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640" cy="68515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520" cy="2792520"/>
          </a:xfrm>
          <a:prstGeom prst="rect">
            <a:avLst/>
          </a:prstGeom>
          <a:ln w="0">
            <a:noFill/>
          </a:ln>
        </p:spPr>
      </p:pic>
      <p:sp>
        <p:nvSpPr>
          <p:cNvPr id="2" name="Rectangle 5"/>
          <p:cNvSpPr/>
          <p:nvPr/>
        </p:nvSpPr>
        <p:spPr>
          <a:xfrm>
            <a:off x="3487320" y="1475280"/>
            <a:ext cx="8697960" cy="38559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960" cy="3776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640" cy="628560"/>
          </a:xfrm>
          <a:prstGeom prst="rect">
            <a:avLst/>
          </a:prstGeom>
          <a:ln w="0">
            <a:noFill/>
          </a:ln>
        </p:spPr>
      </p:pic>
      <p:sp>
        <p:nvSpPr>
          <p:cNvPr id="43" name="Rectangle 7"/>
          <p:cNvSpPr/>
          <p:nvPr/>
        </p:nvSpPr>
        <p:spPr>
          <a:xfrm>
            <a:off x="10868760" y="0"/>
            <a:ext cx="964080" cy="9640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160" cy="1028160"/>
          </a:xfrm>
          <a:prstGeom prst="rect">
            <a:avLst/>
          </a:prstGeom>
          <a:ln w="0">
            <a:noFill/>
          </a:ln>
        </p:spPr>
      </p:pic>
      <p:sp>
        <p:nvSpPr>
          <p:cNvPr id="45" name="TextBox 9"/>
          <p:cNvSpPr/>
          <p:nvPr/>
        </p:nvSpPr>
        <p:spPr>
          <a:xfrm>
            <a:off x="185400" y="6362280"/>
            <a:ext cx="4685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960" cy="33782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687400"/>
            <a:ext cx="7488720" cy="13701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Using the Right Subordinating and Coordinating Conjunctions to Compose Clear Sentences</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900000" y="2328120"/>
            <a:ext cx="10259640" cy="3956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Sentences are also called clauses which can express several relationships to show their</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context and meaning. The variety and flow of sentences can be achieved when conjunctions are</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used. Conjunctions are the words or groups of words that connect or link groups of words in a</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sentence and establish relationships between or among your sentences.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	</a:t>
            </a:r>
            <a:r>
              <a:rPr b="0" lang="en-PH" sz="1800" spc="-1" strike="noStrike">
                <a:solidFill>
                  <a:srgbClr val="000000"/>
                </a:solidFill>
                <a:latin typeface="Lato"/>
                <a:ea typeface="font0000000029add01a"/>
              </a:rPr>
              <a:t>Sentences are composed of dependent and independent clauses which are joined by</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conjunctions, namely, coordinating and subordinating. Coordinating conjunctions combine ideas</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that are of equal rank and importance. Subordinating conjunctions join both independent and</a:t>
            </a:r>
            <a:endParaRPr b="0" lang="en-PH" sz="1800" spc="-1" strike="noStrike">
              <a:latin typeface="Arial"/>
            </a:endParaRPr>
          </a:p>
          <a:p>
            <a:pPr>
              <a:lnSpc>
                <a:spcPct val="100000"/>
              </a:lnSpc>
              <a:buNone/>
            </a:pPr>
            <a:r>
              <a:rPr b="0" lang="en-PH" sz="1800" spc="-1" strike="noStrike">
                <a:solidFill>
                  <a:srgbClr val="000000"/>
                </a:solidFill>
                <a:latin typeface="Lato"/>
                <a:ea typeface="font0000000029add01a"/>
              </a:rPr>
              <a:t>dependent clauses.</a:t>
            </a:r>
            <a:endParaRPr b="0" lang="en-PH" sz="1800" spc="-1" strike="noStrike">
              <a:latin typeface="Arial"/>
            </a:endParaRPr>
          </a:p>
        </p:txBody>
      </p:sp>
      <p:sp>
        <p:nvSpPr>
          <p:cNvPr id="126" name="PlaceHolder 1"/>
          <p:cNvSpPr/>
          <p:nvPr/>
        </p:nvSpPr>
        <p:spPr>
          <a:xfrm>
            <a:off x="398160" y="155160"/>
            <a:ext cx="10437120" cy="1788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the Right Subordinating and Coordinating Conjunctions to Compose Clear Sentences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8"/>
          <p:cNvSpPr/>
          <p:nvPr/>
        </p:nvSpPr>
        <p:spPr>
          <a:xfrm>
            <a:off x="398160" y="155160"/>
            <a:ext cx="10437120" cy="1788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the Right Subordinating and Coordinating Conjunctions to Compose Clear Sentences</a:t>
            </a:r>
            <a:endParaRPr b="0" lang="en-PH" sz="3600" spc="-1" strike="noStrike">
              <a:latin typeface="Arial"/>
            </a:endParaRPr>
          </a:p>
        </p:txBody>
      </p:sp>
      <p:pic>
        <p:nvPicPr>
          <p:cNvPr id="128" name="" descr=""/>
          <p:cNvPicPr/>
          <p:nvPr/>
        </p:nvPicPr>
        <p:blipFill>
          <a:blip r:embed="rId1"/>
          <a:stretch/>
        </p:blipFill>
        <p:spPr>
          <a:xfrm>
            <a:off x="2136960" y="2592000"/>
            <a:ext cx="6988680" cy="3599640"/>
          </a:xfrm>
          <a:prstGeom prst="rect">
            <a:avLst/>
          </a:prstGeom>
          <a:ln w="0">
            <a:noFill/>
          </a:ln>
        </p:spPr>
      </p:pic>
      <p:sp>
        <p:nvSpPr>
          <p:cNvPr id="129" name=""/>
          <p:cNvSpPr/>
          <p:nvPr/>
        </p:nvSpPr>
        <p:spPr>
          <a:xfrm>
            <a:off x="3132000" y="1949400"/>
            <a:ext cx="5147280" cy="539280"/>
          </a:xfrm>
          <a:prstGeom prst="rect">
            <a:avLst/>
          </a:prstGeom>
          <a:noFill/>
          <a:ln w="0">
            <a:noFill/>
          </a:ln>
        </p:spPr>
        <p:style>
          <a:lnRef idx="0"/>
          <a:fillRef idx="0"/>
          <a:effectRef idx="0"/>
          <a:fontRef idx="minor"/>
        </p:style>
        <p:txBody>
          <a:bodyPr lIns="90000" rIns="90000" tIns="45000" bIns="45000" anchor="ctr">
            <a:noAutofit/>
          </a:bodyPr>
          <a:p>
            <a:pPr algn="ctr">
              <a:lnSpc>
                <a:spcPts val="1205"/>
              </a:lnSpc>
              <a:spcBef>
                <a:spcPts val="1199"/>
              </a:spcBef>
              <a:spcAft>
                <a:spcPts val="499"/>
              </a:spcAft>
              <a:buNone/>
            </a:pPr>
            <a:r>
              <a:rPr b="1" lang="en-PH" sz="2200" spc="-1" strike="noStrike">
                <a:solidFill>
                  <a:srgbClr val="000000"/>
                </a:solidFill>
                <a:latin typeface="Lato"/>
                <a:ea typeface="PingFang SC"/>
              </a:rPr>
              <a:t>Structure of Sentence</a:t>
            </a:r>
            <a:endParaRPr b="0" lang="en-PH" sz="2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9"/>
          <p:cNvSpPr/>
          <p:nvPr/>
        </p:nvSpPr>
        <p:spPr>
          <a:xfrm>
            <a:off x="398160" y="155160"/>
            <a:ext cx="10437120" cy="1788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the Right Subordinating and Coordinating Conjunctions to Compose Clear Sentences</a:t>
            </a:r>
            <a:endParaRPr b="0" lang="en-PH" sz="3600" spc="-1" strike="noStrike">
              <a:latin typeface="Arial"/>
            </a:endParaRPr>
          </a:p>
        </p:txBody>
      </p:sp>
      <p:sp>
        <p:nvSpPr>
          <p:cNvPr id="131" name=""/>
          <p:cNvSpPr/>
          <p:nvPr/>
        </p:nvSpPr>
        <p:spPr>
          <a:xfrm>
            <a:off x="3132000" y="1949400"/>
            <a:ext cx="5147280" cy="539280"/>
          </a:xfrm>
          <a:prstGeom prst="rect">
            <a:avLst/>
          </a:prstGeom>
          <a:noFill/>
          <a:ln w="0">
            <a:noFill/>
          </a:ln>
        </p:spPr>
        <p:style>
          <a:lnRef idx="0"/>
          <a:fillRef idx="0"/>
          <a:effectRef idx="0"/>
          <a:fontRef idx="minor"/>
        </p:style>
        <p:txBody>
          <a:bodyPr lIns="90000" rIns="90000" tIns="45000" bIns="45000" anchor="ctr">
            <a:noAutofit/>
          </a:bodyPr>
          <a:p>
            <a:pPr algn="ctr">
              <a:lnSpc>
                <a:spcPts val="1205"/>
              </a:lnSpc>
              <a:spcBef>
                <a:spcPts val="1199"/>
              </a:spcBef>
              <a:spcAft>
                <a:spcPts val="499"/>
              </a:spcAft>
              <a:buNone/>
            </a:pPr>
            <a:r>
              <a:rPr b="1" lang="en-PH" sz="2200" spc="-1" strike="noStrike">
                <a:solidFill>
                  <a:srgbClr val="000000"/>
                </a:solidFill>
                <a:latin typeface="Lato"/>
                <a:ea typeface="PingFang SC"/>
              </a:rPr>
              <a:t>Conjunctions</a:t>
            </a:r>
            <a:endParaRPr b="0" lang="en-PH" sz="2200" spc="-1" strike="noStrike">
              <a:latin typeface="Arial"/>
            </a:endParaRPr>
          </a:p>
        </p:txBody>
      </p:sp>
      <p:sp>
        <p:nvSpPr>
          <p:cNvPr id="132" name=""/>
          <p:cNvSpPr/>
          <p:nvPr/>
        </p:nvSpPr>
        <p:spPr>
          <a:xfrm>
            <a:off x="972000" y="2520000"/>
            <a:ext cx="10340640" cy="301320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1. </a:t>
            </a:r>
            <a:r>
              <a:rPr b="1" lang="en-PH" sz="1800" spc="-1" strike="noStrike">
                <a:solidFill>
                  <a:srgbClr val="000000"/>
                </a:solidFill>
                <a:latin typeface="Lato"/>
                <a:ea typeface="Arial;Arial"/>
              </a:rPr>
              <a:t>Coordinating Conjunctions </a:t>
            </a:r>
            <a:r>
              <a:rPr b="0" lang="en-PH" sz="1800" spc="-1" strike="noStrike">
                <a:solidFill>
                  <a:srgbClr val="000000"/>
                </a:solidFill>
                <a:latin typeface="Lato"/>
                <a:ea typeface="Arial;Arial"/>
              </a:rPr>
              <a:t>are more popularly known as the FANBOYS which stands for: </a:t>
            </a:r>
            <a:r>
              <a:rPr b="0" lang="en-PH" sz="1800" spc="-1" strike="noStrike" u="sng">
                <a:solidFill>
                  <a:srgbClr val="000000"/>
                </a:solidFill>
                <a:uFillTx/>
                <a:latin typeface="Lato"/>
                <a:ea typeface="Arial;Arial"/>
              </a:rPr>
              <a:t>f</a:t>
            </a:r>
            <a:r>
              <a:rPr b="0" lang="en-PH" sz="1800" spc="-1" strike="noStrike">
                <a:solidFill>
                  <a:srgbClr val="000000"/>
                </a:solidFill>
                <a:latin typeface="Lato"/>
                <a:ea typeface="Arial;Arial"/>
              </a:rPr>
              <a:t>or, </a:t>
            </a:r>
            <a:r>
              <a:rPr b="0" lang="en-PH" sz="1800" spc="-1" strike="noStrike" u="sng">
                <a:solidFill>
                  <a:srgbClr val="000000"/>
                </a:solidFill>
                <a:uFillTx/>
                <a:latin typeface="Lato"/>
                <a:ea typeface="Arial;Arial"/>
              </a:rPr>
              <a:t>a</a:t>
            </a:r>
            <a:r>
              <a:rPr b="0" lang="en-PH" sz="1800" spc="-1" strike="noStrike">
                <a:solidFill>
                  <a:srgbClr val="000000"/>
                </a:solidFill>
                <a:latin typeface="Lato"/>
                <a:ea typeface="Arial;Arial"/>
              </a:rPr>
              <a:t>nd, </a:t>
            </a:r>
            <a:r>
              <a:rPr b="0" lang="en-PH" sz="1800" spc="-1" strike="noStrike" u="sng">
                <a:solidFill>
                  <a:srgbClr val="000000"/>
                </a:solidFill>
                <a:uFillTx/>
                <a:latin typeface="Lato"/>
                <a:ea typeface="Arial;Arial"/>
              </a:rPr>
              <a:t>n</a:t>
            </a:r>
            <a:r>
              <a:rPr b="0" lang="en-PH" sz="1800" spc="-1" strike="noStrike">
                <a:solidFill>
                  <a:srgbClr val="000000"/>
                </a:solidFill>
                <a:latin typeface="Lato"/>
                <a:ea typeface="Arial;Arial"/>
              </a:rPr>
              <a:t>or, </a:t>
            </a:r>
            <a:r>
              <a:rPr b="0" lang="en-PH" sz="1800" spc="-1" strike="noStrike" u="sng">
                <a:solidFill>
                  <a:srgbClr val="000000"/>
                </a:solidFill>
                <a:uFillTx/>
                <a:latin typeface="Lato"/>
                <a:ea typeface="Arial;Arial"/>
              </a:rPr>
              <a:t>b</a:t>
            </a:r>
            <a:r>
              <a:rPr b="0" lang="en-PH" sz="1800" spc="-1" strike="noStrike">
                <a:solidFill>
                  <a:srgbClr val="000000"/>
                </a:solidFill>
                <a:latin typeface="Lato"/>
                <a:ea typeface="Arial;Arial"/>
              </a:rPr>
              <a:t>ut, </a:t>
            </a:r>
            <a:r>
              <a:rPr b="0" lang="en-PH" sz="1800" spc="-1" strike="noStrike" u="sng">
                <a:solidFill>
                  <a:srgbClr val="000000"/>
                </a:solidFill>
                <a:uFillTx/>
                <a:latin typeface="Lato"/>
                <a:ea typeface="Arial;Arial"/>
              </a:rPr>
              <a:t>o</a:t>
            </a:r>
            <a:r>
              <a:rPr b="0" lang="en-PH" sz="1800" spc="-1" strike="noStrike">
                <a:solidFill>
                  <a:srgbClr val="000000"/>
                </a:solidFill>
                <a:latin typeface="Lato"/>
                <a:ea typeface="Arial;Arial"/>
              </a:rPr>
              <a:t>r, </a:t>
            </a:r>
            <a:r>
              <a:rPr b="0" lang="en-PH" sz="1800" spc="-1" strike="noStrike" u="sng">
                <a:solidFill>
                  <a:srgbClr val="000000"/>
                </a:solidFill>
                <a:uFillTx/>
                <a:latin typeface="Lato"/>
                <a:ea typeface="Arial;Arial"/>
              </a:rPr>
              <a:t>y</a:t>
            </a:r>
            <a:r>
              <a:rPr b="0" lang="en-PH" sz="1800" spc="-1" strike="noStrike">
                <a:solidFill>
                  <a:srgbClr val="000000"/>
                </a:solidFill>
                <a:latin typeface="Lato"/>
                <a:ea typeface="Arial;Arial"/>
              </a:rPr>
              <a:t>et, and </a:t>
            </a:r>
            <a:r>
              <a:rPr b="0" lang="en-PH" sz="1800" spc="-1" strike="noStrike" u="sng">
                <a:solidFill>
                  <a:srgbClr val="000000"/>
                </a:solidFill>
                <a:uFillTx/>
                <a:latin typeface="Lato"/>
                <a:ea typeface="Arial;Arial"/>
              </a:rPr>
              <a:t>s</a:t>
            </a:r>
            <a:r>
              <a:rPr b="0" lang="en-PH" sz="1800" spc="-1" strike="noStrike">
                <a:solidFill>
                  <a:srgbClr val="000000"/>
                </a:solidFill>
                <a:latin typeface="Lato"/>
                <a:ea typeface="Arial;Arial"/>
              </a:rPr>
              <a:t>o. These words join clauses that are of equal rank and importance. Coordinating conjunctions put together two independent clauses and form a compound sentence. </a:t>
            </a:r>
            <a:endParaRPr b="0" lang="en-PH" sz="1800" spc="-1" strike="noStrike">
              <a:latin typeface="Arial"/>
            </a:endParaRPr>
          </a:p>
          <a:p>
            <a:pPr marL="762120" indent="-304920" algn="just">
              <a:lnSpc>
                <a:spcPct val="100000"/>
              </a:lnSpc>
              <a:spcAft>
                <a:spcPts val="201"/>
              </a:spcAft>
              <a:buNone/>
              <a:tabLst>
                <a:tab algn="l" pos="0"/>
              </a:tabLst>
            </a:pPr>
            <a:r>
              <a:rPr b="0" lang="en-PH" sz="1800" spc="-1" strike="noStrike">
                <a:solidFill>
                  <a:srgbClr val="000000"/>
                </a:solidFill>
                <a:latin typeface="Lato"/>
                <a:ea typeface="Arial;Arial"/>
              </a:rPr>
              <a:t>A. The Spanish missionaries did not only convert Filipinos to Christianity, </a:t>
            </a:r>
            <a:r>
              <a:rPr b="1" lang="en-PH" sz="1800" spc="-1" strike="noStrike" u="sng">
                <a:solidFill>
                  <a:srgbClr val="000000"/>
                </a:solidFill>
                <a:uFillTx/>
                <a:latin typeface="Lato"/>
                <a:ea typeface="Arial;Arial"/>
              </a:rPr>
              <a:t>but </a:t>
            </a:r>
            <a:r>
              <a:rPr b="0" lang="en-PH" sz="1800" spc="-1" strike="noStrike">
                <a:solidFill>
                  <a:srgbClr val="000000"/>
                </a:solidFill>
                <a:latin typeface="Lato"/>
                <a:ea typeface="Arial;Arial"/>
              </a:rPr>
              <a:t>they also taught them good behavior, trading, language, tradition, and habits, among others. </a:t>
            </a:r>
            <a:endParaRPr b="0" lang="en-PH" sz="1800" spc="-1" strike="noStrike">
              <a:latin typeface="Arial"/>
            </a:endParaRPr>
          </a:p>
          <a:p>
            <a:pPr marL="762120" indent="-304920" algn="just">
              <a:lnSpc>
                <a:spcPct val="100000"/>
              </a:lnSpc>
              <a:spcBef>
                <a:spcPts val="201"/>
              </a:spcBef>
              <a:spcAft>
                <a:spcPts val="201"/>
              </a:spcAft>
              <a:buNone/>
              <a:tabLst>
                <a:tab algn="l" pos="0"/>
              </a:tabLst>
            </a:pPr>
            <a:r>
              <a:rPr b="0" lang="en-PH" sz="1800" spc="-1" strike="noStrike">
                <a:latin typeface="Lato"/>
                <a:ea typeface="Arial;Arial"/>
              </a:rPr>
              <a:t>B. Eighty percent of the Filipinos are Catholics, </a:t>
            </a:r>
            <a:r>
              <a:rPr b="1" lang="en-PH" sz="1800" spc="-1" strike="noStrike" u="sng">
                <a:uFillTx/>
                <a:latin typeface="Lato"/>
                <a:ea typeface="Arial;Arial"/>
              </a:rPr>
              <a:t>and </a:t>
            </a:r>
            <a:r>
              <a:rPr b="0" lang="en-PH" sz="1800" spc="-1" strike="noStrike">
                <a:latin typeface="Lato"/>
                <a:ea typeface="Arial;Arial"/>
              </a:rPr>
              <a:t>they take pride in being the only Christian nation in Asia.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0"/>
          <p:cNvSpPr/>
          <p:nvPr/>
        </p:nvSpPr>
        <p:spPr>
          <a:xfrm>
            <a:off x="398160" y="155160"/>
            <a:ext cx="10437120" cy="1788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1" lang="en-US" sz="3600" spc="-1" strike="noStrike">
                <a:solidFill>
                  <a:srgbClr val="000000"/>
                </a:solidFill>
                <a:latin typeface="Montserrat Medium"/>
                <a:ea typeface="Arial;Arial"/>
              </a:rPr>
              <a:t>Using the Right Subordinating and Coordinating Conjunctions to Compose Clear Sentences</a:t>
            </a:r>
            <a:endParaRPr b="0" lang="en-PH" sz="3600" spc="-1" strike="noStrike">
              <a:latin typeface="Arial"/>
            </a:endParaRPr>
          </a:p>
        </p:txBody>
      </p:sp>
      <p:sp>
        <p:nvSpPr>
          <p:cNvPr id="134" name=""/>
          <p:cNvSpPr/>
          <p:nvPr/>
        </p:nvSpPr>
        <p:spPr>
          <a:xfrm>
            <a:off x="3132000" y="1949400"/>
            <a:ext cx="5147280" cy="539280"/>
          </a:xfrm>
          <a:prstGeom prst="rect">
            <a:avLst/>
          </a:prstGeom>
          <a:noFill/>
          <a:ln w="0">
            <a:noFill/>
          </a:ln>
        </p:spPr>
        <p:style>
          <a:lnRef idx="0"/>
          <a:fillRef idx="0"/>
          <a:effectRef idx="0"/>
          <a:fontRef idx="minor"/>
        </p:style>
        <p:txBody>
          <a:bodyPr lIns="90000" rIns="90000" tIns="45000" bIns="45000" anchor="ctr">
            <a:noAutofit/>
          </a:bodyPr>
          <a:p>
            <a:pPr algn="ctr">
              <a:lnSpc>
                <a:spcPts val="1205"/>
              </a:lnSpc>
              <a:spcBef>
                <a:spcPts val="1199"/>
              </a:spcBef>
              <a:spcAft>
                <a:spcPts val="499"/>
              </a:spcAft>
              <a:buNone/>
            </a:pPr>
            <a:r>
              <a:rPr b="1" lang="en-PH" sz="2200" spc="-1" strike="noStrike">
                <a:solidFill>
                  <a:srgbClr val="000000"/>
                </a:solidFill>
                <a:latin typeface="Lato"/>
                <a:ea typeface="PingFang SC"/>
              </a:rPr>
              <a:t>Conjunctions</a:t>
            </a:r>
            <a:endParaRPr b="0" lang="en-PH" sz="2200" spc="-1" strike="noStrike">
              <a:latin typeface="Arial"/>
            </a:endParaRPr>
          </a:p>
        </p:txBody>
      </p:sp>
      <p:sp>
        <p:nvSpPr>
          <p:cNvPr id="135" name=""/>
          <p:cNvSpPr/>
          <p:nvPr/>
        </p:nvSpPr>
        <p:spPr>
          <a:xfrm>
            <a:off x="1008000" y="2684160"/>
            <a:ext cx="10090080" cy="2174760"/>
          </a:xfrm>
          <a:prstGeom prst="rect">
            <a:avLst/>
          </a:prstGeom>
          <a:noFill/>
          <a:ln w="0">
            <a:noFill/>
          </a:ln>
        </p:spPr>
        <p:style>
          <a:lnRef idx="0"/>
          <a:fillRef idx="0"/>
          <a:effectRef idx="0"/>
          <a:fontRef idx="minor"/>
        </p:style>
        <p:txBody>
          <a:bodyPr lIns="90000" rIns="90000" tIns="45000" bIns="45000" anchor="t">
            <a:noAutofit/>
          </a:bodyPr>
          <a:p>
            <a:pPr marL="457200" indent="-457200" algn="just">
              <a:lnSpc>
                <a:spcPct val="100000"/>
              </a:lnSpc>
              <a:spcBef>
                <a:spcPts val="499"/>
              </a:spcBef>
              <a:spcAft>
                <a:spcPts val="499"/>
              </a:spcAft>
              <a:buNone/>
              <a:tabLst>
                <a:tab algn="l" pos="0"/>
              </a:tabLst>
            </a:pPr>
            <a:r>
              <a:rPr b="0" lang="en-PH" sz="1800" spc="-1" strike="noStrike">
                <a:solidFill>
                  <a:srgbClr val="000000"/>
                </a:solidFill>
                <a:latin typeface="Lato"/>
                <a:ea typeface="Arial;Arial"/>
              </a:rPr>
              <a:t>2. </a:t>
            </a:r>
            <a:r>
              <a:rPr b="1" lang="en-PH" sz="1800" spc="-1" strike="noStrike">
                <a:solidFill>
                  <a:srgbClr val="000000"/>
                </a:solidFill>
                <a:latin typeface="Lato"/>
                <a:ea typeface="Arial;Arial"/>
              </a:rPr>
              <a:t>Subordinating Conjunctions </a:t>
            </a:r>
            <a:r>
              <a:rPr b="0" lang="en-PH" sz="1800" spc="-1" strike="noStrike">
                <a:solidFill>
                  <a:srgbClr val="000000"/>
                </a:solidFill>
                <a:latin typeface="Lato"/>
                <a:ea typeface="Arial;Arial"/>
              </a:rPr>
              <a:t>not only join independent clauses and dependent clauses, but they also reflect the kind of relationship these clauses have. There are different types of subordinating conjunctions according to their use, which can be: comparison, condition, cause, concession, time, and manner.</a:t>
            </a:r>
            <a:endParaRPr b="0" lang="en-PH" sz="1800" spc="-1" strike="noStrike">
              <a:latin typeface="Arial"/>
            </a:endParaRPr>
          </a:p>
          <a:p>
            <a:pPr marL="762120" indent="-304920" algn="just">
              <a:lnSpc>
                <a:spcPct val="100000"/>
              </a:lnSpc>
              <a:spcAft>
                <a:spcPts val="201"/>
              </a:spcAft>
              <a:buNone/>
              <a:tabLst>
                <a:tab algn="l" pos="0"/>
              </a:tabLst>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360000" y="2088000"/>
            <a:ext cx="11516760" cy="3920760"/>
          </a:xfrm>
          <a:prstGeom prst="rect">
            <a:avLst/>
          </a:prstGeom>
          <a:noFill/>
          <a:ln w="0">
            <a:noFill/>
          </a:ln>
        </p:spPr>
        <p:style>
          <a:lnRef idx="0"/>
          <a:fillRef idx="0"/>
          <a:effectRef idx="0"/>
          <a:fontRef idx="minor"/>
        </p:style>
      </p:sp>
      <p:sp>
        <p:nvSpPr>
          <p:cNvPr id="137" name=""/>
          <p:cNvSpPr/>
          <p:nvPr/>
        </p:nvSpPr>
        <p:spPr>
          <a:xfrm>
            <a:off x="2700000" y="1836000"/>
            <a:ext cx="6767640" cy="539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1199"/>
              </a:spcBef>
              <a:spcAft>
                <a:spcPts val="499"/>
              </a:spcAft>
              <a:buNone/>
            </a:pPr>
            <a:r>
              <a:rPr b="1" lang="en-PH" sz="2200" spc="-1" strike="noStrike">
                <a:solidFill>
                  <a:srgbClr val="000000"/>
                </a:solidFill>
                <a:latin typeface="Lato"/>
                <a:ea typeface="PingFang SC"/>
              </a:rPr>
              <a:t>Kinds of Subordinating Conjunction</a:t>
            </a:r>
            <a:endParaRPr b="0" lang="en-PH" sz="2200" spc="-1" strike="noStrike">
              <a:latin typeface="Arial"/>
            </a:endParaRPr>
          </a:p>
        </p:txBody>
      </p:sp>
      <p:sp>
        <p:nvSpPr>
          <p:cNvPr id="138" name=""/>
          <p:cNvSpPr/>
          <p:nvPr/>
        </p:nvSpPr>
        <p:spPr>
          <a:xfrm>
            <a:off x="1008000" y="2258640"/>
            <a:ext cx="10511640" cy="4134600"/>
          </a:xfrm>
          <a:prstGeom prst="rect">
            <a:avLst/>
          </a:prstGeom>
          <a:noFill/>
          <a:ln w="0">
            <a:noFill/>
          </a:ln>
        </p:spPr>
        <p:style>
          <a:lnRef idx="0"/>
          <a:fillRef idx="0"/>
          <a:effectRef idx="0"/>
          <a:fontRef idx="minor"/>
        </p:style>
        <p:txBody>
          <a:bodyPr lIns="90000" rIns="90000" tIns="45000" bIns="45000" anchor="ctr">
            <a:noAutofit/>
          </a:bodyPr>
          <a:p>
            <a:pPr algn="just">
              <a:lnSpc>
                <a:spcPct val="100000"/>
              </a:lnSpc>
              <a:spcAft>
                <a:spcPts val="201"/>
              </a:spcAft>
              <a:buNone/>
            </a:pPr>
            <a:r>
              <a:rPr b="0" lang="en-PH" sz="1800" spc="-1" strike="noStrike">
                <a:solidFill>
                  <a:srgbClr val="8d281e"/>
                </a:solidFill>
                <a:latin typeface="Lato"/>
                <a:ea typeface="Arial;Arial"/>
              </a:rPr>
              <a:t>A. Comparison:</a:t>
            </a:r>
            <a:r>
              <a:rPr b="0" lang="en-PH" sz="1800" spc="-1" strike="noStrike">
                <a:solidFill>
                  <a:srgbClr val="000000"/>
                </a:solidFill>
                <a:latin typeface="Lato"/>
                <a:ea typeface="Arial;Arial"/>
              </a:rPr>
              <a:t> These words join independent and dependent clauses by comparing the two clauses.</a:t>
            </a:r>
            <a:endParaRPr b="0" lang="en-PH" sz="1800" spc="-1" strike="noStrike">
              <a:latin typeface="Arial"/>
            </a:endParaRPr>
          </a:p>
          <a:p>
            <a:pPr marL="774000" algn="just">
              <a:lnSpc>
                <a:spcPct val="100000"/>
              </a:lnSpc>
              <a:spcAft>
                <a:spcPts val="201"/>
              </a:spcAft>
              <a:buNone/>
            </a:pPr>
            <a:r>
              <a:rPr b="0" lang="en-PH" sz="1800" spc="-1" strike="noStrike">
                <a:solidFill>
                  <a:srgbClr val="000000"/>
                </a:solidFill>
                <a:latin typeface="Lato"/>
                <a:ea typeface="Arial;Arial"/>
              </a:rPr>
              <a:t>Examples: whereas, whether, rather, as much as, than, rather than</a:t>
            </a:r>
            <a:endParaRPr b="0" lang="en-PH" sz="1800" spc="-1" strike="noStrike">
              <a:latin typeface="Arial"/>
            </a:endParaRPr>
          </a:p>
          <a:p>
            <a:pPr marL="252000" algn="just">
              <a:lnSpc>
                <a:spcPct val="100000"/>
              </a:lnSpc>
              <a:spcAft>
                <a:spcPts val="2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The Filipinos wanted equal treatment </a:t>
            </a:r>
            <a:r>
              <a:rPr b="0" lang="en-PH" sz="1800" spc="-1" strike="noStrike" u="sng">
                <a:solidFill>
                  <a:srgbClr val="000000"/>
                </a:solidFill>
                <a:uFillTx/>
                <a:latin typeface="Lato"/>
                <a:ea typeface="Arial;Arial"/>
              </a:rPr>
              <a:t>as much as</a:t>
            </a:r>
            <a:r>
              <a:rPr b="0" lang="en-PH" sz="1800" spc="-1" strike="noStrike">
                <a:solidFill>
                  <a:srgbClr val="000000"/>
                </a:solidFill>
                <a:latin typeface="Lato"/>
                <a:ea typeface="Arial;Arial"/>
              </a:rPr>
              <a:t> they wanted their independence from colonial rule.</a:t>
            </a:r>
            <a:endParaRPr b="0" lang="en-PH" sz="1800" spc="-1" strike="noStrike">
              <a:latin typeface="Arial"/>
            </a:endParaRPr>
          </a:p>
          <a:p>
            <a:pPr algn="just">
              <a:lnSpc>
                <a:spcPct val="100000"/>
              </a:lnSpc>
              <a:spcAft>
                <a:spcPts val="201"/>
              </a:spcAft>
              <a:buNone/>
            </a:pPr>
            <a:endParaRPr b="0" lang="en-PH" sz="1800" spc="-1" strike="noStrike">
              <a:latin typeface="Arial"/>
            </a:endParaRPr>
          </a:p>
          <a:p>
            <a:pPr algn="just">
              <a:lnSpc>
                <a:spcPct val="100000"/>
              </a:lnSpc>
              <a:spcAft>
                <a:spcPts val="201"/>
              </a:spcAft>
              <a:buNone/>
            </a:pPr>
            <a:r>
              <a:rPr b="0" lang="en-PH" sz="1800" spc="-1" strike="noStrike">
                <a:solidFill>
                  <a:srgbClr val="8d281e"/>
                </a:solidFill>
                <a:latin typeface="Lato"/>
                <a:ea typeface="Arial;Arial"/>
              </a:rPr>
              <a:t>B. Condition</a:t>
            </a:r>
            <a:r>
              <a:rPr b="0" lang="en-PH" sz="1800" spc="-1" strike="noStrike">
                <a:solidFill>
                  <a:srgbClr val="000000"/>
                </a:solidFill>
                <a:latin typeface="Lato"/>
                <a:ea typeface="Arial;Arial"/>
              </a:rPr>
              <a:t>: These words connect clauses while revealing that one action is dependent on another</a:t>
            </a:r>
            <a:endParaRPr b="0" lang="en-PH" sz="1800" spc="-1" strike="noStrike">
              <a:latin typeface="Arial"/>
            </a:endParaRPr>
          </a:p>
          <a:p>
            <a:pPr algn="just">
              <a:lnSpc>
                <a:spcPct val="100000"/>
              </a:lnSpc>
              <a:spcAft>
                <a:spcPts val="201"/>
              </a:spcAft>
              <a:buNone/>
            </a:pPr>
            <a:r>
              <a:rPr b="0" lang="en-PH" sz="1800" spc="-1" strike="noStrike">
                <a:solidFill>
                  <a:srgbClr val="000000"/>
                </a:solidFill>
                <a:latin typeface="Lato"/>
                <a:ea typeface="Arial;Arial"/>
              </a:rPr>
              <a:t>action.</a:t>
            </a:r>
            <a:endParaRPr b="0" lang="en-PH" sz="1800" spc="-1" strike="noStrike">
              <a:latin typeface="Arial"/>
            </a:endParaRPr>
          </a:p>
          <a:p>
            <a:pPr marL="774000" algn="just">
              <a:lnSpc>
                <a:spcPct val="100000"/>
              </a:lnSpc>
              <a:spcAft>
                <a:spcPts val="201"/>
              </a:spcAft>
              <a:buNone/>
            </a:pPr>
            <a:r>
              <a:rPr b="0" lang="en-PH" sz="1800" spc="-1" strike="noStrike">
                <a:solidFill>
                  <a:srgbClr val="000000"/>
                </a:solidFill>
                <a:latin typeface="Lato"/>
                <a:ea typeface="Arial;Arial"/>
              </a:rPr>
              <a:t>Examples: if, as long as, unless, in case, provided that, assuming that</a:t>
            </a:r>
            <a:endParaRPr b="0" lang="en-PH" sz="1800" spc="-1" strike="noStrike">
              <a:latin typeface="Arial"/>
            </a:endParaRPr>
          </a:p>
          <a:p>
            <a:pPr marL="252000" algn="just">
              <a:lnSpc>
                <a:spcPct val="100000"/>
              </a:lnSpc>
              <a:spcAft>
                <a:spcPts val="201"/>
              </a:spcAft>
              <a:buNone/>
            </a:pPr>
            <a:r>
              <a:rPr b="0" lang="en-PH" sz="1800" spc="-1" strike="noStrike">
                <a:solidFill>
                  <a:srgbClr val="000000"/>
                </a:solidFill>
                <a:latin typeface="Lato"/>
                <a:ea typeface="Arial;Arial"/>
              </a:rPr>
              <a:t>○ </a:t>
            </a:r>
            <a:r>
              <a:rPr b="0" lang="en-PH" sz="1800" spc="-1" strike="noStrike" u="sng">
                <a:solidFill>
                  <a:srgbClr val="000000"/>
                </a:solidFill>
                <a:uFillTx/>
                <a:latin typeface="Lato"/>
                <a:ea typeface="Arial;Arial"/>
              </a:rPr>
              <a:t>In case</a:t>
            </a:r>
            <a:r>
              <a:rPr b="0" lang="en-PH" sz="1800" spc="-1" strike="noStrike">
                <a:solidFill>
                  <a:srgbClr val="000000"/>
                </a:solidFill>
                <a:latin typeface="Lato"/>
                <a:ea typeface="Arial;Arial"/>
              </a:rPr>
              <a:t> you want to know which aspect of our Filipino identity shows Spanish origins, check the family name that we carry.</a:t>
            </a:r>
            <a:endParaRPr b="0" lang="en-PH" sz="1800" spc="-1" strike="noStrike">
              <a:latin typeface="Arial"/>
            </a:endParaRPr>
          </a:p>
        </p:txBody>
      </p:sp>
      <p:sp>
        <p:nvSpPr>
          <p:cNvPr id="139" name="PlaceHolder 11"/>
          <p:cNvSpPr/>
          <p:nvPr/>
        </p:nvSpPr>
        <p:spPr>
          <a:xfrm>
            <a:off x="398160" y="155160"/>
            <a:ext cx="10437120" cy="1788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the Right Subordinating and Coordinating Conjunctions to Compose Clear Sentences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360000" y="2088000"/>
            <a:ext cx="11516760" cy="3920760"/>
          </a:xfrm>
          <a:prstGeom prst="rect">
            <a:avLst/>
          </a:prstGeom>
          <a:noFill/>
          <a:ln w="0">
            <a:noFill/>
          </a:ln>
        </p:spPr>
        <p:style>
          <a:lnRef idx="0"/>
          <a:fillRef idx="0"/>
          <a:effectRef idx="0"/>
          <a:fontRef idx="minor"/>
        </p:style>
      </p:sp>
      <p:sp>
        <p:nvSpPr>
          <p:cNvPr id="141" name=""/>
          <p:cNvSpPr/>
          <p:nvPr/>
        </p:nvSpPr>
        <p:spPr>
          <a:xfrm>
            <a:off x="2700000" y="1836000"/>
            <a:ext cx="6767640" cy="539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1199"/>
              </a:spcBef>
              <a:spcAft>
                <a:spcPts val="499"/>
              </a:spcAft>
              <a:buNone/>
            </a:pPr>
            <a:r>
              <a:rPr b="1" lang="en-PH" sz="2200" spc="-1" strike="noStrike">
                <a:solidFill>
                  <a:srgbClr val="000000"/>
                </a:solidFill>
                <a:latin typeface="Lato"/>
                <a:ea typeface="PingFang SC"/>
              </a:rPr>
              <a:t>Kinds of Subordinating Conjunction</a:t>
            </a:r>
            <a:endParaRPr b="0" lang="en-PH" sz="2200" spc="-1" strike="noStrike">
              <a:latin typeface="Arial"/>
            </a:endParaRPr>
          </a:p>
        </p:txBody>
      </p:sp>
      <p:sp>
        <p:nvSpPr>
          <p:cNvPr id="142" name=""/>
          <p:cNvSpPr/>
          <p:nvPr/>
        </p:nvSpPr>
        <p:spPr>
          <a:xfrm>
            <a:off x="1008000" y="2475000"/>
            <a:ext cx="10259640" cy="3701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8d281e"/>
                </a:solidFill>
                <a:latin typeface="Lato"/>
                <a:ea typeface="Arial;Arial"/>
              </a:rPr>
              <a:t>C. Cause:</a:t>
            </a:r>
            <a:r>
              <a:rPr b="0" lang="en-PH" sz="1800" spc="-1" strike="noStrike">
                <a:solidFill>
                  <a:srgbClr val="000000"/>
                </a:solidFill>
                <a:latin typeface="Lato"/>
                <a:ea typeface="Arial;Arial"/>
              </a:rPr>
              <a:t> These words state the reasons or causes why something happened.</a:t>
            </a:r>
            <a:endParaRPr b="0" lang="en-PH" sz="1800" spc="-1" strike="noStrike">
              <a:latin typeface="Arial"/>
            </a:endParaRPr>
          </a:p>
          <a:p>
            <a:pPr marL="774000" algn="just">
              <a:lnSpc>
                <a:spcPct val="100000"/>
              </a:lnSpc>
              <a:spcBef>
                <a:spcPts val="499"/>
              </a:spcBef>
              <a:spcAft>
                <a:spcPts val="499"/>
              </a:spcAft>
              <a:buNone/>
            </a:pPr>
            <a:r>
              <a:rPr b="0" lang="en-PH" sz="1800" spc="-1" strike="noStrike">
                <a:solidFill>
                  <a:srgbClr val="000000"/>
                </a:solidFill>
                <a:latin typeface="Lato"/>
                <a:ea typeface="Arial;Arial"/>
              </a:rPr>
              <a:t>Examples: because, so that, since, as, in order to</a:t>
            </a:r>
            <a:endParaRPr b="0" lang="en-PH" sz="1800" spc="-1" strike="noStrike">
              <a:latin typeface="Arial"/>
            </a:endParaRPr>
          </a:p>
          <a:p>
            <a:pPr marL="252000" algn="just">
              <a:lnSpc>
                <a:spcPct val="100000"/>
              </a:lnSpc>
              <a:spcBef>
                <a:spcPts val="499"/>
              </a:spcBef>
              <a:spcAft>
                <a:spcPts val="499"/>
              </a:spcAft>
              <a:buNone/>
            </a:pPr>
            <a:r>
              <a:rPr b="0" lang="en-PH" sz="1800" spc="-1" strike="noStrike">
                <a:solidFill>
                  <a:srgbClr val="000000"/>
                </a:solidFill>
                <a:latin typeface="Lato"/>
                <a:ea typeface="Arial;Arial"/>
              </a:rPr>
              <a:t>○ </a:t>
            </a:r>
            <a:r>
              <a:rPr b="0" lang="en-PH" sz="1800" spc="-1" strike="noStrike" u="sng">
                <a:solidFill>
                  <a:srgbClr val="000000"/>
                </a:solidFill>
                <a:uFillTx/>
                <a:latin typeface="Lato"/>
                <a:ea typeface="Arial;Arial"/>
              </a:rPr>
              <a:t>Since</a:t>
            </a:r>
            <a:r>
              <a:rPr b="0" lang="en-PH" sz="1800" spc="-1" strike="noStrike">
                <a:solidFill>
                  <a:srgbClr val="000000"/>
                </a:solidFill>
                <a:latin typeface="Lato"/>
                <a:ea typeface="Arial;Arial"/>
              </a:rPr>
              <a:t> churches were built near towns and villages, church bells were used to rouse Filipinos and enjoined them to attend masses each day during the Spanish era.</a:t>
            </a:r>
            <a:endParaRPr b="0" lang="en-PH" sz="1800" spc="-1" strike="noStrike">
              <a:latin typeface="Arial"/>
            </a:endParaRPr>
          </a:p>
          <a:p>
            <a:pPr marL="252000" algn="just">
              <a:lnSpc>
                <a:spcPct val="100000"/>
              </a:lnSpc>
              <a:spcBef>
                <a:spcPts val="499"/>
              </a:spcBef>
              <a:spcAft>
                <a:spcPts val="499"/>
              </a:spcAft>
              <a:buNone/>
            </a:pPr>
            <a:endParaRPr b="0" lang="en-PH" sz="1800" spc="-1" strike="noStrike">
              <a:latin typeface="Arial"/>
            </a:endParaRPr>
          </a:p>
          <a:p>
            <a:pPr algn="just">
              <a:lnSpc>
                <a:spcPct val="100000"/>
              </a:lnSpc>
              <a:spcBef>
                <a:spcPts val="499"/>
              </a:spcBef>
              <a:spcAft>
                <a:spcPts val="499"/>
              </a:spcAft>
              <a:buNone/>
            </a:pPr>
            <a:r>
              <a:rPr b="0" lang="en-PH" sz="1800" spc="-1" strike="noStrike">
                <a:solidFill>
                  <a:srgbClr val="8d281e"/>
                </a:solidFill>
                <a:latin typeface="Lato"/>
                <a:ea typeface="Arial;Arial"/>
              </a:rPr>
              <a:t>D. Concession: </a:t>
            </a:r>
            <a:r>
              <a:rPr b="0" lang="en-PH" sz="1800" spc="-1" strike="noStrike">
                <a:solidFill>
                  <a:srgbClr val="000000"/>
                </a:solidFill>
                <a:latin typeface="Lato"/>
                <a:ea typeface="Arial;Arial"/>
              </a:rPr>
              <a:t>These words feature an action that takes place despite difficulties or challenges.</a:t>
            </a:r>
            <a:endParaRPr b="0" lang="en-PH" sz="1800" spc="-1" strike="noStrike">
              <a:latin typeface="Arial"/>
            </a:endParaRPr>
          </a:p>
          <a:p>
            <a:pPr marL="774000" algn="just">
              <a:lnSpc>
                <a:spcPct val="100000"/>
              </a:lnSpc>
              <a:spcBef>
                <a:spcPts val="499"/>
              </a:spcBef>
              <a:spcAft>
                <a:spcPts val="499"/>
              </a:spcAft>
              <a:buNone/>
            </a:pPr>
            <a:r>
              <a:rPr b="0" lang="en-PH" sz="1800" spc="-1" strike="noStrike">
                <a:solidFill>
                  <a:srgbClr val="000000"/>
                </a:solidFill>
                <a:latin typeface="Lato"/>
                <a:ea typeface="Arial;Arial"/>
              </a:rPr>
              <a:t>Examples: though, although, even though</a:t>
            </a:r>
            <a:endParaRPr b="0" lang="en-PH" sz="1800" spc="-1" strike="noStrike">
              <a:latin typeface="Arial"/>
            </a:endParaRPr>
          </a:p>
          <a:p>
            <a:pPr marL="252000" algn="just">
              <a:lnSpc>
                <a:spcPct val="100000"/>
              </a:lnSpc>
              <a:spcBef>
                <a:spcPts val="499"/>
              </a:spcBef>
              <a:spcAft>
                <a:spcPts val="499"/>
              </a:spcAft>
              <a:buNone/>
            </a:pPr>
            <a:r>
              <a:rPr b="0" lang="en-PH" sz="1800" spc="-1" strike="noStrike">
                <a:solidFill>
                  <a:srgbClr val="000000"/>
                </a:solidFill>
                <a:latin typeface="Lato"/>
                <a:ea typeface="Arial;Arial"/>
              </a:rPr>
              <a:t>○ </a:t>
            </a:r>
            <a:r>
              <a:rPr b="0" lang="en-PH" sz="1800" spc="-1" strike="noStrike" u="sng">
                <a:solidFill>
                  <a:srgbClr val="000000"/>
                </a:solidFill>
                <a:uFillTx/>
                <a:latin typeface="Lato"/>
                <a:ea typeface="Arial;Arial"/>
              </a:rPr>
              <a:t>Although</a:t>
            </a:r>
            <a:r>
              <a:rPr b="0" lang="en-PH" sz="1800" spc="-1" strike="noStrike">
                <a:solidFill>
                  <a:srgbClr val="000000"/>
                </a:solidFill>
                <a:latin typeface="Lato"/>
                <a:ea typeface="Arial;Arial"/>
              </a:rPr>
              <a:t> the Spanish occupation ended a century ago, their influence is deeply ingrained in the way of life of Filipinos from birth to death.</a:t>
            </a:r>
            <a:endParaRPr b="0" lang="en-PH" sz="1800" spc="-1" strike="noStrike">
              <a:latin typeface="Arial"/>
            </a:endParaRPr>
          </a:p>
        </p:txBody>
      </p:sp>
      <p:sp>
        <p:nvSpPr>
          <p:cNvPr id="143" name="PlaceHolder 15"/>
          <p:cNvSpPr/>
          <p:nvPr/>
        </p:nvSpPr>
        <p:spPr>
          <a:xfrm>
            <a:off x="398160" y="155160"/>
            <a:ext cx="10437120" cy="1788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the Right Subordinating and Coordinating Conjunctions to Compose Clear Sentences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360000" y="2088000"/>
            <a:ext cx="11516760" cy="3920760"/>
          </a:xfrm>
          <a:prstGeom prst="rect">
            <a:avLst/>
          </a:prstGeom>
          <a:noFill/>
          <a:ln w="0">
            <a:noFill/>
          </a:ln>
        </p:spPr>
        <p:style>
          <a:lnRef idx="0"/>
          <a:fillRef idx="0"/>
          <a:effectRef idx="0"/>
          <a:fontRef idx="minor"/>
        </p:style>
      </p:sp>
      <p:sp>
        <p:nvSpPr>
          <p:cNvPr id="145" name=""/>
          <p:cNvSpPr/>
          <p:nvPr/>
        </p:nvSpPr>
        <p:spPr>
          <a:xfrm>
            <a:off x="2700000" y="1836000"/>
            <a:ext cx="6767640" cy="5392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spcBef>
                <a:spcPts val="1199"/>
              </a:spcBef>
              <a:spcAft>
                <a:spcPts val="499"/>
              </a:spcAft>
              <a:buNone/>
            </a:pPr>
            <a:r>
              <a:rPr b="1" lang="en-PH" sz="2200" spc="-1" strike="noStrike">
                <a:solidFill>
                  <a:srgbClr val="000000"/>
                </a:solidFill>
                <a:latin typeface="Lato"/>
                <a:ea typeface="PingFang SC"/>
              </a:rPr>
              <a:t>Kinds of Subordinating Conjunction</a:t>
            </a:r>
            <a:endParaRPr b="0" lang="en-PH" sz="2200" spc="-1" strike="noStrike">
              <a:latin typeface="Arial"/>
            </a:endParaRPr>
          </a:p>
        </p:txBody>
      </p:sp>
      <p:sp>
        <p:nvSpPr>
          <p:cNvPr id="146" name=""/>
          <p:cNvSpPr/>
          <p:nvPr/>
        </p:nvSpPr>
        <p:spPr>
          <a:xfrm>
            <a:off x="1008000" y="2475000"/>
            <a:ext cx="10259640" cy="3701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Aft>
                <a:spcPts val="201"/>
              </a:spcAft>
              <a:buNone/>
            </a:pPr>
            <a:r>
              <a:rPr b="0" lang="en-PH" sz="1800" spc="-1" strike="noStrike">
                <a:solidFill>
                  <a:srgbClr val="8d281e"/>
                </a:solidFill>
                <a:latin typeface="Lato"/>
                <a:ea typeface="Arial;Arial"/>
              </a:rPr>
              <a:t>E. Time:</a:t>
            </a:r>
            <a:r>
              <a:rPr b="0" lang="en-PH" sz="1800" spc="-1" strike="noStrike">
                <a:solidFill>
                  <a:srgbClr val="000000"/>
                </a:solidFill>
                <a:latin typeface="Lato"/>
                <a:ea typeface="Arial;Arial"/>
              </a:rPr>
              <a:t> These words indicate when something takes place.</a:t>
            </a:r>
            <a:endParaRPr b="0" lang="en-PH" sz="1800" spc="-1" strike="noStrike">
              <a:latin typeface="Arial"/>
            </a:endParaRPr>
          </a:p>
          <a:p>
            <a:pPr marL="774000" algn="just">
              <a:lnSpc>
                <a:spcPct val="100000"/>
              </a:lnSpc>
              <a:spcBef>
                <a:spcPts val="499"/>
              </a:spcBef>
              <a:spcAft>
                <a:spcPts val="499"/>
              </a:spcAft>
              <a:buNone/>
            </a:pPr>
            <a:r>
              <a:rPr b="0" lang="en-PH" sz="1800" spc="-1" strike="noStrike">
                <a:solidFill>
                  <a:srgbClr val="000000"/>
                </a:solidFill>
                <a:latin typeface="Lato"/>
                <a:ea typeface="Arial;Arial"/>
              </a:rPr>
              <a:t>Examples: until, whenever, after, as soon as</a:t>
            </a:r>
            <a:endParaRPr b="0" lang="en-PH" sz="1800" spc="-1" strike="noStrike">
              <a:latin typeface="Arial"/>
            </a:endParaRPr>
          </a:p>
          <a:p>
            <a:pPr marL="252000" algn="just">
              <a:lnSpc>
                <a:spcPct val="100000"/>
              </a:lnSpc>
              <a:spcBef>
                <a:spcPts val="499"/>
              </a:spcBef>
              <a:spcAft>
                <a:spcPts val="499"/>
              </a:spcAft>
              <a:buNone/>
            </a:pPr>
            <a:r>
              <a:rPr b="0" lang="en-PH" sz="1800" spc="-1" strike="noStrike">
                <a:solidFill>
                  <a:srgbClr val="000000"/>
                </a:solidFill>
                <a:latin typeface="Lato"/>
                <a:ea typeface="Arial;Arial"/>
              </a:rPr>
              <a:t>○ </a:t>
            </a:r>
            <a:r>
              <a:rPr b="0" lang="en-PH" sz="1800" spc="-1" strike="noStrike" u="sng">
                <a:solidFill>
                  <a:srgbClr val="000000"/>
                </a:solidFill>
                <a:uFillTx/>
                <a:latin typeface="Lato"/>
                <a:ea typeface="Arial;Arial"/>
              </a:rPr>
              <a:t>Before</a:t>
            </a:r>
            <a:r>
              <a:rPr b="0" lang="en-PH" sz="1800" spc="-1" strike="noStrike">
                <a:solidFill>
                  <a:srgbClr val="000000"/>
                </a:solidFill>
                <a:latin typeface="Lato"/>
                <a:ea typeface="Arial;Arial"/>
              </a:rPr>
              <a:t> the Spanish era ended, Filipinos learned better farming techniques, trading, baking, and painting, among others.</a:t>
            </a:r>
            <a:endParaRPr b="0" lang="en-PH" sz="1800" spc="-1" strike="noStrike">
              <a:latin typeface="Arial"/>
            </a:endParaRPr>
          </a:p>
          <a:p>
            <a:pPr marL="252000" algn="just">
              <a:lnSpc>
                <a:spcPct val="100000"/>
              </a:lnSpc>
              <a:spcBef>
                <a:spcPts val="499"/>
              </a:spcBef>
              <a:spcAft>
                <a:spcPts val="499"/>
              </a:spcAft>
              <a:buNone/>
            </a:pPr>
            <a:endParaRPr b="0" lang="en-PH" sz="1800" spc="-1" strike="noStrike">
              <a:latin typeface="Arial"/>
            </a:endParaRPr>
          </a:p>
          <a:p>
            <a:pPr algn="just">
              <a:lnSpc>
                <a:spcPct val="100000"/>
              </a:lnSpc>
              <a:spcBef>
                <a:spcPts val="499"/>
              </a:spcBef>
              <a:spcAft>
                <a:spcPts val="499"/>
              </a:spcAft>
              <a:buNone/>
            </a:pPr>
            <a:r>
              <a:rPr b="0" lang="en-PH" sz="1800" spc="-1" strike="noStrike">
                <a:solidFill>
                  <a:srgbClr val="8d281e"/>
                </a:solidFill>
                <a:latin typeface="Lato"/>
                <a:ea typeface="Arial;Arial"/>
              </a:rPr>
              <a:t>F. Manner:</a:t>
            </a:r>
            <a:r>
              <a:rPr b="0" lang="en-PH" sz="1800" spc="-1" strike="noStrike">
                <a:solidFill>
                  <a:srgbClr val="000000"/>
                </a:solidFill>
                <a:latin typeface="Lato"/>
                <a:ea typeface="Arial;Arial"/>
              </a:rPr>
              <a:t> While combining clauses, these words tell us how things are done.</a:t>
            </a:r>
            <a:endParaRPr b="0" lang="en-PH" sz="1800" spc="-1" strike="noStrike">
              <a:latin typeface="Arial"/>
            </a:endParaRPr>
          </a:p>
          <a:p>
            <a:pPr marL="774000" algn="just">
              <a:lnSpc>
                <a:spcPct val="100000"/>
              </a:lnSpc>
              <a:spcBef>
                <a:spcPts val="499"/>
              </a:spcBef>
              <a:spcAft>
                <a:spcPts val="499"/>
              </a:spcAft>
              <a:buNone/>
            </a:pPr>
            <a:r>
              <a:rPr b="0" lang="en-PH" sz="1800" spc="-1" strike="noStrike">
                <a:solidFill>
                  <a:srgbClr val="000000"/>
                </a:solidFill>
                <a:latin typeface="Lato"/>
                <a:ea typeface="Arial;Arial"/>
              </a:rPr>
              <a:t>Examples: as though, as if, how</a:t>
            </a:r>
            <a:endParaRPr b="0" lang="en-PH" sz="1800" spc="-1" strike="noStrike">
              <a:latin typeface="Arial"/>
            </a:endParaRPr>
          </a:p>
          <a:p>
            <a:pPr marL="252000" algn="just">
              <a:lnSpc>
                <a:spcPct val="100000"/>
              </a:lnSpc>
              <a:spcBef>
                <a:spcPts val="499"/>
              </a:spcBef>
              <a:spcAft>
                <a:spcPts val="499"/>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Most Filipinos defend their faith </a:t>
            </a:r>
            <a:r>
              <a:rPr b="0" lang="en-PH" sz="1800" spc="-1" strike="noStrike" u="sng">
                <a:solidFill>
                  <a:srgbClr val="000000"/>
                </a:solidFill>
                <a:uFillTx/>
                <a:latin typeface="Lato"/>
                <a:ea typeface="Arial;Arial"/>
              </a:rPr>
              <a:t>as though</a:t>
            </a:r>
            <a:r>
              <a:rPr b="0" lang="en-PH" sz="1800" spc="-1" strike="noStrike">
                <a:solidFill>
                  <a:srgbClr val="000000"/>
                </a:solidFill>
                <a:latin typeface="Lato"/>
                <a:ea typeface="Arial;Arial"/>
              </a:rPr>
              <a:t> it is a matter of life and death.</a:t>
            </a:r>
            <a:endParaRPr b="0" lang="en-PH" sz="1800" spc="-1" strike="noStrike">
              <a:latin typeface="Arial"/>
            </a:endParaRPr>
          </a:p>
          <a:p>
            <a:pPr marL="252000" algn="just">
              <a:lnSpc>
                <a:spcPct val="100000"/>
              </a:lnSpc>
              <a:spcBef>
                <a:spcPts val="499"/>
              </a:spcBef>
              <a:spcAft>
                <a:spcPts val="499"/>
              </a:spcAft>
              <a:buNone/>
            </a:pPr>
            <a:endParaRPr b="0" lang="en-PH" sz="1800" spc="-1" strike="noStrike">
              <a:latin typeface="Arial"/>
            </a:endParaRPr>
          </a:p>
        </p:txBody>
      </p:sp>
      <p:sp>
        <p:nvSpPr>
          <p:cNvPr id="147" name="PlaceHolder 14"/>
          <p:cNvSpPr/>
          <p:nvPr/>
        </p:nvSpPr>
        <p:spPr>
          <a:xfrm>
            <a:off x="398160" y="155160"/>
            <a:ext cx="10437120" cy="1788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the Right Subordinating and Coordinating Conjunctions to Compose Clear Sentences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540000" y="1510560"/>
            <a:ext cx="5216760" cy="5036760"/>
          </a:xfrm>
          <a:prstGeom prst="rect">
            <a:avLst/>
          </a:prstGeom>
          <a:noFill/>
          <a:ln w="0">
            <a:noFill/>
          </a:ln>
        </p:spPr>
        <p:style>
          <a:lnRef idx="0"/>
          <a:fillRef idx="0"/>
          <a:effectRef idx="0"/>
          <a:fontRef idx="minor"/>
        </p:style>
      </p:sp>
      <p:sp>
        <p:nvSpPr>
          <p:cNvPr id="149" name=""/>
          <p:cNvSpPr/>
          <p:nvPr/>
        </p:nvSpPr>
        <p:spPr>
          <a:xfrm>
            <a:off x="540000" y="1657080"/>
            <a:ext cx="5217120" cy="5037120"/>
          </a:xfrm>
          <a:prstGeom prst="rect">
            <a:avLst/>
          </a:prstGeom>
          <a:noFill/>
          <a:ln w="0">
            <a:noFill/>
          </a:ln>
        </p:spPr>
        <p:style>
          <a:lnRef idx="0"/>
          <a:fillRef idx="0"/>
          <a:effectRef idx="0"/>
          <a:fontRef idx="minor"/>
        </p:style>
        <p:txBody>
          <a:bodyPr lIns="0" rIns="0" tIns="0" bIns="0" anchor="t">
            <a:noAutofit/>
          </a:bodyPr>
          <a:p>
            <a:pPr algn="just">
              <a:lnSpc>
                <a:spcPct val="100000"/>
              </a:lnSpc>
              <a:spcBef>
                <a:spcPts val="1301"/>
              </a:spcBef>
              <a:spcAft>
                <a:spcPts val="499"/>
              </a:spcAft>
              <a:buNone/>
            </a:pPr>
            <a:endParaRPr b="0" lang="en-PH" sz="1800" spc="-1" strike="noStrike">
              <a:latin typeface="Arial"/>
            </a:endParaRPr>
          </a:p>
          <a:p>
            <a:pPr algn="just">
              <a:lnSpc>
                <a:spcPct val="100000"/>
              </a:lnSpc>
              <a:spcBef>
                <a:spcPts val="1301"/>
              </a:spcBef>
              <a:spcAft>
                <a:spcPts val="499"/>
              </a:spcAft>
              <a:buNone/>
            </a:pPr>
            <a:endParaRPr b="0" lang="en-PH" sz="1800" spc="-1" strike="noStrike">
              <a:latin typeface="Arial"/>
            </a:endParaRPr>
          </a:p>
          <a:p>
            <a:pPr algn="just">
              <a:lnSpc>
                <a:spcPct val="100000"/>
              </a:lnSpc>
              <a:spcBef>
                <a:spcPts val="1301"/>
              </a:spcBef>
              <a:spcAft>
                <a:spcPts val="499"/>
              </a:spcAft>
              <a:buNone/>
            </a:pPr>
            <a:endParaRPr b="0" lang="en-PH" sz="1800" spc="-1" strike="noStrike">
              <a:latin typeface="Arial"/>
            </a:endParaRPr>
          </a:p>
        </p:txBody>
      </p:sp>
      <p:sp>
        <p:nvSpPr>
          <p:cNvPr id="150" name=""/>
          <p:cNvSpPr/>
          <p:nvPr/>
        </p:nvSpPr>
        <p:spPr>
          <a:xfrm>
            <a:off x="8316000" y="2103840"/>
            <a:ext cx="3203640" cy="4985640"/>
          </a:xfrm>
          <a:prstGeom prst="rect">
            <a:avLst/>
          </a:prstGeom>
          <a:noFill/>
          <a:ln w="0">
            <a:noFill/>
          </a:ln>
        </p:spPr>
        <p:style>
          <a:lnRef idx="0"/>
          <a:fillRef idx="0"/>
          <a:effectRef idx="0"/>
          <a:fontRef idx="minor"/>
        </p:style>
        <p:txBody>
          <a:bodyPr lIns="0" rIns="0" tIns="0" bIns="0" anchor="t">
            <a:noAutofit/>
          </a:bodyPr>
          <a:p>
            <a:pPr algn="just">
              <a:lnSpc>
                <a:spcPct val="100000"/>
              </a:lnSpc>
              <a:buNone/>
            </a:pPr>
            <a:r>
              <a:rPr b="0" lang="en-PH" sz="1800" spc="-1" strike="noStrike">
                <a:solidFill>
                  <a:srgbClr val="000000"/>
                </a:solidFill>
                <a:latin typeface="Lato"/>
                <a:ea typeface="DejaVu Sans"/>
              </a:rPr>
              <a:t>Answer: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1. while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2. Since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3. why </a:t>
            </a:r>
            <a:endParaRPr b="0" lang="en-PH" sz="1800" spc="-1" strike="noStrike">
              <a:latin typeface="Arial"/>
            </a:endParaRPr>
          </a:p>
        </p:txBody>
      </p:sp>
      <p:sp>
        <p:nvSpPr>
          <p:cNvPr id="151" name=""/>
          <p:cNvSpPr/>
          <p:nvPr/>
        </p:nvSpPr>
        <p:spPr>
          <a:xfrm>
            <a:off x="756000" y="2050560"/>
            <a:ext cx="6839640" cy="46591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499"/>
              </a:spcBef>
              <a:spcAft>
                <a:spcPts val="499"/>
              </a:spcAft>
              <a:buNone/>
            </a:pPr>
            <a:r>
              <a:rPr b="0" lang="en-PH" sz="1800" spc="-1" strike="noStrike">
                <a:solidFill>
                  <a:srgbClr val="000000"/>
                </a:solidFill>
                <a:latin typeface="Lato"/>
                <a:ea typeface="Arial;Arial"/>
              </a:rPr>
              <a:t>Choose a proper conjunction from the given word bank to complete each of the following sentences.</a:t>
            </a:r>
            <a:endParaRPr b="0" lang="en-PH" sz="1800" spc="-1" strike="noStrike">
              <a:latin typeface="Arial"/>
            </a:endParaRPr>
          </a:p>
          <a:p>
            <a:pPr algn="just">
              <a:lnSpc>
                <a:spcPct val="100000"/>
              </a:lnSpc>
              <a:spcBef>
                <a:spcPts val="499"/>
              </a:spcBef>
              <a:spcAft>
                <a:spcPts val="499"/>
              </a:spcAft>
              <a:buNone/>
            </a:pPr>
            <a:r>
              <a:rPr b="0" lang="en-PH" sz="1800" spc="-1" strike="noStrike">
                <a:solidFill>
                  <a:srgbClr val="000000"/>
                </a:solidFill>
                <a:latin typeface="Lato"/>
                <a:ea typeface="Arial;Arial"/>
              </a:rPr>
              <a:t> </a:t>
            </a:r>
            <a:endParaRPr b="0" lang="en-PH" sz="1800" spc="-1" strike="noStrike">
              <a:latin typeface="Arial"/>
            </a:endParaRPr>
          </a:p>
          <a:p>
            <a:pPr algn="just">
              <a:lnSpc>
                <a:spcPct val="100000"/>
              </a:lnSpc>
              <a:spcBef>
                <a:spcPts val="499"/>
              </a:spcBef>
              <a:spcAft>
                <a:spcPts val="499"/>
              </a:spcAft>
              <a:buNone/>
            </a:pPr>
            <a:endParaRPr b="0" lang="en-PH" sz="1800" spc="-1" strike="noStrike">
              <a:latin typeface="Arial"/>
            </a:endParaRPr>
          </a:p>
          <a:p>
            <a:pPr marL="457200" indent="-457200" algn="just">
              <a:lnSpc>
                <a:spcPct val="100000"/>
              </a:lnSpc>
              <a:spcBef>
                <a:spcPts val="601"/>
              </a:spcBef>
              <a:spcAft>
                <a:spcPts val="499"/>
              </a:spcAft>
              <a:buNone/>
              <a:tabLst>
                <a:tab algn="l" pos="0"/>
              </a:tabLst>
            </a:pPr>
            <a:r>
              <a:rPr b="0" lang="en-PH" sz="1800" spc="-1" strike="noStrike">
                <a:latin typeface="Lato"/>
                <a:ea typeface="Arial;Arial"/>
              </a:rPr>
              <a:t>1. Marie was packing her Lola’s lunch _____ her parents start the car.</a:t>
            </a:r>
            <a:endParaRPr b="0" lang="en-PH" sz="1800" spc="-1" strike="noStrike">
              <a:latin typeface="Arial"/>
            </a:endParaRPr>
          </a:p>
          <a:p>
            <a:pPr marL="457200" indent="-457200" algn="just">
              <a:lnSpc>
                <a:spcPct val="100000"/>
              </a:lnSpc>
              <a:spcBef>
                <a:spcPts val="601"/>
              </a:spcBef>
              <a:spcAft>
                <a:spcPts val="499"/>
              </a:spcAft>
              <a:buNone/>
              <a:tabLst>
                <a:tab algn="l" pos="0"/>
              </a:tabLst>
            </a:pPr>
            <a:r>
              <a:rPr b="0" lang="en-PH" sz="1800" spc="-1" strike="noStrike">
                <a:latin typeface="Lato"/>
                <a:ea typeface="Arial;Arial"/>
              </a:rPr>
              <a:t>2. _____ her illness, Lola Imelda did not have a chance to tend her garden.</a:t>
            </a:r>
            <a:endParaRPr b="0" lang="en-PH" sz="1800" spc="-1" strike="noStrike">
              <a:latin typeface="Arial"/>
            </a:endParaRPr>
          </a:p>
          <a:p>
            <a:pPr marL="457200" indent="-457200" algn="just">
              <a:lnSpc>
                <a:spcPct val="100000"/>
              </a:lnSpc>
              <a:spcBef>
                <a:spcPts val="601"/>
              </a:spcBef>
              <a:spcAft>
                <a:spcPts val="499"/>
              </a:spcAft>
              <a:buNone/>
              <a:tabLst>
                <a:tab algn="l" pos="0"/>
              </a:tabLst>
            </a:pPr>
            <a:r>
              <a:rPr b="0" lang="en-PH" sz="1800" spc="-1" strike="noStrike">
                <a:latin typeface="Lato"/>
                <a:ea typeface="Arial;Arial"/>
              </a:rPr>
              <a:t>3. Marie knew _______________________ Lola Imelda was happy.</a:t>
            </a:r>
            <a:endParaRPr b="0" lang="en-PH" sz="1800" spc="-1" strike="noStrike">
              <a:latin typeface="Arial"/>
            </a:endParaRPr>
          </a:p>
        </p:txBody>
      </p:sp>
      <p:sp>
        <p:nvSpPr>
          <p:cNvPr id="152" name="PlaceHolder 2"/>
          <p:cNvSpPr/>
          <p:nvPr/>
        </p:nvSpPr>
        <p:spPr>
          <a:xfrm>
            <a:off x="398160" y="155160"/>
            <a:ext cx="10437120" cy="178884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Using the Right Subordinating and Coordinating Conjunctions to Compose Clear Sentences</a:t>
            </a:r>
            <a:endParaRPr b="0" lang="en-PH" sz="3600" spc="-1" strike="noStrike">
              <a:latin typeface="Arial"/>
            </a:endParaRPr>
          </a:p>
        </p:txBody>
      </p:sp>
      <p:sp>
        <p:nvSpPr>
          <p:cNvPr id="153" name=""/>
          <p:cNvSpPr/>
          <p:nvPr/>
        </p:nvSpPr>
        <p:spPr>
          <a:xfrm>
            <a:off x="2013120" y="2880000"/>
            <a:ext cx="3599640" cy="539640"/>
          </a:xfrm>
          <a:custGeom>
            <a:avLst/>
            <a:gdLst/>
            <a:ahLst/>
            <a:rect l="l" t="t" r="r" b="b"/>
            <a:pathLst>
              <a:path w="100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9750" y="1501"/>
                </a:lnTo>
                <a:lnTo>
                  <a:pt x="9751" y="1501"/>
                </a:lnTo>
                <a:cubicBezTo>
                  <a:pt x="9795" y="1501"/>
                  <a:pt x="9838" y="1489"/>
                  <a:pt x="9876" y="1467"/>
                </a:cubicBezTo>
                <a:cubicBezTo>
                  <a:pt x="9914" y="1446"/>
                  <a:pt x="9946" y="1414"/>
                  <a:pt x="9967" y="1376"/>
                </a:cubicBezTo>
                <a:cubicBezTo>
                  <a:pt x="9989" y="1338"/>
                  <a:pt x="10001" y="1295"/>
                  <a:pt x="10001" y="1251"/>
                </a:cubicBezTo>
                <a:lnTo>
                  <a:pt x="10001" y="250"/>
                </a:lnTo>
                <a:lnTo>
                  <a:pt x="10001" y="250"/>
                </a:lnTo>
                <a:lnTo>
                  <a:pt x="10001" y="250"/>
                </a:lnTo>
                <a:cubicBezTo>
                  <a:pt x="10001" y="206"/>
                  <a:pt x="9989" y="163"/>
                  <a:pt x="9967" y="125"/>
                </a:cubicBezTo>
                <a:cubicBezTo>
                  <a:pt x="9946" y="87"/>
                  <a:pt x="9914" y="55"/>
                  <a:pt x="9876" y="34"/>
                </a:cubicBezTo>
                <a:cubicBezTo>
                  <a:pt x="9838" y="12"/>
                  <a:pt x="9795" y="0"/>
                  <a:pt x="9751" y="0"/>
                </a:cubicBezTo>
                <a:lnTo>
                  <a:pt x="250" y="0"/>
                </a:lnTo>
              </a:path>
            </a:pathLst>
          </a:custGeom>
          <a:solidFill>
            <a:srgbClr val="ffffff"/>
          </a:solidFill>
          <a:ln w="0">
            <a:solidFill>
              <a:srgbClr val="000000"/>
            </a:solidFill>
          </a:ln>
        </p:spPr>
        <p:style>
          <a:lnRef idx="0"/>
          <a:fillRef idx="0"/>
          <a:effectRef idx="0"/>
          <a:fontRef idx="minor"/>
        </p:style>
        <p:txBody>
          <a:bodyPr lIns="90000" rIns="90000" tIns="45000" bIns="45000" anchor="t">
            <a:noAutofit/>
          </a:bodyPr>
          <a:p>
            <a:r>
              <a:rPr b="0" lang="en-PH" sz="1800" spc="-1" strike="noStrike">
                <a:latin typeface="Arial"/>
              </a:rPr>
              <a:t>  </a:t>
            </a:r>
            <a:r>
              <a:rPr b="0" lang="en-PH" sz="1800" spc="-1" strike="noStrike">
                <a:latin typeface="Arial"/>
              </a:rPr>
              <a:t>why </a:t>
            </a:r>
            <a:r>
              <a:rPr b="0" lang="en-PH" sz="1800" spc="-1" strike="noStrike">
                <a:latin typeface="Arial"/>
              </a:rPr>
              <a:t>	</a:t>
            </a:r>
            <a:r>
              <a:rPr b="0" lang="en-PH" sz="1800" spc="-1" strike="noStrike">
                <a:latin typeface="Arial"/>
              </a:rPr>
              <a:t>since</a:t>
            </a:r>
            <a:r>
              <a:rPr b="0" lang="en-PH" sz="1800" spc="-1" strike="noStrike">
                <a:latin typeface="Arial"/>
              </a:rPr>
              <a:t>	</a:t>
            </a:r>
            <a:r>
              <a:rPr b="0" lang="en-PH" sz="1800" spc="-1" strike="noStrike">
                <a:latin typeface="Arial"/>
              </a:rPr>
              <a:t>where</a:t>
            </a:r>
            <a:r>
              <a:rPr b="0" lang="en-PH" sz="1800" spc="-1" strike="noStrike">
                <a:latin typeface="Arial"/>
              </a:rPr>
              <a:t>	</a:t>
            </a:r>
            <a:r>
              <a:rPr b="0" lang="en-PH" sz="1800" spc="-1" strike="noStrike">
                <a:latin typeface="Arial"/>
              </a:rPr>
              <a:t>while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2023-03-03T14:42:34Z</dcterms:modified>
  <cp:revision>78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