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_rels/slideLayout7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67.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55.xml.rels" ContentType="application/vnd.openxmlformats-package.relationships+xml"/>
  <Override PartName="/ppt/slideLayouts/_rels/slideLayout6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6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9.xml.rels" ContentType="application/vnd.openxmlformats-package.relationships+xml"/>
  <Override PartName="/ppt/slideLayouts/_rels/slideLayout5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64.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1.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38.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39.xml" ContentType="application/vnd.openxmlformats-officedocument.presentationml.slideLayout+xml"/>
  <Override PartName="/ppt/slideLayouts/slideLayout72.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1.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0360" cy="681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57240" cy="2757240"/>
          </a:xfrm>
          <a:prstGeom prst="rect">
            <a:avLst/>
          </a:prstGeom>
          <a:ln w="0">
            <a:noFill/>
          </a:ln>
        </p:spPr>
      </p:pic>
      <p:sp>
        <p:nvSpPr>
          <p:cNvPr id="2" name="Rectangle 5"/>
          <p:cNvSpPr/>
          <p:nvPr/>
        </p:nvSpPr>
        <p:spPr>
          <a:xfrm>
            <a:off x="3487320" y="1475280"/>
            <a:ext cx="8662680" cy="38206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62680" cy="3423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0360" cy="593280"/>
          </a:xfrm>
          <a:prstGeom prst="rect">
            <a:avLst/>
          </a:prstGeom>
          <a:ln w="0">
            <a:noFill/>
          </a:ln>
        </p:spPr>
      </p:pic>
      <p:sp>
        <p:nvSpPr>
          <p:cNvPr id="43" name="Rectangle 7"/>
          <p:cNvSpPr/>
          <p:nvPr/>
        </p:nvSpPr>
        <p:spPr>
          <a:xfrm>
            <a:off x="10868760" y="0"/>
            <a:ext cx="928800" cy="928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92880" cy="992880"/>
          </a:xfrm>
          <a:prstGeom prst="rect">
            <a:avLst/>
          </a:prstGeom>
          <a:ln w="0">
            <a:noFill/>
          </a:ln>
        </p:spPr>
      </p:pic>
      <p:sp>
        <p:nvSpPr>
          <p:cNvPr id="45" name="TextBox 9"/>
          <p:cNvSpPr/>
          <p:nvPr/>
        </p:nvSpPr>
        <p:spPr>
          <a:xfrm>
            <a:off x="185400" y="6362280"/>
            <a:ext cx="4650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74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0360" cy="593280"/>
          </a:xfrm>
          <a:prstGeom prst="rect">
            <a:avLst/>
          </a:prstGeom>
          <a:ln w="0">
            <a:noFill/>
          </a:ln>
        </p:spPr>
      </p:pic>
      <p:sp>
        <p:nvSpPr>
          <p:cNvPr id="86" name="Rectangle 7"/>
          <p:cNvSpPr/>
          <p:nvPr/>
        </p:nvSpPr>
        <p:spPr>
          <a:xfrm>
            <a:off x="10868760" y="0"/>
            <a:ext cx="928800" cy="928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992880" cy="992880"/>
          </a:xfrm>
          <a:prstGeom prst="rect">
            <a:avLst/>
          </a:prstGeom>
          <a:ln w="0">
            <a:noFill/>
          </a:ln>
        </p:spPr>
      </p:pic>
      <p:sp>
        <p:nvSpPr>
          <p:cNvPr id="88" name="TextBox 9"/>
          <p:cNvSpPr/>
          <p:nvPr/>
        </p:nvSpPr>
        <p:spPr>
          <a:xfrm>
            <a:off x="185400" y="6362280"/>
            <a:ext cx="4650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360000" y="6352200"/>
            <a:ext cx="2674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0360" cy="593280"/>
          </a:xfrm>
          <a:prstGeom prst="rect">
            <a:avLst/>
          </a:prstGeom>
          <a:ln w="0">
            <a:noFill/>
          </a:ln>
        </p:spPr>
      </p:pic>
      <p:sp>
        <p:nvSpPr>
          <p:cNvPr id="129" name="Rectangle 7"/>
          <p:cNvSpPr/>
          <p:nvPr/>
        </p:nvSpPr>
        <p:spPr>
          <a:xfrm>
            <a:off x="10868760" y="0"/>
            <a:ext cx="928800" cy="928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992880" cy="992880"/>
          </a:xfrm>
          <a:prstGeom prst="rect">
            <a:avLst/>
          </a:prstGeom>
          <a:ln w="0">
            <a:noFill/>
          </a:ln>
        </p:spPr>
      </p:pic>
      <p:sp>
        <p:nvSpPr>
          <p:cNvPr id="131" name="TextBox 9"/>
          <p:cNvSpPr/>
          <p:nvPr/>
        </p:nvSpPr>
        <p:spPr>
          <a:xfrm>
            <a:off x="185400" y="6362280"/>
            <a:ext cx="4650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360000" y="6352200"/>
            <a:ext cx="2674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Picture 18" descr=""/>
          <p:cNvPicPr/>
          <p:nvPr/>
        </p:nvPicPr>
        <p:blipFill>
          <a:blip r:embed="rId2"/>
          <a:stretch/>
        </p:blipFill>
        <p:spPr>
          <a:xfrm>
            <a:off x="0" y="6242760"/>
            <a:ext cx="12150360" cy="593280"/>
          </a:xfrm>
          <a:prstGeom prst="rect">
            <a:avLst/>
          </a:prstGeom>
          <a:ln w="0">
            <a:noFill/>
          </a:ln>
        </p:spPr>
      </p:pic>
      <p:sp>
        <p:nvSpPr>
          <p:cNvPr id="172" name="Rectangle 7"/>
          <p:cNvSpPr/>
          <p:nvPr/>
        </p:nvSpPr>
        <p:spPr>
          <a:xfrm>
            <a:off x="10868760" y="0"/>
            <a:ext cx="928800" cy="928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73" name="Picture 10" descr=""/>
          <p:cNvPicPr/>
          <p:nvPr/>
        </p:nvPicPr>
        <p:blipFill>
          <a:blip r:embed="rId3"/>
          <a:stretch/>
        </p:blipFill>
        <p:spPr>
          <a:xfrm>
            <a:off x="10857240" y="-64440"/>
            <a:ext cx="992880" cy="992880"/>
          </a:xfrm>
          <a:prstGeom prst="rect">
            <a:avLst/>
          </a:prstGeom>
          <a:ln w="0">
            <a:noFill/>
          </a:ln>
        </p:spPr>
      </p:pic>
      <p:sp>
        <p:nvSpPr>
          <p:cNvPr id="174" name="TextBox 9"/>
          <p:cNvSpPr/>
          <p:nvPr/>
        </p:nvSpPr>
        <p:spPr>
          <a:xfrm>
            <a:off x="185400" y="6362280"/>
            <a:ext cx="4650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75" name="TextBox 11"/>
          <p:cNvSpPr/>
          <p:nvPr/>
        </p:nvSpPr>
        <p:spPr>
          <a:xfrm>
            <a:off x="9360000" y="6352200"/>
            <a:ext cx="2674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4" name="New REX Education Mission Logo V.png" descr="New REX Education Mission Logo V.png"/>
          <p:cNvPicPr/>
          <p:nvPr/>
        </p:nvPicPr>
        <p:blipFill>
          <a:blip r:embed="rId2"/>
          <a:stretch/>
        </p:blipFill>
        <p:spPr>
          <a:xfrm>
            <a:off x="2755800" y="1508760"/>
            <a:ext cx="6574680" cy="3342960"/>
          </a:xfrm>
          <a:prstGeom prst="rect">
            <a:avLst/>
          </a:prstGeom>
          <a:ln w="12700">
            <a:noFill/>
          </a:ln>
        </p:spPr>
      </p:pic>
      <p:sp>
        <p:nvSpPr>
          <p:cNvPr id="2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21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Box 7"/>
          <p:cNvSpPr/>
          <p:nvPr/>
        </p:nvSpPr>
        <p:spPr>
          <a:xfrm>
            <a:off x="4218840" y="2554200"/>
            <a:ext cx="7450200" cy="191808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4000" spc="-1" strike="noStrike">
                <a:solidFill>
                  <a:srgbClr val="ffffff"/>
                </a:solidFill>
                <a:latin typeface="Lato"/>
                <a:ea typeface="DejaVu Sans"/>
              </a:rPr>
              <a:t>Pag-usbong ng Bourgeoisie, Merkantilismo, at National Monarchy</a:t>
            </a:r>
            <a:endParaRPr b="0" lang="en-PH" sz="4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PlaceHolder 34"/>
          <p:cNvSpPr/>
          <p:nvPr/>
        </p:nvSpPr>
        <p:spPr>
          <a:xfrm>
            <a:off x="609840" y="2520000"/>
            <a:ext cx="10947600" cy="3588840"/>
          </a:xfrm>
          <a:prstGeom prst="rect">
            <a:avLst/>
          </a:prstGeom>
          <a:noFill/>
          <a:ln w="76320">
            <a:noFill/>
          </a:ln>
        </p:spPr>
        <p:style>
          <a:lnRef idx="0"/>
          <a:fillRef idx="0"/>
          <a:effectRef idx="0"/>
          <a:fontRef idx="minor"/>
        </p:style>
      </p:sp>
      <p:sp>
        <p:nvSpPr>
          <p:cNvPr id="288" name="PlaceHolder 35"/>
          <p:cNvSpPr/>
          <p:nvPr/>
        </p:nvSpPr>
        <p:spPr>
          <a:xfrm>
            <a:off x="609480" y="198000"/>
            <a:ext cx="10006920" cy="1059480"/>
          </a:xfrm>
          <a:prstGeom prst="rect">
            <a:avLst/>
          </a:prstGeom>
          <a:solidFill>
            <a:srgbClr val="000000"/>
          </a:solidFill>
          <a:ln w="76320">
            <a:solidFill>
              <a:srgbClr val="ec9ba4"/>
            </a:solidFill>
            <a:round/>
          </a:ln>
        </p:spPr>
        <p:style>
          <a:lnRef idx="0"/>
          <a:fillRef idx="0"/>
          <a:effectRef idx="0"/>
          <a:fontRef idx="minor"/>
        </p:style>
        <p:txBody>
          <a:bodyPr lIns="38160" rIns="38160" tIns="38160" bIns="38160" anchor="ctr">
            <a:noAutofit/>
          </a:bodyPr>
          <a:p>
            <a:pPr algn="ctr">
              <a:buNone/>
            </a:pPr>
            <a:r>
              <a:rPr b="1" lang="en-US" sz="3600" spc="-1" strike="noStrike">
                <a:solidFill>
                  <a:srgbClr val="ec9ba4"/>
                </a:solidFill>
                <a:latin typeface="Lato"/>
                <a:ea typeface="AppleSystemUIFont"/>
              </a:rPr>
              <a:t>Mga Monarkiya sa Europa at Paraan ng Kanilang Pamumuno</a:t>
            </a:r>
            <a:endParaRPr b="0" lang="en-PH" sz="3600" spc="-1" strike="noStrike">
              <a:latin typeface="AppleSystemUIFont"/>
              <a:ea typeface="AppleSystemUIFont"/>
            </a:endParaRPr>
          </a:p>
        </p:txBody>
      </p:sp>
      <p:sp>
        <p:nvSpPr>
          <p:cNvPr id="289" name="PlaceHolder 1"/>
          <p:cNvSpPr>
            <a:spLocks noGrp="1"/>
          </p:cNvSpPr>
          <p:nvPr>
            <p:ph/>
          </p:nvPr>
        </p:nvSpPr>
        <p:spPr>
          <a:xfrm>
            <a:off x="609480" y="2180520"/>
            <a:ext cx="10972440" cy="3977280"/>
          </a:xfrm>
          <a:prstGeom prst="rect">
            <a:avLst/>
          </a:prstGeom>
          <a:noFill/>
          <a:ln w="0">
            <a:noFill/>
          </a:ln>
        </p:spPr>
        <p:txBody>
          <a:bodyPr lIns="0" rIns="0" tIns="0" bIns="0" anchor="t">
            <a:normAutofit/>
          </a:bodyPr>
          <a:p>
            <a:endParaRPr b="0" lang="en-PH" sz="2000" spc="-1" strike="noStrike">
              <a:latin typeface="Lato"/>
              <a:ea typeface="AppleSystemUIFont"/>
            </a:endParaRPr>
          </a:p>
          <a:p>
            <a:r>
              <a:rPr b="1" lang="en-PH" sz="2000" spc="-1" strike="noStrike">
                <a:latin typeface="Lato"/>
                <a:ea typeface="AppleSystemUIFont"/>
              </a:rPr>
              <a:t>Namuno: Haring Louis XIV</a:t>
            </a:r>
            <a:endParaRPr b="0" lang="en-PH" sz="2000" spc="-1" strike="noStrike">
              <a:latin typeface="Lato"/>
              <a:ea typeface="AppleSystemUIFont"/>
            </a:endParaRPr>
          </a:p>
          <a:p>
            <a:r>
              <a:rPr b="1" lang="en-PH" sz="2000" spc="-1" strike="noStrike">
                <a:latin typeface="Lato"/>
                <a:ea typeface="AppleSystemUIFont"/>
              </a:rPr>
              <a:t>Mahalagang kaganapan:</a:t>
            </a:r>
            <a:endParaRPr b="0" lang="en-PH" sz="2000" spc="-1" strike="noStrike">
              <a:latin typeface="Lato"/>
              <a:ea typeface="AppleSystemUIFont"/>
            </a:endParaRPr>
          </a:p>
          <a:p>
            <a:r>
              <a:rPr b="1" lang="en-PH" sz="2000" spc="-1" strike="noStrike">
                <a:latin typeface="Lato"/>
                <a:ea typeface="AppleSystemUIFont"/>
              </a:rPr>
              <a:t>Ipinakilala niya ang sarili bilang “Sun King” na nangangahulugang ang kapangyarihan ng hari ay nagmula sa Diyos at walang sinumang maaaring tumutol dito.</a:t>
            </a:r>
            <a:endParaRPr b="0" lang="en-PH" sz="2000" spc="-1" strike="noStrike">
              <a:latin typeface="Lato"/>
              <a:ea typeface="AppleSystemUIFont"/>
            </a:endParaRPr>
          </a:p>
        </p:txBody>
      </p:sp>
      <p:sp>
        <p:nvSpPr>
          <p:cNvPr id="290" name="PlaceHolder 36"/>
          <p:cNvSpPr/>
          <p:nvPr/>
        </p:nvSpPr>
        <p:spPr>
          <a:xfrm>
            <a:off x="609480" y="1494000"/>
            <a:ext cx="3710520" cy="558000"/>
          </a:xfrm>
          <a:prstGeom prst="rect">
            <a:avLst/>
          </a:prstGeom>
          <a:solidFill>
            <a:srgbClr val="000000"/>
          </a:solidFill>
          <a:ln w="76320">
            <a:solidFill>
              <a:srgbClr val="ec9ba4"/>
            </a:solidFill>
            <a:round/>
          </a:ln>
        </p:spPr>
        <p:style>
          <a:lnRef idx="0"/>
          <a:fillRef idx="0"/>
          <a:effectRef idx="0"/>
          <a:fontRef idx="minor"/>
        </p:style>
        <p:txBody>
          <a:bodyPr lIns="38160" rIns="38160" tIns="38160" bIns="38160" anchor="ctr">
            <a:noAutofit/>
          </a:bodyPr>
          <a:p>
            <a:pPr algn="ctr">
              <a:buNone/>
            </a:pPr>
            <a:r>
              <a:rPr b="1" lang="en-US" sz="2000" spc="-1" strike="noStrike">
                <a:solidFill>
                  <a:srgbClr val="ec9ba4"/>
                </a:solidFill>
                <a:latin typeface="Lato"/>
                <a:ea typeface="AppleSystemUIFont"/>
              </a:rPr>
              <a:t>PAGLAKAS NG FRANCE</a:t>
            </a:r>
            <a:endParaRPr b="0" lang="en-PH" sz="2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title"/>
          </p:nvPr>
        </p:nvSpPr>
        <p:spPr>
          <a:xfrm>
            <a:off x="609480" y="273600"/>
            <a:ext cx="10960560" cy="113292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92" name="PlaceHolder 9"/>
          <p:cNvSpPr/>
          <p:nvPr/>
        </p:nvSpPr>
        <p:spPr>
          <a:xfrm>
            <a:off x="609480" y="1604880"/>
            <a:ext cx="10947240" cy="3952080"/>
          </a:xfrm>
          <a:prstGeom prst="rect">
            <a:avLst/>
          </a:prstGeom>
          <a:noFill/>
          <a:ln w="0">
            <a:noFill/>
          </a:ln>
        </p:spPr>
        <p:style>
          <a:lnRef idx="0"/>
          <a:fillRef idx="0"/>
          <a:effectRef idx="0"/>
          <a:fontRef idx="minor"/>
        </p:style>
      </p:sp>
      <p:sp>
        <p:nvSpPr>
          <p:cNvPr id="293" name="PlaceHolder 11"/>
          <p:cNvSpPr/>
          <p:nvPr/>
        </p:nvSpPr>
        <p:spPr>
          <a:xfrm>
            <a:off x="609840" y="1604520"/>
            <a:ext cx="10947240" cy="3952080"/>
          </a:xfrm>
          <a:prstGeom prst="rect">
            <a:avLst/>
          </a:prstGeom>
          <a:noFill/>
          <a:ln w="0">
            <a:noFill/>
          </a:ln>
        </p:spPr>
        <p:style>
          <a:lnRef idx="0"/>
          <a:fillRef idx="0"/>
          <a:effectRef idx="0"/>
          <a:fontRef idx="minor"/>
        </p:style>
      </p:sp>
      <p:sp>
        <p:nvSpPr>
          <p:cNvPr id="294" name="PlaceHolder 2"/>
          <p:cNvSpPr>
            <a:spLocks noGrp="1"/>
          </p:cNvSpPr>
          <p:nvPr>
            <p:ph/>
          </p:nvPr>
        </p:nvSpPr>
        <p:spPr>
          <a:xfrm>
            <a:off x="609480" y="1604520"/>
            <a:ext cx="10960560" cy="450828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Sagutin ang sumusunod na tanong.</a:t>
            </a:r>
            <a:endParaRPr b="0" lang="en-PH" sz="1800" spc="-1" strike="noStrike">
              <a:latin typeface="Arial"/>
              <a:ea typeface="PingFang SC"/>
            </a:endParaRPr>
          </a:p>
          <a:p>
            <a:pPr algn="just">
              <a:buNone/>
            </a:pPr>
            <a:endParaRPr b="0" lang="en-PH" sz="1800" spc="-1" strike="noStrike">
              <a:latin typeface="AppleSystemUIFont"/>
              <a:ea typeface="AppleSystemUIFont"/>
            </a:endParaRPr>
          </a:p>
          <a:p>
            <a:pPr algn="just">
              <a:buNone/>
            </a:pPr>
            <a:r>
              <a:rPr b="0" lang="en-PH" sz="1800" spc="-1" strike="noStrike">
                <a:solidFill>
                  <a:srgbClr val="000000"/>
                </a:solidFill>
                <a:latin typeface="Lato"/>
              </a:rPr>
              <a:t>1. Paano nakatulong ang mga bourgeoisie sa paglakas ng kapangyarihan ng mga monarkiya sa Europa?</a:t>
            </a:r>
            <a:endParaRPr b="0" lang="en-PH" sz="1800" spc="-1" strike="noStrike">
              <a:latin typeface="AppleSystemUIFont"/>
              <a:ea typeface="AppleSystemUIFont"/>
            </a:endParaRPr>
          </a:p>
          <a:p>
            <a:pPr algn="just">
              <a:buNone/>
            </a:pPr>
            <a:r>
              <a:rPr b="0" lang="en-PH" sz="1800" spc="-1" strike="noStrike">
                <a:solidFill>
                  <a:srgbClr val="000000"/>
                </a:solidFill>
                <a:latin typeface="Lato"/>
              </a:rPr>
              <a:t>2. Sa iyong palagay, nakabuti ba o nakasama ang sistemang merkantilismo sa mga naging kolonya ng mga malalakas na bansa? Ipaliwanag ang iyong kasagutan.</a:t>
            </a:r>
            <a:endParaRPr b="0" lang="en-PH" sz="1800" spc="-1" strike="noStrike">
              <a:latin typeface="AppleSystemUIFont"/>
              <a:ea typeface="AppleSystemUIFont"/>
            </a:endParaRPr>
          </a:p>
        </p:txBody>
      </p:sp>
      <p:sp>
        <p:nvSpPr>
          <p:cNvPr id="295" name=""/>
          <p:cNvSpPr/>
          <p:nvPr/>
        </p:nvSpPr>
        <p:spPr>
          <a:xfrm>
            <a:off x="9540000" y="3060000"/>
            <a:ext cx="1074600" cy="387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97" name="PlaceHolder 21"/>
          <p:cNvSpPr/>
          <p:nvPr/>
        </p:nvSpPr>
        <p:spPr>
          <a:xfrm>
            <a:off x="609480" y="1604880"/>
            <a:ext cx="10947240" cy="3952080"/>
          </a:xfrm>
          <a:prstGeom prst="rect">
            <a:avLst/>
          </a:prstGeom>
          <a:noFill/>
          <a:ln w="0">
            <a:noFill/>
          </a:ln>
        </p:spPr>
        <p:style>
          <a:lnRef idx="0"/>
          <a:fillRef idx="0"/>
          <a:effectRef idx="0"/>
          <a:fontRef idx="minor"/>
        </p:style>
      </p:sp>
      <p:sp>
        <p:nvSpPr>
          <p:cNvPr id="298" name="PlaceHolder 22"/>
          <p:cNvSpPr/>
          <p:nvPr/>
        </p:nvSpPr>
        <p:spPr>
          <a:xfrm>
            <a:off x="609840" y="1604520"/>
            <a:ext cx="10947240" cy="3952080"/>
          </a:xfrm>
          <a:prstGeom prst="rect">
            <a:avLst/>
          </a:prstGeom>
          <a:noFill/>
          <a:ln w="0">
            <a:noFill/>
          </a:ln>
        </p:spPr>
        <p:style>
          <a:lnRef idx="0"/>
          <a:fillRef idx="0"/>
          <a:effectRef idx="0"/>
          <a:fontRef idx="minor"/>
        </p:style>
      </p:sp>
      <p:sp>
        <p:nvSpPr>
          <p:cNvPr id="299" name=""/>
          <p:cNvSpPr/>
          <p:nvPr/>
        </p:nvSpPr>
        <p:spPr>
          <a:xfrm>
            <a:off x="9540000" y="3060000"/>
            <a:ext cx="1074600" cy="387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
        <p:nvSpPr>
          <p:cNvPr id="300" name="PlaceHolder 2"/>
          <p:cNvSpPr>
            <a:spLocks noGrp="1"/>
          </p:cNvSpPr>
          <p:nvPr>
            <p:ph/>
          </p:nvPr>
        </p:nvSpPr>
        <p:spPr>
          <a:xfrm>
            <a:off x="609480" y="1604520"/>
            <a:ext cx="10969200" cy="3974040"/>
          </a:xfrm>
          <a:prstGeom prst="rect">
            <a:avLst/>
          </a:prstGeom>
          <a:noFill/>
          <a:ln w="0">
            <a:noFill/>
          </a:ln>
        </p:spPr>
        <p:txBody>
          <a:bodyPr lIns="0" rIns="0" tIns="0" bIns="0" anchor="t">
            <a:normAutofit/>
          </a:bodyPr>
          <a:p>
            <a:pPr algn="just">
              <a:buNone/>
            </a:pPr>
            <a:r>
              <a:rPr b="0" lang="en-PH" sz="1800" spc="-1" strike="noStrike">
                <a:latin typeface="Lato"/>
              </a:rPr>
              <a:t>1. Malaki ang naitulong ng bourgeoisie sa paglakas ng kapangyarihan ng monarkiya sa Europa. Sila ang naging katuwang ng mga hari at nagsilbing tagapayo kung papaano pamumunuan ang isang bansa. Sila rin ang nagbibigay ng malaking porsiyento ng buwis sa pamahalaan.</a:t>
            </a:r>
            <a:endParaRPr b="0" lang="en-PH" sz="1800" spc="-1" strike="noStrike">
              <a:latin typeface="Lato"/>
              <a:ea typeface="AppleSystemUIFont"/>
            </a:endParaRPr>
          </a:p>
          <a:p>
            <a:pPr algn="just">
              <a:buNone/>
            </a:pPr>
            <a:r>
              <a:rPr b="0" lang="en-PH" sz="1800" spc="-1" strike="noStrike">
                <a:latin typeface="Lato"/>
              </a:rPr>
              <a:t>2. Nakasama sa kadahilanang naubos ang yaman ng mga kolonyang bansa dahil kinamkam ito ng bansang sumakop sa kanila.</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4"/>
          <p:cNvSpPr/>
          <p:nvPr/>
        </p:nvSpPr>
        <p:spPr>
          <a:xfrm>
            <a:off x="609840" y="2520000"/>
            <a:ext cx="10947600" cy="3588840"/>
          </a:xfrm>
          <a:prstGeom prst="rect">
            <a:avLst/>
          </a:prstGeom>
          <a:noFill/>
          <a:ln w="76320">
            <a:noFill/>
          </a:ln>
        </p:spPr>
        <p:style>
          <a:lnRef idx="0"/>
          <a:fillRef idx="0"/>
          <a:effectRef idx="0"/>
          <a:fontRef idx="minor"/>
        </p:style>
      </p:sp>
      <p:sp>
        <p:nvSpPr>
          <p:cNvPr id="255" name="PlaceHolder 1"/>
          <p:cNvSpPr>
            <a:spLocks noGrp="1"/>
          </p:cNvSpPr>
          <p:nvPr>
            <p:ph/>
          </p:nvPr>
        </p:nvSpPr>
        <p:spPr>
          <a:xfrm>
            <a:off x="609480" y="1604520"/>
            <a:ext cx="10970640" cy="3975480"/>
          </a:xfrm>
          <a:prstGeom prst="rect">
            <a:avLst/>
          </a:prstGeom>
          <a:noFill/>
          <a:ln w="0">
            <a:noFill/>
          </a:ln>
        </p:spPr>
        <p:txBody>
          <a:bodyPr lIns="0" rIns="0" tIns="0" bIns="0" anchor="t">
            <a:normAutofit/>
          </a:bodyPr>
          <a:p>
            <a:pPr algn="just">
              <a:buNone/>
            </a:pPr>
            <a:r>
              <a:rPr b="1" lang="en-PH" sz="2000" spc="-1" strike="noStrike">
                <a:latin typeface="Lato"/>
                <a:ea typeface="AppleSystemUIFont"/>
              </a:rPr>
              <a:t>Noong panahong piyudalismo, kinilala ang mataas na papel na ginampanan ng Simbahang Katoliko, mga hari, at mga maharlika na namuno sa mga bayan. Hindi naglaon, umunlad ang kalakalan at industriya sa bayan na siyang naging dahilan ng pagkabuo ng bagong makapangyarihang mga tao sa lipunan. Tinawag sila na burghers o bourgeoisie. Ang salitang bourgeoisie ay tumutukoy sa mga malalayang tao sa mga bayan sa Europa noong Panahong Medyibal. Ang salitang ito ay kinuha sa mga nakatira sa bayan ng France.</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1" lang="en-PH" sz="2000" spc="-1" strike="noStrike">
                <a:latin typeface="Lato"/>
                <a:ea typeface="AppleSystemUIFont"/>
              </a:rPr>
              <a:t>Tunghayan ang talahanayan sa ibaba tungkol sa mahahalagang papel na ginampanan ng bourgeoisie sa kasaysayan mula noong Panahong Medyibal hanggang sa kasalukuyang panahon.</a:t>
            </a:r>
            <a:endParaRPr b="0" lang="en-PH" sz="2000" spc="-1" strike="noStrike">
              <a:latin typeface="AppleSystemUIFont"/>
              <a:ea typeface="AppleSystemUIFont"/>
            </a:endParaRPr>
          </a:p>
        </p:txBody>
      </p:sp>
      <p:sp>
        <p:nvSpPr>
          <p:cNvPr id="256" name="PlaceHolder 3"/>
          <p:cNvSpPr/>
          <p:nvPr/>
        </p:nvSpPr>
        <p:spPr>
          <a:xfrm>
            <a:off x="609480" y="198000"/>
            <a:ext cx="10006920" cy="1059480"/>
          </a:xfrm>
          <a:prstGeom prst="rect">
            <a:avLst/>
          </a:prstGeom>
          <a:solidFill>
            <a:srgbClr val="000000"/>
          </a:solidFill>
          <a:ln w="76320">
            <a:solidFill>
              <a:srgbClr val="ec9ba4"/>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ec9ba4"/>
                </a:solidFill>
                <a:latin typeface="Lato"/>
                <a:ea typeface="DejaVu Sans"/>
              </a:rPr>
              <a:t>Ang Bourgeoisie</a:t>
            </a:r>
            <a:endParaRPr b="0" lang="en-PH" sz="4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6"/>
          <p:cNvSpPr/>
          <p:nvPr/>
        </p:nvSpPr>
        <p:spPr>
          <a:xfrm>
            <a:off x="609840" y="2520000"/>
            <a:ext cx="10947600" cy="3588840"/>
          </a:xfrm>
          <a:prstGeom prst="rect">
            <a:avLst/>
          </a:prstGeom>
          <a:noFill/>
          <a:ln w="76320">
            <a:noFill/>
          </a:ln>
        </p:spPr>
        <p:style>
          <a:lnRef idx="0"/>
          <a:fillRef idx="0"/>
          <a:effectRef idx="0"/>
          <a:fontRef idx="minor"/>
        </p:style>
      </p:sp>
      <p:sp>
        <p:nvSpPr>
          <p:cNvPr id="258" name="PlaceHolder 1"/>
          <p:cNvSpPr>
            <a:spLocks noGrp="1"/>
          </p:cNvSpPr>
          <p:nvPr>
            <p:ph/>
          </p:nvPr>
        </p:nvSpPr>
        <p:spPr>
          <a:xfrm>
            <a:off x="609480" y="2160000"/>
            <a:ext cx="10970640" cy="1080000"/>
          </a:xfrm>
          <a:prstGeom prst="rect">
            <a:avLst/>
          </a:prstGeom>
          <a:noFill/>
          <a:ln w="0">
            <a:noFill/>
          </a:ln>
        </p:spPr>
        <p:txBody>
          <a:bodyPr lIns="0" rIns="0" tIns="0" bIns="0" anchor="t">
            <a:normAutofit/>
          </a:bodyPr>
          <a:p>
            <a:pPr algn="just">
              <a:buNone/>
            </a:pPr>
            <a:r>
              <a:rPr b="1" lang="en-PH" sz="2000" spc="-1" strike="noStrike">
                <a:latin typeface="Lato"/>
                <a:ea typeface="AppleSystemUIFont"/>
              </a:rPr>
              <a:t>- Sila ang umokupa sa posisyon sa pagitan ng mga magsasaka at maharlikang may-ari ng lupa.</a:t>
            </a:r>
            <a:endParaRPr b="1" lang="en-PH" sz="2000" spc="-1" strike="noStrike">
              <a:latin typeface="Lato"/>
              <a:ea typeface="AppleSystemUIFont"/>
            </a:endParaRPr>
          </a:p>
          <a:p>
            <a:pPr algn="just">
              <a:buNone/>
            </a:pPr>
            <a:r>
              <a:rPr b="1" lang="en-PH" sz="2000" spc="-1" strike="noStrike">
                <a:latin typeface="Lato"/>
                <a:ea typeface="AppleSystemUIFont"/>
              </a:rPr>
              <a:t>- Hindi nagtagal, tumukoy na ito sa mga gitnang uri ng tao sa isang bansa o middle class.</a:t>
            </a:r>
            <a:endParaRPr b="1" lang="en-PH" sz="2000" spc="-1" strike="noStrike">
              <a:latin typeface="Lato"/>
              <a:ea typeface="AppleSystemUIFont"/>
            </a:endParaRPr>
          </a:p>
          <a:p>
            <a:pPr algn="just">
              <a:buNone/>
            </a:pPr>
            <a:r>
              <a:rPr b="1" lang="en-PH" sz="2000" spc="-1" strike="noStrike">
                <a:latin typeface="Lato"/>
                <a:ea typeface="AppleSystemUIFont"/>
              </a:rPr>
              <a:t>- Binubuo ito ng mga taong mangangalakal, negosyante, artesano, bangkero, at mga entrepreneur.</a:t>
            </a:r>
            <a:endParaRPr b="1" lang="en-PH" sz="2000" spc="-1" strike="noStrike">
              <a:latin typeface="Lato"/>
              <a:ea typeface="AppleSystemUIFont"/>
            </a:endParaRPr>
          </a:p>
        </p:txBody>
      </p:sp>
      <p:sp>
        <p:nvSpPr>
          <p:cNvPr id="259" name="PlaceHolder 8"/>
          <p:cNvSpPr/>
          <p:nvPr/>
        </p:nvSpPr>
        <p:spPr>
          <a:xfrm>
            <a:off x="609480" y="198000"/>
            <a:ext cx="10006920" cy="1059480"/>
          </a:xfrm>
          <a:prstGeom prst="rect">
            <a:avLst/>
          </a:prstGeom>
          <a:solidFill>
            <a:srgbClr val="000000"/>
          </a:solidFill>
          <a:ln w="76320">
            <a:solidFill>
              <a:srgbClr val="ec9ba4"/>
            </a:solidFill>
            <a:round/>
          </a:ln>
        </p:spPr>
        <p:style>
          <a:lnRef idx="0"/>
          <a:fillRef idx="0"/>
          <a:effectRef idx="0"/>
          <a:fontRef idx="minor"/>
        </p:style>
        <p:txBody>
          <a:bodyPr lIns="38160" rIns="38160" tIns="38160" bIns="38160" anchor="ctr">
            <a:noAutofit/>
          </a:bodyPr>
          <a:p>
            <a:pPr algn="ctr">
              <a:buNone/>
            </a:pPr>
            <a:r>
              <a:rPr b="1" lang="en-US" sz="3000" spc="-1" strike="noStrike">
                <a:solidFill>
                  <a:srgbClr val="ec9ba4"/>
                </a:solidFill>
                <a:latin typeface="Lato"/>
                <a:ea typeface="AppleSystemUIFont"/>
              </a:rPr>
              <a:t>Mga Papel na Ginampanan ng Bourgeoisie sa Kasaysayan</a:t>
            </a:r>
            <a:endParaRPr b="0" lang="en-PH" sz="3000" spc="-1" strike="noStrike">
              <a:latin typeface="Lato"/>
              <a:ea typeface="AppleSystemUIFont"/>
            </a:endParaRPr>
          </a:p>
        </p:txBody>
      </p:sp>
      <p:sp>
        <p:nvSpPr>
          <p:cNvPr id="260" name="PlaceHolder 5"/>
          <p:cNvSpPr/>
          <p:nvPr/>
        </p:nvSpPr>
        <p:spPr>
          <a:xfrm>
            <a:off x="609480" y="1494000"/>
            <a:ext cx="4430520" cy="558000"/>
          </a:xfrm>
          <a:prstGeom prst="rect">
            <a:avLst/>
          </a:prstGeom>
          <a:solidFill>
            <a:srgbClr val="000000"/>
          </a:solidFill>
          <a:ln w="76320">
            <a:solidFill>
              <a:srgbClr val="ec9ba4"/>
            </a:solidFill>
            <a:round/>
          </a:ln>
        </p:spPr>
        <p:style>
          <a:lnRef idx="0"/>
          <a:fillRef idx="0"/>
          <a:effectRef idx="0"/>
          <a:fontRef idx="minor"/>
        </p:style>
        <p:txBody>
          <a:bodyPr lIns="38160" rIns="38160" tIns="38160" bIns="38160" anchor="ctr">
            <a:noAutofit/>
          </a:bodyPr>
          <a:p>
            <a:pPr algn="ctr">
              <a:buNone/>
            </a:pPr>
            <a:r>
              <a:rPr b="1" lang="en-US" sz="2000" spc="-1" strike="noStrike">
                <a:solidFill>
                  <a:srgbClr val="ec9ba4"/>
                </a:solidFill>
                <a:latin typeface="Lato"/>
                <a:ea typeface="AppleSystemUIFont"/>
              </a:rPr>
              <a:t>Panahong Medyibal (Ika-14 na siglo)</a:t>
            </a:r>
            <a:endParaRPr b="0" lang="en-PH" sz="2000" spc="-1" strike="noStrike">
              <a:latin typeface="AppleSystemUIFont"/>
              <a:ea typeface="AppleSystemUIFont"/>
            </a:endParaRPr>
          </a:p>
        </p:txBody>
      </p:sp>
      <p:sp>
        <p:nvSpPr>
          <p:cNvPr id="261" name="PlaceHolder 10"/>
          <p:cNvSpPr/>
          <p:nvPr/>
        </p:nvSpPr>
        <p:spPr>
          <a:xfrm>
            <a:off x="609480" y="3654000"/>
            <a:ext cx="9290520" cy="558000"/>
          </a:xfrm>
          <a:prstGeom prst="rect">
            <a:avLst/>
          </a:prstGeom>
          <a:solidFill>
            <a:srgbClr val="000000"/>
          </a:solidFill>
          <a:ln w="76320">
            <a:solidFill>
              <a:srgbClr val="ec9ba4"/>
            </a:solidFill>
            <a:round/>
          </a:ln>
        </p:spPr>
        <p:style>
          <a:lnRef idx="0"/>
          <a:fillRef idx="0"/>
          <a:effectRef idx="0"/>
          <a:fontRef idx="minor"/>
        </p:style>
        <p:txBody>
          <a:bodyPr lIns="38160" rIns="38160" tIns="38160" bIns="38160" anchor="ctr">
            <a:noAutofit/>
          </a:bodyPr>
          <a:p>
            <a:pPr algn="ctr">
              <a:buNone/>
            </a:pPr>
            <a:r>
              <a:rPr b="1" lang="en-US" sz="2000" spc="-1" strike="noStrike">
                <a:solidFill>
                  <a:srgbClr val="ec9ba4"/>
                </a:solidFill>
                <a:latin typeface="Lato"/>
                <a:ea typeface="AppleSystemUIFont"/>
              </a:rPr>
              <a:t>Paglakas ng mga Estadong Bansa (Nation-states) (Ika-14 hanggang ika-16 na siglo)</a:t>
            </a:r>
            <a:endParaRPr b="0" lang="en-PH" sz="2000" spc="-1" strike="noStrike">
              <a:latin typeface="Lato"/>
              <a:ea typeface="AppleSystemUIFont"/>
            </a:endParaRPr>
          </a:p>
        </p:txBody>
      </p:sp>
      <p:sp>
        <p:nvSpPr>
          <p:cNvPr id="262" name="PlaceHolder 12"/>
          <p:cNvSpPr txBox="1"/>
          <p:nvPr/>
        </p:nvSpPr>
        <p:spPr>
          <a:xfrm>
            <a:off x="609480" y="4356000"/>
            <a:ext cx="10970640" cy="1080000"/>
          </a:xfrm>
          <a:prstGeom prst="rect">
            <a:avLst/>
          </a:prstGeom>
          <a:noFill/>
          <a:ln w="0">
            <a:noFill/>
          </a:ln>
        </p:spPr>
        <p:txBody>
          <a:bodyPr lIns="0" rIns="0" tIns="0" bIns="0" anchor="t">
            <a:normAutofit/>
          </a:bodyPr>
          <a:p>
            <a:pPr algn="just">
              <a:spcBef>
                <a:spcPts val="1417"/>
              </a:spcBef>
              <a:buNone/>
            </a:pPr>
            <a:r>
              <a:rPr b="1" lang="en-PH" sz="2000" spc="-1" strike="noStrike">
                <a:latin typeface="Lato"/>
                <a:ea typeface="AppleSystemUIFont"/>
              </a:rPr>
              <a:t>Sinuportahan ng burgesya ang monarkiya sa kanilang laban sa lipunang piyudal. Ito ang nagpalakas sa kanilang impluwensiya sa papataas na bansa. Sila rin ang nanguna sa pagpapaunlad ng industriya, agham, at mga panlipunang pagbabago.</a:t>
            </a:r>
            <a:endParaRPr b="0" lang="en-PH" sz="2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3"/>
          <p:cNvSpPr/>
          <p:nvPr/>
        </p:nvSpPr>
        <p:spPr>
          <a:xfrm>
            <a:off x="609840" y="2520000"/>
            <a:ext cx="10947600" cy="3588840"/>
          </a:xfrm>
          <a:prstGeom prst="rect">
            <a:avLst/>
          </a:prstGeom>
          <a:noFill/>
          <a:ln w="76320">
            <a:noFill/>
          </a:ln>
        </p:spPr>
        <p:style>
          <a:lnRef idx="0"/>
          <a:fillRef idx="0"/>
          <a:effectRef idx="0"/>
          <a:fontRef idx="minor"/>
        </p:style>
      </p:sp>
      <p:sp>
        <p:nvSpPr>
          <p:cNvPr id="264" name="PlaceHolder 1"/>
          <p:cNvSpPr>
            <a:spLocks noGrp="1"/>
          </p:cNvSpPr>
          <p:nvPr>
            <p:ph/>
          </p:nvPr>
        </p:nvSpPr>
        <p:spPr>
          <a:xfrm>
            <a:off x="609480" y="2160000"/>
            <a:ext cx="10970640" cy="1080000"/>
          </a:xfrm>
          <a:prstGeom prst="rect">
            <a:avLst/>
          </a:prstGeom>
          <a:noFill/>
          <a:ln w="0">
            <a:noFill/>
          </a:ln>
        </p:spPr>
        <p:txBody>
          <a:bodyPr lIns="0" rIns="0" tIns="0" bIns="0" anchor="t">
            <a:normAutofit fontScale="88000"/>
          </a:bodyPr>
          <a:p>
            <a:pPr algn="just">
              <a:spcBef>
                <a:spcPts val="1417"/>
              </a:spcBef>
              <a:buNone/>
            </a:pPr>
            <a:r>
              <a:rPr b="1" lang="en-PH" sz="2000" spc="-1" strike="noStrike">
                <a:latin typeface="Lato"/>
                <a:ea typeface="AppleSystemUIFont"/>
              </a:rPr>
              <a:t>Sa panahong ito, lubos nang lumakas ang mga bourgeoisie na iba sa naunang tinatawag na kapitalista at ang lumalaking bilang ng maliliit na bourgeoisie na binubuo ng mga shopkeeper, mga manggagawang teknikal, at klerikal. Ang mga kapitalista ay siyang nagmamay-ari ng mga industriya at nakikihalubilo sa mga taong nasa mataas na antas.</a:t>
            </a:r>
            <a:endParaRPr b="0" lang="en-PH" sz="2000" spc="-1" strike="noStrike">
              <a:latin typeface="AppleSystemUIFont"/>
              <a:ea typeface="AppleSystemUIFont"/>
            </a:endParaRPr>
          </a:p>
        </p:txBody>
      </p:sp>
      <p:sp>
        <p:nvSpPr>
          <p:cNvPr id="265" name="PlaceHolder 15"/>
          <p:cNvSpPr/>
          <p:nvPr/>
        </p:nvSpPr>
        <p:spPr>
          <a:xfrm>
            <a:off x="609480" y="198000"/>
            <a:ext cx="10006920" cy="1059480"/>
          </a:xfrm>
          <a:prstGeom prst="rect">
            <a:avLst/>
          </a:prstGeom>
          <a:solidFill>
            <a:srgbClr val="000000"/>
          </a:solidFill>
          <a:ln w="76320">
            <a:solidFill>
              <a:srgbClr val="ec9ba4"/>
            </a:solidFill>
            <a:round/>
          </a:ln>
        </p:spPr>
        <p:style>
          <a:lnRef idx="0"/>
          <a:fillRef idx="0"/>
          <a:effectRef idx="0"/>
          <a:fontRef idx="minor"/>
        </p:style>
        <p:txBody>
          <a:bodyPr lIns="38160" rIns="38160" tIns="38160" bIns="38160" anchor="ctr">
            <a:noAutofit/>
          </a:bodyPr>
          <a:p>
            <a:pPr algn="ctr">
              <a:buNone/>
            </a:pPr>
            <a:r>
              <a:rPr b="1" lang="en-US" sz="3000" spc="-1" strike="noStrike">
                <a:solidFill>
                  <a:srgbClr val="ec9ba4"/>
                </a:solidFill>
                <a:latin typeface="Lato"/>
                <a:ea typeface="AppleSystemUIFont"/>
              </a:rPr>
              <a:t>Mga Papel na Ginampanan ng Bourgeoisie sa Kasaysayan</a:t>
            </a:r>
            <a:endParaRPr b="0" lang="en-PH" sz="3000" spc="-1" strike="noStrike">
              <a:latin typeface="Lato"/>
              <a:ea typeface="AppleSystemUIFont"/>
            </a:endParaRPr>
          </a:p>
        </p:txBody>
      </p:sp>
      <p:sp>
        <p:nvSpPr>
          <p:cNvPr id="266" name="PlaceHolder 16"/>
          <p:cNvSpPr/>
          <p:nvPr/>
        </p:nvSpPr>
        <p:spPr>
          <a:xfrm>
            <a:off x="609480" y="1494000"/>
            <a:ext cx="6050520" cy="558000"/>
          </a:xfrm>
          <a:prstGeom prst="rect">
            <a:avLst/>
          </a:prstGeom>
          <a:solidFill>
            <a:srgbClr val="000000"/>
          </a:solidFill>
          <a:ln w="76320">
            <a:solidFill>
              <a:srgbClr val="ec9ba4"/>
            </a:solidFill>
            <a:round/>
          </a:ln>
        </p:spPr>
        <p:style>
          <a:lnRef idx="0"/>
          <a:fillRef idx="0"/>
          <a:effectRef idx="0"/>
          <a:fontRef idx="minor"/>
        </p:style>
        <p:txBody>
          <a:bodyPr lIns="38160" rIns="38160" tIns="38160" bIns="38160" anchor="ctr">
            <a:noAutofit/>
          </a:bodyPr>
          <a:p>
            <a:pPr algn="ctr">
              <a:buNone/>
            </a:pPr>
            <a:r>
              <a:rPr b="1" lang="en-US" sz="2000" spc="-1" strike="noStrike">
                <a:solidFill>
                  <a:srgbClr val="ec9ba4"/>
                </a:solidFill>
                <a:latin typeface="Lato"/>
                <a:ea typeface="AppleSystemUIFont"/>
              </a:rPr>
              <a:t>Rebolusyong Industriyal (Pagsapit ng ika-19 na siglo)</a:t>
            </a:r>
            <a:endParaRPr b="0" lang="en-PH" sz="2000" spc="-1" strike="noStrike">
              <a:latin typeface="Lato"/>
              <a:ea typeface="AppleSystemUIFont"/>
            </a:endParaRPr>
          </a:p>
        </p:txBody>
      </p:sp>
      <p:sp>
        <p:nvSpPr>
          <p:cNvPr id="267" name="PlaceHolder 17"/>
          <p:cNvSpPr/>
          <p:nvPr/>
        </p:nvSpPr>
        <p:spPr>
          <a:xfrm>
            <a:off x="609480" y="3654000"/>
            <a:ext cx="2990520" cy="558000"/>
          </a:xfrm>
          <a:prstGeom prst="rect">
            <a:avLst/>
          </a:prstGeom>
          <a:solidFill>
            <a:srgbClr val="000000"/>
          </a:solidFill>
          <a:ln w="76320">
            <a:solidFill>
              <a:srgbClr val="ec9ba4"/>
            </a:solidFill>
            <a:round/>
          </a:ln>
        </p:spPr>
        <p:style>
          <a:lnRef idx="0"/>
          <a:fillRef idx="0"/>
          <a:effectRef idx="0"/>
          <a:fontRef idx="minor"/>
        </p:style>
        <p:txBody>
          <a:bodyPr lIns="38160" rIns="38160" tIns="38160" bIns="38160" anchor="ctr">
            <a:noAutofit/>
          </a:bodyPr>
          <a:p>
            <a:pPr algn="ctr">
              <a:buNone/>
            </a:pPr>
            <a:r>
              <a:rPr b="1" lang="en-US" sz="2000" spc="-1" strike="noStrike">
                <a:solidFill>
                  <a:srgbClr val="ec9ba4"/>
                </a:solidFill>
                <a:latin typeface="Lato"/>
                <a:ea typeface="AppleSystemUIFont"/>
              </a:rPr>
              <a:t>Kasalukuyang Panahon</a:t>
            </a:r>
            <a:endParaRPr b="0" lang="en-PH" sz="2000" spc="-1" strike="noStrike">
              <a:latin typeface="AppleSystemUIFont"/>
              <a:ea typeface="AppleSystemUIFont"/>
            </a:endParaRPr>
          </a:p>
        </p:txBody>
      </p:sp>
      <p:sp>
        <p:nvSpPr>
          <p:cNvPr id="268" name="PlaceHolder 18"/>
          <p:cNvSpPr txBox="1"/>
          <p:nvPr/>
        </p:nvSpPr>
        <p:spPr>
          <a:xfrm>
            <a:off x="609480" y="4356000"/>
            <a:ext cx="10970640" cy="1080000"/>
          </a:xfrm>
          <a:prstGeom prst="rect">
            <a:avLst/>
          </a:prstGeom>
          <a:noFill/>
          <a:ln w="0">
            <a:noFill/>
          </a:ln>
        </p:spPr>
        <p:txBody>
          <a:bodyPr lIns="0" rIns="0" tIns="0" bIns="0" anchor="t">
            <a:normAutofit/>
          </a:bodyPr>
          <a:p>
            <a:pPr algn="just">
              <a:spcBef>
                <a:spcPts val="1417"/>
              </a:spcBef>
              <a:buNone/>
            </a:pPr>
            <a:r>
              <a:rPr b="1" lang="en-PH" sz="2000" spc="-1" strike="noStrike">
                <a:latin typeface="Lato"/>
                <a:ea typeface="AppleSystemUIFont"/>
              </a:rPr>
              <a:t>Sa kasalukuyang panahon ang mga bourgeoisie ay tumutukoy sa gitnang uri ng tao sa isang bansa o middle class. Ang pangkat na ito ay binubuo ng mga propesyonal, ang mataas at mababang antas.</a:t>
            </a:r>
            <a:endParaRPr b="1" lang="en-PH" sz="2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9"/>
          <p:cNvSpPr/>
          <p:nvPr/>
        </p:nvSpPr>
        <p:spPr>
          <a:xfrm>
            <a:off x="609840" y="2520000"/>
            <a:ext cx="10947600" cy="3588840"/>
          </a:xfrm>
          <a:prstGeom prst="rect">
            <a:avLst/>
          </a:prstGeom>
          <a:noFill/>
          <a:ln w="76320">
            <a:noFill/>
          </a:ln>
        </p:spPr>
        <p:style>
          <a:lnRef idx="0"/>
          <a:fillRef idx="0"/>
          <a:effectRef idx="0"/>
          <a:fontRef idx="minor"/>
        </p:style>
      </p:sp>
      <p:sp>
        <p:nvSpPr>
          <p:cNvPr id="270" name="PlaceHolder 23"/>
          <p:cNvSpPr/>
          <p:nvPr/>
        </p:nvSpPr>
        <p:spPr>
          <a:xfrm>
            <a:off x="609480" y="198000"/>
            <a:ext cx="10006920" cy="1059480"/>
          </a:xfrm>
          <a:prstGeom prst="rect">
            <a:avLst/>
          </a:prstGeom>
          <a:solidFill>
            <a:srgbClr val="000000"/>
          </a:solidFill>
          <a:ln w="76320">
            <a:solidFill>
              <a:srgbClr val="ec9ba4"/>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ec9ba4"/>
                </a:solidFill>
                <a:latin typeface="Lato"/>
                <a:ea typeface="AppleSystemUIFont"/>
              </a:rPr>
              <a:t>Ang Merkantilismo</a:t>
            </a:r>
            <a:endParaRPr b="0" lang="en-PH" sz="4000" spc="-1" strike="noStrike">
              <a:latin typeface="AppleSystemUIFont"/>
              <a:ea typeface="AppleSystemUIFont"/>
            </a:endParaRPr>
          </a:p>
        </p:txBody>
      </p:sp>
      <p:sp>
        <p:nvSpPr>
          <p:cNvPr id="271" name="PlaceHolder 1"/>
          <p:cNvSpPr>
            <a:spLocks noGrp="1"/>
          </p:cNvSpPr>
          <p:nvPr>
            <p:ph/>
          </p:nvPr>
        </p:nvSpPr>
        <p:spPr>
          <a:xfrm>
            <a:off x="609480" y="1604520"/>
            <a:ext cx="10972440" cy="3977280"/>
          </a:xfrm>
          <a:prstGeom prst="rect">
            <a:avLst/>
          </a:prstGeom>
          <a:noFill/>
          <a:ln w="0">
            <a:noFill/>
          </a:ln>
        </p:spPr>
        <p:txBody>
          <a:bodyPr lIns="0" rIns="0" tIns="0" bIns="0" anchor="t">
            <a:normAutofit fontScale="88000"/>
          </a:bodyPr>
          <a:p>
            <a:pPr algn="just">
              <a:buNone/>
            </a:pPr>
            <a:r>
              <a:rPr b="1" lang="en-PH" sz="2000" spc="-1" strike="noStrike">
                <a:latin typeface="Lato"/>
              </a:rPr>
              <a:t>Ang merkantilismo ay isang patakarang pang-ekonomiya na umiral sa Europa noong ika-16 hanggang ika-18 siglo na kung saan kontrolado ng gobyerno ang industriya at kalakalan. Ayon sa teoryang ito, ang kapangyarihan ng isang bansa ay lumalakas kapag mas malaki ang pagluluwas (export) kaysa sa pag-aangkat (import). Ang sistemang merkantilismo ay may paniniwala na:</a:t>
            </a:r>
            <a:endParaRPr b="1" lang="en-PH" sz="2000" spc="-1" strike="noStrike">
              <a:latin typeface="Lato"/>
              <a:ea typeface="AppleSystemUIFont"/>
            </a:endParaRPr>
          </a:p>
          <a:p>
            <a:pPr algn="just">
              <a:buNone/>
            </a:pPr>
            <a:endParaRPr b="1" lang="en-PH" sz="2000" spc="-1" strike="noStrike">
              <a:latin typeface="Lato"/>
              <a:ea typeface="AppleSystemUIFont"/>
            </a:endParaRPr>
          </a:p>
          <a:p>
            <a:pPr algn="just">
              <a:buNone/>
            </a:pPr>
            <a:r>
              <a:rPr b="1" lang="en-PH" sz="2000" spc="-1" strike="noStrike">
                <a:latin typeface="Lato"/>
              </a:rPr>
              <a:t>1. ang kayamanan ng bansa ay nakasalalay sa taglay nitong ginto at pilak; at</a:t>
            </a:r>
            <a:endParaRPr b="1" lang="en-PH" sz="2000" spc="-1" strike="noStrike">
              <a:latin typeface="Lato"/>
              <a:ea typeface="AppleSystemUIFont"/>
            </a:endParaRPr>
          </a:p>
          <a:p>
            <a:pPr algn="just">
              <a:buNone/>
            </a:pPr>
            <a:r>
              <a:rPr b="1" lang="en-PH" sz="2000" spc="-1" strike="noStrike">
                <a:latin typeface="Lato"/>
              </a:rPr>
              <a:t>2. ang pakikialam ng gobyerno sa pambansang ekonomiya ay makatwiran kapag pinairal ito upang matamo ang kaunlaran ng bansa.</a:t>
            </a:r>
            <a:endParaRPr b="1" lang="en-PH" sz="2000" spc="-1" strike="noStrike">
              <a:latin typeface="Lato"/>
              <a:ea typeface="AppleSystemUIFont"/>
            </a:endParaRPr>
          </a:p>
          <a:p>
            <a:pPr algn="just">
              <a:buNone/>
            </a:pPr>
            <a:endParaRPr b="1" lang="en-PH" sz="2000" spc="-1" strike="noStrike">
              <a:latin typeface="Lato"/>
              <a:ea typeface="AppleSystemUIFont"/>
            </a:endParaRPr>
          </a:p>
          <a:p>
            <a:pPr algn="just">
              <a:buNone/>
            </a:pPr>
            <a:r>
              <a:rPr b="1" lang="en-PH" sz="2000" spc="-1" strike="noStrike">
                <a:latin typeface="Lato"/>
              </a:rPr>
              <a:t>Mahalagang bahagi ng merkantilismo ang kolonyalismo o ang pananakop ng mga lupain. Sa pagsasakatuparan nito, ginalugad at sinakop ng mga merkantilista ang mga lupain na makapagtutustos sa kanila ng ginto o maging ang mga kalakal na likas na wala sa kanilang mga hawak na bansa. Hindi pinahintulutan ang mga kolonya na magtatag ng industriya na maaaring kakompetensiya nila sa paglikha ng mga produkto. Naging tungkulin ng mga kolonya ang pagtustos ng mga panangkap at pagkonsumo ng mga kalakal na ginawa ng bansang mananakop.</a:t>
            </a:r>
            <a:endParaRPr b="1" lang="en-PH" sz="2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20"/>
          <p:cNvSpPr/>
          <p:nvPr/>
        </p:nvSpPr>
        <p:spPr>
          <a:xfrm>
            <a:off x="609840" y="2520000"/>
            <a:ext cx="10947600" cy="3588840"/>
          </a:xfrm>
          <a:prstGeom prst="rect">
            <a:avLst/>
          </a:prstGeom>
          <a:noFill/>
          <a:ln w="76320">
            <a:noFill/>
          </a:ln>
        </p:spPr>
        <p:style>
          <a:lnRef idx="0"/>
          <a:fillRef idx="0"/>
          <a:effectRef idx="0"/>
          <a:fontRef idx="minor"/>
        </p:style>
      </p:sp>
      <p:sp>
        <p:nvSpPr>
          <p:cNvPr id="273" name="PlaceHolder 24"/>
          <p:cNvSpPr/>
          <p:nvPr/>
        </p:nvSpPr>
        <p:spPr>
          <a:xfrm>
            <a:off x="609480" y="198000"/>
            <a:ext cx="10006920" cy="1059480"/>
          </a:xfrm>
          <a:prstGeom prst="rect">
            <a:avLst/>
          </a:prstGeom>
          <a:solidFill>
            <a:srgbClr val="000000"/>
          </a:solidFill>
          <a:ln w="76320">
            <a:solidFill>
              <a:srgbClr val="ec9ba4"/>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ec9ba4"/>
                </a:solidFill>
                <a:latin typeface="Lato"/>
                <a:ea typeface="AppleSystemUIFont"/>
              </a:rPr>
              <a:t>Ang Paglakas ng Monarkiya</a:t>
            </a:r>
            <a:endParaRPr b="0" lang="en-PH" sz="4000" spc="-1" strike="noStrike">
              <a:latin typeface="Lato"/>
              <a:ea typeface="AppleSystemUIFont"/>
            </a:endParaRPr>
          </a:p>
        </p:txBody>
      </p:sp>
      <p:sp>
        <p:nvSpPr>
          <p:cNvPr id="274" name="PlaceHolder 1"/>
          <p:cNvSpPr>
            <a:spLocks noGrp="1"/>
          </p:cNvSpPr>
          <p:nvPr>
            <p:ph/>
          </p:nvPr>
        </p:nvSpPr>
        <p:spPr>
          <a:xfrm>
            <a:off x="609480" y="1604520"/>
            <a:ext cx="10972440" cy="3977280"/>
          </a:xfrm>
          <a:prstGeom prst="rect">
            <a:avLst/>
          </a:prstGeom>
          <a:noFill/>
          <a:ln w="0">
            <a:noFill/>
          </a:ln>
        </p:spPr>
        <p:txBody>
          <a:bodyPr lIns="0" rIns="0" tIns="0" bIns="0" anchor="t">
            <a:normAutofit/>
          </a:bodyPr>
          <a:p>
            <a:pPr algn="just">
              <a:spcBef>
                <a:spcPts val="1417"/>
              </a:spcBef>
              <a:buNone/>
            </a:pPr>
            <a:r>
              <a:rPr b="1" lang="en-PH" sz="2000" spc="-1" strike="noStrike">
                <a:latin typeface="Lato"/>
                <a:ea typeface="AppleSystemUIFont"/>
              </a:rPr>
              <a:t>Ang pagkakatatag ng sentralisadong pamahalaan ng mga hari ay nakatulong upang lumawak ang kanilang kapangyarihan sa Europa. Natamo rin nila ang kanilang kapangyarihan mula sa suportang ibinigay ng Simbahan at ng mga maharlika. Ang mga nakolekta nilang buwis mula sa pangkat ng mga bourgeoisie kapalit ng proteksiyon ay lubos na nakatulong upang lumago ang kanilang mga yaman. Ito ay nagbunga sa pagkakabuo ng malaki at malakas na yunit na tinatawag na nasyon (nation-state). Tunghayan ang talahanayan sa ibaba tungkol sa mga pinuno ng iba’t ibang monarkiya sa Europa.</a:t>
            </a:r>
            <a:endParaRPr b="0" lang="en-PH" sz="2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25"/>
          <p:cNvSpPr/>
          <p:nvPr/>
        </p:nvSpPr>
        <p:spPr>
          <a:xfrm>
            <a:off x="609840" y="2520000"/>
            <a:ext cx="10947600" cy="3588840"/>
          </a:xfrm>
          <a:prstGeom prst="rect">
            <a:avLst/>
          </a:prstGeom>
          <a:noFill/>
          <a:ln w="76320">
            <a:noFill/>
          </a:ln>
        </p:spPr>
        <p:style>
          <a:lnRef idx="0"/>
          <a:fillRef idx="0"/>
          <a:effectRef idx="0"/>
          <a:fontRef idx="minor"/>
        </p:style>
      </p:sp>
      <p:sp>
        <p:nvSpPr>
          <p:cNvPr id="276" name="PlaceHolder 26"/>
          <p:cNvSpPr/>
          <p:nvPr/>
        </p:nvSpPr>
        <p:spPr>
          <a:xfrm>
            <a:off x="609480" y="198000"/>
            <a:ext cx="10006920" cy="1059480"/>
          </a:xfrm>
          <a:prstGeom prst="rect">
            <a:avLst/>
          </a:prstGeom>
          <a:solidFill>
            <a:srgbClr val="000000"/>
          </a:solidFill>
          <a:ln w="76320">
            <a:solidFill>
              <a:srgbClr val="ec9ba4"/>
            </a:solidFill>
            <a:round/>
          </a:ln>
        </p:spPr>
        <p:style>
          <a:lnRef idx="0"/>
          <a:fillRef idx="0"/>
          <a:effectRef idx="0"/>
          <a:fontRef idx="minor"/>
        </p:style>
        <p:txBody>
          <a:bodyPr lIns="38160" rIns="38160" tIns="38160" bIns="38160" anchor="ctr">
            <a:noAutofit/>
          </a:bodyPr>
          <a:p>
            <a:pPr algn="ctr">
              <a:buNone/>
            </a:pPr>
            <a:r>
              <a:rPr b="1" lang="en-US" sz="3600" spc="-1" strike="noStrike">
                <a:solidFill>
                  <a:srgbClr val="ec9ba4"/>
                </a:solidFill>
                <a:latin typeface="Lato"/>
                <a:ea typeface="AppleSystemUIFont"/>
              </a:rPr>
              <a:t>Mga Monarkiya sa Europa at Paraan ng Kanilang Pamumuno</a:t>
            </a:r>
            <a:endParaRPr b="0" lang="en-PH" sz="3600" spc="-1" strike="noStrike">
              <a:latin typeface="AppleSystemUIFont"/>
              <a:ea typeface="AppleSystemUIFont"/>
            </a:endParaRPr>
          </a:p>
        </p:txBody>
      </p:sp>
      <p:sp>
        <p:nvSpPr>
          <p:cNvPr id="277" name="PlaceHolder 1"/>
          <p:cNvSpPr>
            <a:spLocks noGrp="1"/>
          </p:cNvSpPr>
          <p:nvPr>
            <p:ph/>
          </p:nvPr>
        </p:nvSpPr>
        <p:spPr>
          <a:xfrm>
            <a:off x="609480" y="2180520"/>
            <a:ext cx="10972440" cy="3977280"/>
          </a:xfrm>
          <a:prstGeom prst="rect">
            <a:avLst/>
          </a:prstGeom>
          <a:noFill/>
          <a:ln w="0">
            <a:noFill/>
          </a:ln>
        </p:spPr>
        <p:txBody>
          <a:bodyPr lIns="0" rIns="0" tIns="0" bIns="0" anchor="t">
            <a:normAutofit/>
          </a:bodyPr>
          <a:p>
            <a:pPr algn="just">
              <a:buNone/>
            </a:pPr>
            <a:r>
              <a:rPr b="1" lang="en-PH" sz="2000" spc="-1" strike="noStrike">
                <a:latin typeface="Lato"/>
                <a:ea typeface="AppleSystemUIFont"/>
              </a:rPr>
              <a:t>Mga namuno: Haring Ferdinand at Reyna Isabella</a:t>
            </a:r>
            <a:endParaRPr b="0" lang="en-PH" sz="2000" spc="-1" strike="noStrike">
              <a:latin typeface="Lato"/>
              <a:ea typeface="AppleSystemUIFont"/>
            </a:endParaRPr>
          </a:p>
          <a:p>
            <a:pPr algn="just">
              <a:buNone/>
            </a:pPr>
            <a:r>
              <a:rPr b="1" lang="en-PH" sz="2000" spc="-1" strike="noStrike">
                <a:latin typeface="Lato"/>
                <a:ea typeface="AppleSystemUIFont"/>
              </a:rPr>
              <a:t>Mahalagang kaganapan: Sinikap nila na pag-isahin ang iba’t ibang kaharian tulad ng Castille, Aragon, at Granada upang mabuo ang bansang Spain.</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1" lang="en-PH" sz="2000" spc="-1" strike="noStrike">
                <a:latin typeface="Lato"/>
                <a:ea typeface="AppleSystemUIFont"/>
              </a:rPr>
              <a:t>Namuno: Haring Charles V</a:t>
            </a:r>
            <a:endParaRPr b="0" lang="en-PH" sz="2000" spc="-1" strike="noStrike">
              <a:latin typeface="Lato"/>
              <a:ea typeface="AppleSystemUIFont"/>
            </a:endParaRPr>
          </a:p>
          <a:p>
            <a:pPr algn="just">
              <a:buNone/>
            </a:pPr>
            <a:r>
              <a:rPr b="1" lang="en-PH" sz="2000" spc="-1" strike="noStrike">
                <a:latin typeface="Lato"/>
                <a:ea typeface="AppleSystemUIFont"/>
              </a:rPr>
              <a:t>Mahalagang kaganapan: Sa kaniyang pamumuno, nasakop ng bansang Spain ang Mexico at Peru, nagalugad din nila ang katimugang bahagi ng Estados Unidos. Mula sa mga kolonyang ito nagkaroon ng panustos na ginto at pilak ang bansa.</a:t>
            </a:r>
            <a:endParaRPr b="0" lang="en-PH" sz="2000" spc="-1" strike="noStrike">
              <a:latin typeface="Lato"/>
              <a:ea typeface="AppleSystemUIFont"/>
            </a:endParaRPr>
          </a:p>
        </p:txBody>
      </p:sp>
      <p:sp>
        <p:nvSpPr>
          <p:cNvPr id="278" name="PlaceHolder 27"/>
          <p:cNvSpPr/>
          <p:nvPr/>
        </p:nvSpPr>
        <p:spPr>
          <a:xfrm>
            <a:off x="609480" y="1494000"/>
            <a:ext cx="3710520" cy="558000"/>
          </a:xfrm>
          <a:prstGeom prst="rect">
            <a:avLst/>
          </a:prstGeom>
          <a:solidFill>
            <a:srgbClr val="000000"/>
          </a:solidFill>
          <a:ln w="76320">
            <a:solidFill>
              <a:srgbClr val="ec9ba4"/>
            </a:solidFill>
            <a:round/>
          </a:ln>
        </p:spPr>
        <p:style>
          <a:lnRef idx="0"/>
          <a:fillRef idx="0"/>
          <a:effectRef idx="0"/>
          <a:fontRef idx="minor"/>
        </p:style>
        <p:txBody>
          <a:bodyPr lIns="38160" rIns="38160" tIns="38160" bIns="38160" anchor="ctr">
            <a:noAutofit/>
          </a:bodyPr>
          <a:p>
            <a:pPr algn="ctr">
              <a:buNone/>
            </a:pPr>
            <a:r>
              <a:rPr b="1" lang="en-US" sz="2000" spc="-1" strike="noStrike">
                <a:solidFill>
                  <a:srgbClr val="ec9ba4"/>
                </a:solidFill>
                <a:latin typeface="Lato"/>
                <a:ea typeface="AppleSystemUIFont"/>
              </a:rPr>
              <a:t>MONARKIYA SA SPAIN</a:t>
            </a:r>
            <a:endParaRPr b="0" lang="en-PH" sz="2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PlaceHolder 28"/>
          <p:cNvSpPr/>
          <p:nvPr/>
        </p:nvSpPr>
        <p:spPr>
          <a:xfrm>
            <a:off x="609840" y="2520000"/>
            <a:ext cx="10947600" cy="3588840"/>
          </a:xfrm>
          <a:prstGeom prst="rect">
            <a:avLst/>
          </a:prstGeom>
          <a:noFill/>
          <a:ln w="76320">
            <a:noFill/>
          </a:ln>
        </p:spPr>
        <p:style>
          <a:lnRef idx="0"/>
          <a:fillRef idx="0"/>
          <a:effectRef idx="0"/>
          <a:fontRef idx="minor"/>
        </p:style>
      </p:sp>
      <p:sp>
        <p:nvSpPr>
          <p:cNvPr id="280" name="PlaceHolder 29"/>
          <p:cNvSpPr/>
          <p:nvPr/>
        </p:nvSpPr>
        <p:spPr>
          <a:xfrm>
            <a:off x="609480" y="198000"/>
            <a:ext cx="10006920" cy="1059480"/>
          </a:xfrm>
          <a:prstGeom prst="rect">
            <a:avLst/>
          </a:prstGeom>
          <a:solidFill>
            <a:srgbClr val="000000"/>
          </a:solidFill>
          <a:ln w="76320">
            <a:solidFill>
              <a:srgbClr val="ec9ba4"/>
            </a:solidFill>
            <a:round/>
          </a:ln>
        </p:spPr>
        <p:style>
          <a:lnRef idx="0"/>
          <a:fillRef idx="0"/>
          <a:effectRef idx="0"/>
          <a:fontRef idx="minor"/>
        </p:style>
        <p:txBody>
          <a:bodyPr lIns="38160" rIns="38160" tIns="38160" bIns="38160" anchor="ctr">
            <a:noAutofit/>
          </a:bodyPr>
          <a:p>
            <a:pPr algn="ctr">
              <a:buNone/>
            </a:pPr>
            <a:r>
              <a:rPr b="1" lang="en-US" sz="3600" spc="-1" strike="noStrike">
                <a:solidFill>
                  <a:srgbClr val="ec9ba4"/>
                </a:solidFill>
                <a:latin typeface="Lato"/>
                <a:ea typeface="AppleSystemUIFont"/>
              </a:rPr>
              <a:t>Mga Monarkiya sa Europa at Paraan ng Kanilang Pamumuno</a:t>
            </a:r>
            <a:endParaRPr b="0" lang="en-PH" sz="3600" spc="-1" strike="noStrike">
              <a:latin typeface="AppleSystemUIFont"/>
              <a:ea typeface="AppleSystemUIFont"/>
            </a:endParaRPr>
          </a:p>
        </p:txBody>
      </p:sp>
      <p:sp>
        <p:nvSpPr>
          <p:cNvPr id="281" name="PlaceHolder 1"/>
          <p:cNvSpPr>
            <a:spLocks noGrp="1"/>
          </p:cNvSpPr>
          <p:nvPr>
            <p:ph/>
          </p:nvPr>
        </p:nvSpPr>
        <p:spPr>
          <a:xfrm>
            <a:off x="609480" y="2180520"/>
            <a:ext cx="10972440" cy="3977280"/>
          </a:xfrm>
          <a:prstGeom prst="rect">
            <a:avLst/>
          </a:prstGeom>
          <a:noFill/>
          <a:ln w="0">
            <a:noFill/>
          </a:ln>
        </p:spPr>
        <p:txBody>
          <a:bodyPr lIns="0" rIns="0" tIns="0" bIns="0" anchor="t">
            <a:normAutofit/>
          </a:bodyPr>
          <a:p>
            <a:pPr algn="just">
              <a:buNone/>
            </a:pPr>
            <a:r>
              <a:rPr b="1" lang="en-PH" sz="2000" spc="-1" strike="noStrike">
                <a:latin typeface="Lato"/>
                <a:ea typeface="AppleSystemUIFont"/>
              </a:rPr>
              <a:t>Mga namuno: Haring Ferdinand at Reyna Isabella</a:t>
            </a:r>
            <a:endParaRPr b="0" lang="en-PH" sz="2000" spc="-1" strike="noStrike">
              <a:latin typeface="Lato"/>
              <a:ea typeface="AppleSystemUIFont"/>
            </a:endParaRPr>
          </a:p>
          <a:p>
            <a:pPr algn="just">
              <a:buNone/>
            </a:pPr>
            <a:r>
              <a:rPr b="1" lang="en-PH" sz="2000" spc="-1" strike="noStrike">
                <a:latin typeface="Lato"/>
                <a:ea typeface="AppleSystemUIFont"/>
              </a:rPr>
              <a:t>Mahalagang kaganapan: Sinikap nila na pag-isahin ang iba’t ibang kaharian tulad ng Castille, Aragon, at Granada upang mabuo ang bansang Spain.</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1" lang="en-PH" sz="2000" spc="-1" strike="noStrike">
                <a:latin typeface="Lato"/>
                <a:ea typeface="AppleSystemUIFont"/>
              </a:rPr>
              <a:t>Namuno: Haring Charles V</a:t>
            </a:r>
            <a:endParaRPr b="0" lang="en-PH" sz="2000" spc="-1" strike="noStrike">
              <a:latin typeface="Lato"/>
              <a:ea typeface="AppleSystemUIFont"/>
            </a:endParaRPr>
          </a:p>
          <a:p>
            <a:pPr algn="just">
              <a:buNone/>
            </a:pPr>
            <a:r>
              <a:rPr b="1" lang="en-PH" sz="2000" spc="-1" strike="noStrike">
                <a:latin typeface="Lato"/>
                <a:ea typeface="AppleSystemUIFont"/>
              </a:rPr>
              <a:t>Mahalagang kaganapan: Sa kaniyang pamumuno, nasakop ng bansang Spain ang Mexico at Peru, nagalugad din nila ang katimugang bahagi ng Estados Unidos. Mula sa mga kolonyang ito nagkaroon ng panustos na ginto at pilak ang bansa.</a:t>
            </a:r>
            <a:endParaRPr b="0" lang="en-PH" sz="2000" spc="-1" strike="noStrike">
              <a:latin typeface="Lato"/>
              <a:ea typeface="AppleSystemUIFont"/>
            </a:endParaRPr>
          </a:p>
        </p:txBody>
      </p:sp>
      <p:sp>
        <p:nvSpPr>
          <p:cNvPr id="282" name="PlaceHolder 30"/>
          <p:cNvSpPr/>
          <p:nvPr/>
        </p:nvSpPr>
        <p:spPr>
          <a:xfrm>
            <a:off x="609480" y="1494000"/>
            <a:ext cx="3710520" cy="558000"/>
          </a:xfrm>
          <a:prstGeom prst="rect">
            <a:avLst/>
          </a:prstGeom>
          <a:solidFill>
            <a:srgbClr val="000000"/>
          </a:solidFill>
          <a:ln w="76320">
            <a:solidFill>
              <a:srgbClr val="ec9ba4"/>
            </a:solidFill>
            <a:round/>
          </a:ln>
        </p:spPr>
        <p:style>
          <a:lnRef idx="0"/>
          <a:fillRef idx="0"/>
          <a:effectRef idx="0"/>
          <a:fontRef idx="minor"/>
        </p:style>
        <p:txBody>
          <a:bodyPr lIns="38160" rIns="38160" tIns="38160" bIns="38160" anchor="ctr">
            <a:noAutofit/>
          </a:bodyPr>
          <a:p>
            <a:pPr algn="ctr">
              <a:buNone/>
            </a:pPr>
            <a:r>
              <a:rPr b="1" lang="en-US" sz="2000" spc="-1" strike="noStrike">
                <a:solidFill>
                  <a:srgbClr val="ec9ba4"/>
                </a:solidFill>
                <a:latin typeface="Lato"/>
                <a:ea typeface="AppleSystemUIFont"/>
              </a:rPr>
              <a:t>MONARKIYA SA SPAIN</a:t>
            </a:r>
            <a:endParaRPr b="0" lang="en-PH" sz="2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31"/>
          <p:cNvSpPr/>
          <p:nvPr/>
        </p:nvSpPr>
        <p:spPr>
          <a:xfrm>
            <a:off x="609840" y="2520000"/>
            <a:ext cx="10947600" cy="3588840"/>
          </a:xfrm>
          <a:prstGeom prst="rect">
            <a:avLst/>
          </a:prstGeom>
          <a:noFill/>
          <a:ln w="76320">
            <a:noFill/>
          </a:ln>
        </p:spPr>
        <p:style>
          <a:lnRef idx="0"/>
          <a:fillRef idx="0"/>
          <a:effectRef idx="0"/>
          <a:fontRef idx="minor"/>
        </p:style>
      </p:sp>
      <p:sp>
        <p:nvSpPr>
          <p:cNvPr id="284" name="PlaceHolder 32"/>
          <p:cNvSpPr/>
          <p:nvPr/>
        </p:nvSpPr>
        <p:spPr>
          <a:xfrm>
            <a:off x="609480" y="198000"/>
            <a:ext cx="10006920" cy="1059480"/>
          </a:xfrm>
          <a:prstGeom prst="rect">
            <a:avLst/>
          </a:prstGeom>
          <a:solidFill>
            <a:srgbClr val="000000"/>
          </a:solidFill>
          <a:ln w="76320">
            <a:solidFill>
              <a:srgbClr val="ec9ba4"/>
            </a:solidFill>
            <a:round/>
          </a:ln>
        </p:spPr>
        <p:style>
          <a:lnRef idx="0"/>
          <a:fillRef idx="0"/>
          <a:effectRef idx="0"/>
          <a:fontRef idx="minor"/>
        </p:style>
        <p:txBody>
          <a:bodyPr lIns="38160" rIns="38160" tIns="38160" bIns="38160" anchor="ctr">
            <a:noAutofit/>
          </a:bodyPr>
          <a:p>
            <a:pPr algn="ctr">
              <a:buNone/>
            </a:pPr>
            <a:r>
              <a:rPr b="1" lang="en-US" sz="3600" spc="-1" strike="noStrike">
                <a:solidFill>
                  <a:srgbClr val="ec9ba4"/>
                </a:solidFill>
                <a:latin typeface="Lato"/>
                <a:ea typeface="AppleSystemUIFont"/>
              </a:rPr>
              <a:t>Mga Monarkiya sa Europa at Paraan ng Kanilang Pamumuno</a:t>
            </a:r>
            <a:endParaRPr b="0" lang="en-PH" sz="3600" spc="-1" strike="noStrike">
              <a:latin typeface="AppleSystemUIFont"/>
              <a:ea typeface="AppleSystemUIFont"/>
            </a:endParaRPr>
          </a:p>
        </p:txBody>
      </p:sp>
      <p:sp>
        <p:nvSpPr>
          <p:cNvPr id="285" name="PlaceHolder 1"/>
          <p:cNvSpPr>
            <a:spLocks noGrp="1"/>
          </p:cNvSpPr>
          <p:nvPr>
            <p:ph/>
          </p:nvPr>
        </p:nvSpPr>
        <p:spPr>
          <a:xfrm>
            <a:off x="609480" y="2180520"/>
            <a:ext cx="10972440" cy="3977280"/>
          </a:xfrm>
          <a:prstGeom prst="rect">
            <a:avLst/>
          </a:prstGeom>
          <a:noFill/>
          <a:ln w="0">
            <a:noFill/>
          </a:ln>
        </p:spPr>
        <p:txBody>
          <a:bodyPr lIns="0" rIns="0" tIns="0" bIns="0" anchor="t">
            <a:normAutofit/>
          </a:bodyPr>
          <a:p>
            <a:pPr algn="just">
              <a:buNone/>
            </a:pPr>
            <a:endParaRPr b="1" lang="en-PH" sz="1200" spc="-1" strike="noStrike">
              <a:latin typeface="AppleSystemUIFont"/>
              <a:ea typeface="AppleSystemUIFont"/>
            </a:endParaRPr>
          </a:p>
          <a:p>
            <a:pPr algn="just">
              <a:buNone/>
            </a:pPr>
            <a:r>
              <a:rPr b="1" lang="en-PH" sz="2000" spc="-1" strike="noStrike">
                <a:latin typeface="Lato"/>
                <a:ea typeface="AppleSystemUIFont"/>
              </a:rPr>
              <a:t>Namuno: Reyna Elizabeth</a:t>
            </a:r>
            <a:endParaRPr b="1" lang="en-PH" sz="2000" spc="-1" strike="noStrike">
              <a:latin typeface="AppleSystemUIFont"/>
              <a:ea typeface="AppleSystemUIFont"/>
            </a:endParaRPr>
          </a:p>
          <a:p>
            <a:pPr algn="just">
              <a:buNone/>
            </a:pPr>
            <a:r>
              <a:rPr b="1" lang="en-PH" sz="2000" spc="-1" strike="noStrike">
                <a:latin typeface="Lato"/>
                <a:ea typeface="AppleSystemUIFont"/>
              </a:rPr>
              <a:t>Mahalagang kaganapan:</a:t>
            </a:r>
            <a:endParaRPr b="1" lang="en-PH" sz="2000" spc="-1" strike="noStrike">
              <a:latin typeface="AppleSystemUIFont"/>
              <a:ea typeface="AppleSystemUIFont"/>
            </a:endParaRPr>
          </a:p>
          <a:p>
            <a:pPr algn="just">
              <a:buNone/>
            </a:pPr>
            <a:r>
              <a:rPr b="1" lang="en-PH" sz="2000" spc="-1" strike="noStrike">
                <a:latin typeface="Lato"/>
                <a:ea typeface="AppleSystemUIFont"/>
              </a:rPr>
              <a:t>1. Itinuturing siyang isa sa pinakamagaling na pinuno sa kasaysayan ng bansa.</a:t>
            </a:r>
            <a:endParaRPr b="1" lang="en-PH" sz="2000" spc="-1" strike="noStrike">
              <a:latin typeface="AppleSystemUIFont"/>
              <a:ea typeface="AppleSystemUIFont"/>
            </a:endParaRPr>
          </a:p>
          <a:p>
            <a:pPr algn="just">
              <a:buNone/>
            </a:pPr>
            <a:r>
              <a:rPr b="1" lang="en-PH" sz="2000" spc="-1" strike="noStrike">
                <a:latin typeface="Lato"/>
                <a:ea typeface="AppleSystemUIFont"/>
              </a:rPr>
              <a:t>2. Sa kaniyang panunungkulan natamo ng bansa ang ginintuang panahon (golden age).</a:t>
            </a:r>
            <a:endParaRPr b="1" lang="en-PH" sz="2000" spc="-1" strike="noStrike">
              <a:latin typeface="AppleSystemUIFont"/>
              <a:ea typeface="AppleSystemUIFont"/>
            </a:endParaRPr>
          </a:p>
        </p:txBody>
      </p:sp>
      <p:sp>
        <p:nvSpPr>
          <p:cNvPr id="286" name="PlaceHolder 33"/>
          <p:cNvSpPr/>
          <p:nvPr/>
        </p:nvSpPr>
        <p:spPr>
          <a:xfrm>
            <a:off x="609480" y="1494000"/>
            <a:ext cx="3710520" cy="558000"/>
          </a:xfrm>
          <a:prstGeom prst="rect">
            <a:avLst/>
          </a:prstGeom>
          <a:solidFill>
            <a:srgbClr val="000000"/>
          </a:solidFill>
          <a:ln w="76320">
            <a:solidFill>
              <a:srgbClr val="ec9ba4"/>
            </a:solidFill>
            <a:round/>
          </a:ln>
        </p:spPr>
        <p:style>
          <a:lnRef idx="0"/>
          <a:fillRef idx="0"/>
          <a:effectRef idx="0"/>
          <a:fontRef idx="minor"/>
        </p:style>
        <p:txBody>
          <a:bodyPr lIns="38160" rIns="38160" tIns="38160" bIns="38160" anchor="ctr">
            <a:noAutofit/>
          </a:bodyPr>
          <a:p>
            <a:pPr algn="ctr">
              <a:buNone/>
            </a:pPr>
            <a:r>
              <a:rPr b="1" lang="en-US" sz="2000" spc="-1" strike="noStrike">
                <a:solidFill>
                  <a:srgbClr val="ec9ba4"/>
                </a:solidFill>
                <a:latin typeface="Lato"/>
                <a:ea typeface="AppleSystemUIFont"/>
              </a:rPr>
              <a:t>MONARKIYA SA ENGLAND</a:t>
            </a:r>
            <a:endParaRPr b="1" lang="en-PH" sz="2000" spc="-1" strike="noStrike">
              <a:latin typeface="Lato"/>
              <a:ea typeface="AppleSystemUIFont"/>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7735</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2023-05-12T11:22:48Z</dcterms:modified>
  <cp:revision>3488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