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11.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4.xml.rels" ContentType="application/vnd.openxmlformats-package.relationships+xml"/>
  <Override PartName="/ppt/slides/_rels/slide30.xml.rels" ContentType="application/vnd.openxmlformats-package.relationships+xml"/>
  <Override PartName="/ppt/slides/_rels/slide22.xml.rels" ContentType="application/vnd.openxmlformats-package.relationships+xml"/>
  <Override PartName="/ppt/slides/_rels/slide12.xml.rels" ContentType="application/vnd.openxmlformats-package.relationships+xml"/>
  <Override PartName="/ppt/slides/_rels/slide4.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7.xml.rels" ContentType="application/vnd.openxmlformats-package.relationships+xml"/>
  <Override PartName="/ppt/slides/_rels/slide29.xml.rels" ContentType="application/vnd.openxmlformats-package.relationships+xml"/>
  <Override PartName="/ppt/slides/_rels/slide21.xml.rels" ContentType="application/vnd.openxmlformats-package.relationships+xml"/>
  <Override PartName="/ppt/slides/_rels/slide6.xml.rels" ContentType="application/vnd.openxmlformats-package.relationships+xml"/>
  <Override PartName="/ppt/slides/_rels/slide28.xml.rels" ContentType="application/vnd.openxmlformats-package.relationships+xml"/>
  <Override PartName="/ppt/slides/_rels/slide20.xml.rels" ContentType="application/vnd.openxmlformats-package.relationships+xml"/>
  <Override PartName="/ppt/slides/_rels/slide27.xml.rels" ContentType="application/vnd.openxmlformats-package.relationships+xml"/>
  <Override PartName="/ppt/slides/_rels/slide13.xml.rels" ContentType="application/vnd.openxmlformats-package.relationships+xml"/>
  <Override PartName="/ppt/slides/_rels/slide5.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26.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3.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_rels/slide19.xml.rels" ContentType="application/vnd.openxmlformats-package.relationships+xml"/>
  <Override PartName="/ppt/slides/slide19.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30.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8360" cy="68342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5240" cy="2775240"/>
          </a:xfrm>
          <a:prstGeom prst="rect">
            <a:avLst/>
          </a:prstGeom>
          <a:ln w="0">
            <a:noFill/>
          </a:ln>
        </p:spPr>
      </p:pic>
      <p:sp>
        <p:nvSpPr>
          <p:cNvPr id="2" name="Rectangle 5"/>
          <p:cNvSpPr/>
          <p:nvPr/>
        </p:nvSpPr>
        <p:spPr>
          <a:xfrm>
            <a:off x="3487320" y="1475280"/>
            <a:ext cx="8680680" cy="38386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0680" cy="3603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8360" cy="611280"/>
          </a:xfrm>
          <a:prstGeom prst="rect">
            <a:avLst/>
          </a:prstGeom>
          <a:ln w="0">
            <a:noFill/>
          </a:ln>
        </p:spPr>
      </p:pic>
      <p:sp>
        <p:nvSpPr>
          <p:cNvPr id="43" name="Rectangle 7"/>
          <p:cNvSpPr/>
          <p:nvPr/>
        </p:nvSpPr>
        <p:spPr>
          <a:xfrm>
            <a:off x="10868760" y="0"/>
            <a:ext cx="946800" cy="9468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0880" cy="1010880"/>
          </a:xfrm>
          <a:prstGeom prst="rect">
            <a:avLst/>
          </a:prstGeom>
          <a:ln w="0">
            <a:noFill/>
          </a:ln>
        </p:spPr>
      </p:pic>
      <p:sp>
        <p:nvSpPr>
          <p:cNvPr id="45" name="TextBox 9"/>
          <p:cNvSpPr/>
          <p:nvPr/>
        </p:nvSpPr>
        <p:spPr>
          <a:xfrm>
            <a:off x="185400" y="6362280"/>
            <a:ext cx="4668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9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2680" cy="33609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755800"/>
            <a:ext cx="827676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Arial"/>
              </a:rPr>
              <a:t>Mahiwagang Butas</a:t>
            </a:r>
            <a:endParaRPr b="0" lang="en-PH" sz="3600" spc="-1" strike="noStrike">
              <a:latin typeface="Arial"/>
            </a:endParaRPr>
          </a:p>
          <a:p>
            <a:pPr algn="ctr">
              <a:lnSpc>
                <a:spcPct val="100000"/>
              </a:lnSpc>
              <a:buNone/>
            </a:pPr>
            <a:r>
              <a:rPr b="0" lang="en-US" sz="3600" spc="-1" strike="noStrike">
                <a:solidFill>
                  <a:srgbClr val="ffffff"/>
                </a:solidFill>
                <a:latin typeface="Montserrat"/>
                <a:ea typeface="Arial;Arial"/>
              </a:rPr>
              <a:t>(Uri ng Pang-abay)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397800" y="1800000"/>
            <a:ext cx="11481120" cy="23389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Ang hindi alam ni Barbara, lagi siyang tinitingnan ng diwata ng Kalinisan sa mahiwaga nitong batis ng kababalaghan. Dahil sa ugali ni Barbara na palaging nagkakalat, pinarusahan siya ng diwata.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397800" y="1800000"/>
            <a:ext cx="11481120" cy="32914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Isang araw, hindi nasundo si Barbara ng kaniyang Ama dahil abala sa trabaho. Ito ang araw na nagpadala ng malakas na ulan ang diwata habang naglalakad si Barbara pauwi sa kanilang tahanan. Umabot na hanggang sa tuhod ang baha sa kanilang lugar. Hindi na halos makita ni Barbara ang kaniyang nilalakaran kaya habang naglalakad, biglang nawala si Barbara.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397800" y="1440000"/>
            <a:ext cx="5181120" cy="39319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Sa kaniyang pagkakahulog, nagulat si Barbara sa kaniyang nakita dahil maraming basura ang nakadikit sa kaniya. Galit sa kaniya ang mga basura at sabay-sabay na nagsalita.</a:t>
            </a:r>
            <a:endParaRPr b="0" lang="en-PH" sz="2800" spc="-1" strike="noStrike">
              <a:latin typeface="Arial"/>
            </a:endParaRPr>
          </a:p>
        </p:txBody>
      </p:sp>
      <p:pic>
        <p:nvPicPr>
          <p:cNvPr id="141" name="" descr=""/>
          <p:cNvPicPr/>
          <p:nvPr/>
        </p:nvPicPr>
        <p:blipFill>
          <a:blip r:embed="rId1"/>
          <a:stretch/>
        </p:blipFill>
        <p:spPr>
          <a:xfrm>
            <a:off x="5865120" y="583560"/>
            <a:ext cx="4573800" cy="535536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397800" y="1440000"/>
            <a:ext cx="11121120" cy="41389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Ikaw ang dahilan kung bakit kami naririto sa butas na ito. Kung saan-saan mo kasi kami itinatapon. Nagbabara tuloy ang mga kanal</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dahil hindi makaagos nang mabilis ang tubig. Ito rin ang dahilan kung bakit bumabaha sa inyong lugar.”</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Hindi nakapagsalita si Barbara. Lahat ng mga itinapon niyang basura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sa bintana ng dyip ay nakita niya roon.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397800" y="1440000"/>
            <a:ext cx="11121120" cy="41389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Hindi ka na namin pakakawalan, sama-sama tayo rito sa butas na ito,” ang </a:t>
            </a:r>
            <a:r>
              <a:rPr b="0" lang="en-PH" sz="2800" spc="-1" strike="noStrike">
                <a:solidFill>
                  <a:srgbClr val="000000"/>
                </a:solidFill>
                <a:highlight>
                  <a:srgbClr val="ffff00"/>
                </a:highlight>
                <a:latin typeface="Lato"/>
                <a:ea typeface="DejaVu Sans"/>
              </a:rPr>
              <a:t>sabay-sabay</a:t>
            </a:r>
            <a:r>
              <a:rPr b="0" lang="en-PH" sz="2800" spc="-1" strike="noStrike">
                <a:solidFill>
                  <a:srgbClr val="000000"/>
                </a:solidFill>
                <a:latin typeface="Lato"/>
                <a:ea typeface="DejaVu Sans"/>
              </a:rPr>
              <a:t> na wika ng mga basurang itinapon ni Barbara. </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Pilit na nagpupumiglas si Barbara ngunit hindi siya makaalis sa maraming basurang sa kaniya ay nakapaligid at nakadikit. Panay-panay</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na ang sigaw ni Barbara ngunit ayaw pa rin siyang pakawalan ng mga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basura.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397800" y="1440000"/>
            <a:ext cx="6081120" cy="41389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Makakaalis ka lamang dito kung</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matututo kang magtapon ng basura sa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tamang lugar,” ang sabi ng mahigawang tinig kay Barbara habang pinanonood siya nito.</a:t>
            </a:r>
            <a:endParaRPr b="0" lang="en-PH" sz="2800" spc="-1" strike="noStrike">
              <a:latin typeface="Arial"/>
            </a:endParaRPr>
          </a:p>
        </p:txBody>
      </p:sp>
      <p:pic>
        <p:nvPicPr>
          <p:cNvPr id="145" name="" descr=""/>
          <p:cNvPicPr/>
          <p:nvPr/>
        </p:nvPicPr>
        <p:blipFill>
          <a:blip r:embed="rId1"/>
          <a:stretch/>
        </p:blipFill>
        <p:spPr>
          <a:xfrm>
            <a:off x="7020000" y="1260000"/>
            <a:ext cx="4678920" cy="451296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397800" y="1440000"/>
            <a:ext cx="11121120" cy="41389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Sinilip ni Aling Matya si Barbara nang marinig niya ang kaniyang anak na umuungol habang natutulog. </a:t>
            </a:r>
            <a:r>
              <a:rPr b="0" lang="en-PH" sz="2800" spc="-1" strike="noStrike">
                <a:solidFill>
                  <a:srgbClr val="000000"/>
                </a:solidFill>
                <a:highlight>
                  <a:srgbClr val="ffff00"/>
                </a:highlight>
                <a:latin typeface="Lato"/>
                <a:ea typeface="DejaVu Sans"/>
              </a:rPr>
              <a:t>Dali-dali</a:t>
            </a:r>
            <a:r>
              <a:rPr b="0" lang="en-PH" sz="2800" spc="-1" strike="noStrike">
                <a:solidFill>
                  <a:srgbClr val="000000"/>
                </a:solidFill>
                <a:latin typeface="Lato"/>
                <a:ea typeface="DejaVu Sans"/>
              </a:rPr>
              <a:t> siyang lumapit sa anak. </a:t>
            </a:r>
            <a:r>
              <a:rPr b="0" lang="en-PH" sz="2800" spc="-1" strike="noStrike">
                <a:solidFill>
                  <a:srgbClr val="000000"/>
                </a:solidFill>
                <a:highlight>
                  <a:srgbClr val="ffff00"/>
                </a:highlight>
                <a:latin typeface="Lato"/>
                <a:ea typeface="DejaVu Sans"/>
              </a:rPr>
              <a:t>Agad niyang ginising</a:t>
            </a:r>
            <a:r>
              <a:rPr b="0" lang="en-PH" sz="2800" spc="-1" strike="noStrike">
                <a:solidFill>
                  <a:srgbClr val="000000"/>
                </a:solidFill>
                <a:latin typeface="Lato"/>
                <a:ea typeface="DejaVu Sans"/>
              </a:rPr>
              <a:t> si Barbara at nang magising ay </a:t>
            </a:r>
            <a:r>
              <a:rPr b="0" lang="en-PH" sz="2800" spc="-1" strike="noStrike">
                <a:solidFill>
                  <a:srgbClr val="000000"/>
                </a:solidFill>
                <a:highlight>
                  <a:srgbClr val="ffff00"/>
                </a:highlight>
                <a:latin typeface="Lato"/>
                <a:ea typeface="DejaVu Sans"/>
              </a:rPr>
              <a:t>mahigpit na yumakap</a:t>
            </a:r>
            <a:r>
              <a:rPr b="0" lang="en-PH" sz="2800" spc="-1" strike="noStrike">
                <a:solidFill>
                  <a:srgbClr val="000000"/>
                </a:solidFill>
                <a:latin typeface="Lato"/>
                <a:ea typeface="DejaVu Sans"/>
              </a:rPr>
              <a:t> si Barbara sa kaniyang ina.</a:t>
            </a:r>
            <a:endParaRPr b="0" lang="en-PH" sz="2800" spc="-1" strike="noStrike">
              <a:latin typeface="Arial"/>
            </a:endParaRPr>
          </a:p>
          <a:p>
            <a:pPr algn="just">
              <a:lnSpc>
                <a:spcPct val="150000"/>
              </a:lnSpc>
              <a:buNone/>
            </a:pP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Bakit ka sumisigaw?” tanong ni Aling Matya sa anak.</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397800" y="1044000"/>
            <a:ext cx="11121120" cy="521280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Nanaginip po ako na nahulog po ako sa mahiwagang butas na maraming basura,” ang paliwanag ni Barbara kay Aling Matya.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Hindi man makapaniwala si Aling Matya sa kaniyang narinig na paliwanag ng anak ay nagwika siya sa anak na, “Kaya anak, lagi mong tatandaan na dapat ay itinatapon natin ang ating mga basura sa tamang tapunan, inililigpit ang mga gamit na ating ginagamit upang maiwasan natin ang kapahamakan, at napananatiling malinis ang ating kapaligiran.”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397800" y="1044000"/>
            <a:ext cx="11121120" cy="41389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Opo, Mama!” ang malakas na tugon ni Barbara sa kaniyang ina. Mula noon, hindi na kung saan-saan nagtatapon ng basura si Barbara at hinihikayat pa niya ang kaniyang mga kamag-aral, kaibigan, kalaro, at</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kakilala sa kanilang lugar na maayos na itapon ang kanilang mga basura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upang hindi na magbara ang mahiwagang butas.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397800" y="1980000"/>
            <a:ext cx="11121120" cy="26510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Laking tuwa naman ni Aling Matya sa pagbabagong naganap kay Barbara. Hindi man siya makapaniwala sa hiwagang nangyari sa anak ay malaki pa rin ang pagpapasalamat niya sa mahiwagang pangyayari sa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buhay ni Barbara.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360000" y="2219400"/>
            <a:ext cx="4498200" cy="1738800"/>
          </a:xfrm>
          <a:prstGeom prst="rect">
            <a:avLst/>
          </a:prstGeom>
          <a:solidFill>
            <a:srgbClr val="ffeb3b"/>
          </a:solidFill>
          <a:ln w="76320">
            <a:solidFill>
              <a:srgbClr val="000000"/>
            </a:solidFill>
            <a:round/>
          </a:ln>
        </p:spPr>
        <p:style>
          <a:lnRef idx="0"/>
          <a:fillRef idx="0"/>
          <a:effectRef idx="0"/>
          <a:fontRef idx="minor"/>
        </p:style>
      </p:sp>
      <p:sp>
        <p:nvSpPr>
          <p:cNvPr id="126" name=""/>
          <p:cNvSpPr/>
          <p:nvPr/>
        </p:nvSpPr>
        <p:spPr>
          <a:xfrm>
            <a:off x="540000" y="2592000"/>
            <a:ext cx="4138200" cy="1018800"/>
          </a:xfrm>
          <a:prstGeom prst="rect">
            <a:avLst/>
          </a:prstGeom>
          <a:solidFill>
            <a:srgbClr val="fff8e1"/>
          </a:solidFill>
          <a:ln w="76320">
            <a:noFill/>
          </a:ln>
        </p:spPr>
        <p:style>
          <a:lnRef idx="0"/>
          <a:fillRef idx="0"/>
          <a:effectRef idx="0"/>
          <a:fontRef idx="minor"/>
        </p:style>
        <p:txBody>
          <a:bodyPr lIns="128160" rIns="128160" tIns="83160" bIns="83160" anchor="t">
            <a:noAutofit/>
          </a:bodyPr>
          <a:p>
            <a:pPr algn="ctr">
              <a:lnSpc>
                <a:spcPct val="100000"/>
              </a:lnSpc>
              <a:buNone/>
            </a:pPr>
            <a:r>
              <a:rPr b="0" lang="en-PH" sz="2800" spc="-1" strike="noStrike">
                <a:solidFill>
                  <a:srgbClr val="000000"/>
                </a:solidFill>
                <a:latin typeface="Lato"/>
                <a:ea typeface="DejaVu Sans"/>
              </a:rPr>
              <a:t>Mahiwagang Butas</a:t>
            </a:r>
            <a:endParaRPr b="0" lang="en-PH" sz="2800" spc="-1" strike="noStrike">
              <a:latin typeface="Arial"/>
            </a:endParaRPr>
          </a:p>
          <a:p>
            <a:pPr algn="ctr">
              <a:lnSpc>
                <a:spcPct val="100000"/>
              </a:lnSpc>
              <a:buNone/>
            </a:pPr>
            <a:r>
              <a:rPr b="0" lang="en-PH" sz="2800" spc="-1" strike="noStrike">
                <a:solidFill>
                  <a:srgbClr val="000000"/>
                </a:solidFill>
                <a:latin typeface="Lato"/>
                <a:ea typeface="DejaVu Sans"/>
              </a:rPr>
              <a:t>Mary Ann C. Escoto</a:t>
            </a:r>
            <a:endParaRPr b="0" lang="en-PH" sz="2800" spc="-1" strike="noStrike">
              <a:latin typeface="Arial"/>
            </a:endParaRPr>
          </a:p>
        </p:txBody>
      </p:sp>
      <p:pic>
        <p:nvPicPr>
          <p:cNvPr id="127" name="" descr=""/>
          <p:cNvPicPr/>
          <p:nvPr/>
        </p:nvPicPr>
        <p:blipFill>
          <a:blip r:embed="rId1"/>
          <a:stretch/>
        </p:blipFill>
        <p:spPr>
          <a:xfrm>
            <a:off x="5040000" y="1080000"/>
            <a:ext cx="6838920" cy="482148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540000" y="1080000"/>
            <a:ext cx="11158920" cy="4498920"/>
          </a:xfrm>
          <a:prstGeom prst="rect">
            <a:avLst/>
          </a:prstGeom>
          <a:solidFill>
            <a:srgbClr val="dcedc8"/>
          </a:solidFill>
          <a:ln w="76320">
            <a:solidFill>
              <a:srgbClr val="212121"/>
            </a:solidFill>
            <a:round/>
          </a:ln>
        </p:spPr>
        <p:style>
          <a:lnRef idx="0"/>
          <a:fillRef idx="0"/>
          <a:effectRef idx="0"/>
          <a:fontRef idx="minor"/>
        </p:style>
        <p:txBody>
          <a:bodyPr lIns="128160" rIns="128160" tIns="83160" bIns="83160" anchor="t">
            <a:noAutofit/>
          </a:bodyPr>
          <a:p>
            <a:pPr>
              <a:lnSpc>
                <a:spcPct val="100000"/>
              </a:lnSpc>
              <a:buNone/>
            </a:pPr>
            <a:r>
              <a:rPr b="1" lang="en-PH" sz="2800" spc="-1" strike="noStrike">
                <a:solidFill>
                  <a:srgbClr val="000000"/>
                </a:solidFill>
                <a:highlight>
                  <a:srgbClr val="ffff00"/>
                </a:highlight>
                <a:latin typeface="Lato"/>
                <a:ea typeface="DejaVu Sans"/>
              </a:rPr>
              <a:t>Panuto:</a:t>
            </a:r>
            <a:r>
              <a:rPr b="0" lang="en-PH" sz="2800" spc="-1" strike="noStrike">
                <a:solidFill>
                  <a:srgbClr val="000000"/>
                </a:solidFill>
                <a:latin typeface="Lato"/>
                <a:ea typeface="DejaVu Sans"/>
              </a:rPr>
              <a:t> Sagutin ang mga tanong tungkol sa tekstong binasa.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1. Ano ang problema ni Aling Matya at Gng. Puna kay Barbara?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2. Ano ang iniiwasang problema ni Kapitan Agap kaya siya nagpapalinis ng mga kanal?</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3. Ano ang dahilan ng pagbabaha sa lugar nila Barbara?</a:t>
            </a:r>
            <a:endParaRPr b="0" lang="en-PH" sz="2800" spc="-1" strike="noStrike">
              <a:latin typeface="Arial"/>
            </a:endParaRPr>
          </a:p>
          <a:p>
            <a:pPr algn="just">
              <a:lnSpc>
                <a:spcPct val="150000"/>
              </a:lnSpc>
              <a:buNone/>
            </a:pP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
          <p:cNvSpPr/>
          <p:nvPr/>
        </p:nvSpPr>
        <p:spPr>
          <a:xfrm>
            <a:off x="540360" y="1260000"/>
            <a:ext cx="11158920" cy="4391280"/>
          </a:xfrm>
          <a:prstGeom prst="rect">
            <a:avLst/>
          </a:prstGeom>
          <a:solidFill>
            <a:srgbClr val="dcedc8"/>
          </a:solidFill>
          <a:ln w="76320">
            <a:solidFill>
              <a:srgbClr val="212121"/>
            </a:solidFill>
            <a:round/>
          </a:ln>
        </p:spPr>
        <p:style>
          <a:lnRef idx="0"/>
          <a:fillRef idx="0"/>
          <a:effectRef idx="0"/>
          <a:fontRef idx="minor"/>
        </p:style>
        <p:txBody>
          <a:bodyPr lIns="128160" rIns="128160" tIns="83160" bIns="83160" anchor="t">
            <a:noAutofit/>
          </a:bodyPr>
          <a:p>
            <a:pPr>
              <a:lnSpc>
                <a:spcPct val="150000"/>
              </a:lnSpc>
              <a:buNone/>
            </a:pPr>
            <a:r>
              <a:rPr b="0" lang="en-PH" sz="2800" spc="-1" strike="noStrike">
                <a:solidFill>
                  <a:srgbClr val="000000"/>
                </a:solidFill>
                <a:latin typeface="Lato"/>
                <a:ea typeface="DejaVu Sans"/>
              </a:rPr>
              <a:t>4. Paano mo hihikayatin ang iyong mga kaibigan, kamag-aral, at pamilya na magtapon ng basura sa tamang lugar?</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5. Batay sa iyong pagkaunawa sa kuwentong binasa, paano maiiwasan ang pagbabara ng mga kanal sa ating lugar o pamayanan?</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6. Paano ka makatutulong sa pagpapanatili ng kalinisan sa inyong</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pamayanan?</a:t>
            </a:r>
            <a:endParaRPr b="0" lang="en-PH" sz="2800" spc="-1" strike="noStrike">
              <a:latin typeface="Arial"/>
            </a:endParaRPr>
          </a:p>
          <a:p>
            <a:pPr>
              <a:lnSpc>
                <a:spcPct val="150000"/>
              </a:lnSpc>
              <a:buNone/>
            </a:pP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540000" y="1548000"/>
            <a:ext cx="11158920" cy="3131280"/>
          </a:xfrm>
          <a:prstGeom prst="rect">
            <a:avLst/>
          </a:prstGeom>
          <a:solidFill>
            <a:srgbClr val="dcedc8"/>
          </a:solidFill>
          <a:ln w="76320">
            <a:solidFill>
              <a:srgbClr val="212121"/>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7. Kung ikaw ay bibigyan ng pagkakataong magbigay ng pamagat</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sa binasang kuwento, ano ang iyong magiging pamagat at bakit?</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8. Kung tatanungin ka kung anong kuwento ang nais mong ibahagi</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sa klase, ano ito at bakit?</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p:nvPr/>
        </p:nvSpPr>
        <p:spPr>
          <a:xfrm>
            <a:off x="1861560" y="1800000"/>
            <a:ext cx="8073720" cy="1799280"/>
          </a:xfrm>
          <a:prstGeom prst="rect">
            <a:avLst/>
          </a:prstGeom>
          <a:solidFill>
            <a:srgbClr val="2f4f4f"/>
          </a:solidFill>
          <a:ln w="76320">
            <a:noFill/>
          </a:ln>
        </p:spPr>
        <p:style>
          <a:lnRef idx="0"/>
          <a:fillRef idx="0"/>
          <a:effectRef idx="0"/>
          <a:fontRef idx="minor"/>
        </p:style>
      </p:sp>
      <p:sp>
        <p:nvSpPr>
          <p:cNvPr id="154" name=""/>
          <p:cNvSpPr/>
          <p:nvPr/>
        </p:nvSpPr>
        <p:spPr>
          <a:xfrm>
            <a:off x="2725200" y="2209320"/>
            <a:ext cx="6453720" cy="885960"/>
          </a:xfrm>
          <a:prstGeom prst="rect">
            <a:avLst/>
          </a:prstGeom>
          <a:solidFill>
            <a:srgbClr val="ffff00"/>
          </a:solidFill>
          <a:ln w="76320">
            <a:solidFill>
              <a:srgbClr val="fafafa"/>
            </a:solidFill>
            <a:round/>
          </a:ln>
        </p:spPr>
        <p:style>
          <a:lnRef idx="0"/>
          <a:fillRef idx="0"/>
          <a:effectRef idx="0"/>
          <a:fontRef idx="minor"/>
        </p:style>
        <p:txBody>
          <a:bodyPr lIns="128160" rIns="128160" tIns="83160" bIns="83160" anchor="t">
            <a:noAutofit/>
          </a:bodyPr>
          <a:p>
            <a:pPr algn="ctr">
              <a:lnSpc>
                <a:spcPct val="100000"/>
              </a:lnSpc>
              <a:buNone/>
            </a:pPr>
            <a:r>
              <a:rPr b="0" lang="en-PH" sz="4000" spc="-1" strike="noStrike">
                <a:solidFill>
                  <a:srgbClr val="000000"/>
                </a:solidFill>
                <a:latin typeface="Lato"/>
                <a:ea typeface="DejaVu Sans"/>
              </a:rPr>
              <a:t>Uri ng Pang-abay</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
          <p:cNvSpPr/>
          <p:nvPr/>
        </p:nvSpPr>
        <p:spPr>
          <a:xfrm>
            <a:off x="540000" y="1157400"/>
            <a:ext cx="10978920" cy="4663080"/>
          </a:xfrm>
          <a:prstGeom prst="rect">
            <a:avLst/>
          </a:prstGeom>
          <a:solidFill>
            <a:srgbClr val="e0f7fa"/>
          </a:solidFill>
          <a:ln w="76320">
            <a:solidFill>
              <a:srgbClr val="9c27b0"/>
            </a:solidFill>
            <a:round/>
          </a:ln>
        </p:spPr>
        <p:style>
          <a:lnRef idx="0"/>
          <a:fillRef idx="0"/>
          <a:effectRef idx="0"/>
          <a:fontRef idx="minor"/>
        </p:style>
        <p:txBody>
          <a:bodyPr lIns="128160" rIns="128160" tIns="83160" bIns="83160" anchor="t">
            <a:noAutofit/>
          </a:bodyPr>
          <a:p>
            <a:pPr algn="ctr">
              <a:lnSpc>
                <a:spcPct val="150000"/>
              </a:lnSpc>
              <a:buNone/>
            </a:pPr>
            <a:r>
              <a:rPr b="0" lang="en-PH" sz="4000" spc="-1" strike="noStrike">
                <a:solidFill>
                  <a:srgbClr val="000000"/>
                </a:solidFill>
                <a:latin typeface="Lato"/>
                <a:ea typeface="DejaVu Sans"/>
              </a:rPr>
              <a:t>Ang mga </a:t>
            </a:r>
            <a:r>
              <a:rPr b="0" lang="en-PH" sz="4000" spc="-1" strike="noStrike">
                <a:solidFill>
                  <a:srgbClr val="000000"/>
                </a:solidFill>
                <a:highlight>
                  <a:srgbClr val="ffff00"/>
                </a:highlight>
                <a:latin typeface="Lato"/>
                <a:ea typeface="DejaVu Sans"/>
              </a:rPr>
              <a:t>pang-abay </a:t>
            </a:r>
            <a:r>
              <a:rPr b="0" lang="en-PH" sz="4000" spc="-1" strike="noStrike">
                <a:solidFill>
                  <a:srgbClr val="000000"/>
                </a:solidFill>
                <a:latin typeface="Lato"/>
                <a:ea typeface="DejaVu Sans"/>
              </a:rPr>
              <a:t>ay bahagi ng pananalita na nagbibigay turing sa pandiwa, pang-uri, at kapuwa pang-abay. Maaaring gamitin ang pang-abay upang ilarawan ang paraan, panahon, at</a:t>
            </a:r>
            <a:endParaRPr b="0" lang="en-PH" sz="4000" spc="-1" strike="noStrike">
              <a:latin typeface="Arial"/>
            </a:endParaRPr>
          </a:p>
          <a:p>
            <a:pPr algn="ctr">
              <a:lnSpc>
                <a:spcPct val="150000"/>
              </a:lnSpc>
              <a:buNone/>
            </a:pPr>
            <a:r>
              <a:rPr b="0" lang="en-PH" sz="4000" spc="-1" strike="noStrike">
                <a:solidFill>
                  <a:srgbClr val="000000"/>
                </a:solidFill>
                <a:latin typeface="Lato"/>
                <a:ea typeface="DejaVu Sans"/>
              </a:rPr>
              <a:t>lugar ng pagsasagawa ng kilos o gawain.</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
          <p:cNvSpPr/>
          <p:nvPr/>
        </p:nvSpPr>
        <p:spPr>
          <a:xfrm>
            <a:off x="540000" y="1440000"/>
            <a:ext cx="10978920" cy="4464000"/>
          </a:xfrm>
          <a:prstGeom prst="rect">
            <a:avLst/>
          </a:prstGeom>
          <a:solidFill>
            <a:srgbClr val="e0f7fa"/>
          </a:solidFill>
          <a:ln w="76320">
            <a:solidFill>
              <a:srgbClr val="673ab7"/>
            </a:solidFill>
            <a:round/>
          </a:ln>
        </p:spPr>
        <p:style>
          <a:lnRef idx="0"/>
          <a:fillRef idx="0"/>
          <a:effectRef idx="0"/>
          <a:fontRef idx="minor"/>
        </p:style>
        <p:txBody>
          <a:bodyPr lIns="128160" rIns="128160" tIns="83160" bIns="83160" anchor="t">
            <a:noAutofit/>
          </a:bodyPr>
          <a:p>
            <a:pPr algn="just">
              <a:lnSpc>
                <a:spcPct val="115000"/>
              </a:lnSpc>
              <a:buNone/>
            </a:pPr>
            <a:r>
              <a:rPr b="0" lang="en-PH" sz="2800" spc="-1" strike="noStrike">
                <a:solidFill>
                  <a:srgbClr val="000000"/>
                </a:solidFill>
                <a:latin typeface="Lato"/>
                <a:ea typeface="DejaVu Sans"/>
              </a:rPr>
              <a:t>1. </a:t>
            </a:r>
            <a:r>
              <a:rPr b="0" lang="en-PH" sz="2800" spc="-1" strike="noStrike">
                <a:solidFill>
                  <a:srgbClr val="000000"/>
                </a:solidFill>
                <a:highlight>
                  <a:srgbClr val="ffff00"/>
                </a:highlight>
                <a:latin typeface="Lato"/>
                <a:ea typeface="DejaVu Sans"/>
              </a:rPr>
              <a:t>Pang-abay na Pamanahon</a:t>
            </a:r>
            <a:r>
              <a:rPr b="0" lang="en-PH" sz="2800" spc="-1" strike="noStrike">
                <a:solidFill>
                  <a:srgbClr val="000000"/>
                </a:solidFill>
                <a:latin typeface="Lato"/>
                <a:ea typeface="DejaVu Sans"/>
              </a:rPr>
              <a:t> – nagsasaad kung kailan naganap o magaganap ang kilos na taglay ng pandiwa. Sumasagot ito sa tanong na, </a:t>
            </a:r>
            <a:endParaRPr b="0" lang="en-PH" sz="2800" spc="-1" strike="noStrike">
              <a:latin typeface="Arial"/>
            </a:endParaRPr>
          </a:p>
          <a:p>
            <a:pPr algn="just">
              <a:lnSpc>
                <a:spcPct val="115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Kailan naganap ang isang kilos?”</a:t>
            </a:r>
            <a:endParaRPr b="0" lang="en-PH" sz="2800" spc="-1" strike="noStrike">
              <a:latin typeface="Arial"/>
            </a:endParaRPr>
          </a:p>
          <a:p>
            <a:pPr algn="just">
              <a:lnSpc>
                <a:spcPct val="115000"/>
              </a:lnSpc>
              <a:buNone/>
            </a:pPr>
            <a:r>
              <a:rPr b="0" lang="en-PH" sz="2800" spc="-1" strike="noStrike">
                <a:solidFill>
                  <a:srgbClr val="000000"/>
                </a:solidFill>
                <a:latin typeface="Lato"/>
                <a:ea typeface="DejaVu Sans"/>
              </a:rPr>
              <a:t>Halimbawa:</a:t>
            </a:r>
            <a:endParaRPr b="0" lang="en-PH" sz="2800" spc="-1" strike="noStrike">
              <a:latin typeface="Arial"/>
            </a:endParaRPr>
          </a:p>
          <a:p>
            <a:pPr algn="just">
              <a:lnSpc>
                <a:spcPct val="150000"/>
              </a:lnSpc>
              <a:buNone/>
            </a:pPr>
            <a:r>
              <a:rPr b="0" lang="en-PH" sz="2800" spc="-1" strike="noStrike">
                <a:solidFill>
                  <a:srgbClr val="000000"/>
                </a:solidFill>
                <a:highlight>
                  <a:srgbClr val="ffff00"/>
                </a:highlight>
                <a:latin typeface="Lato"/>
                <a:ea typeface="DejaVu Sans"/>
              </a:rPr>
              <a:t>Araw-araw</a:t>
            </a:r>
            <a:r>
              <a:rPr b="0" lang="en-PH" sz="2800" spc="-1" strike="noStrike">
                <a:solidFill>
                  <a:srgbClr val="000000"/>
                </a:solidFill>
                <a:latin typeface="Lato"/>
                <a:ea typeface="DejaVu Sans"/>
              </a:rPr>
              <a:t>, ganito ang nangyayari sa tahanan nina Barbara.</a:t>
            </a:r>
            <a:endParaRPr b="0" lang="en-PH" sz="2800" spc="-1" strike="noStrike">
              <a:latin typeface="Arial"/>
            </a:endParaRPr>
          </a:p>
          <a:p>
            <a:pPr algn="just">
              <a:lnSpc>
                <a:spcPct val="150000"/>
              </a:lnSpc>
              <a:buNone/>
            </a:pPr>
            <a:r>
              <a:rPr b="0" lang="en-PH" sz="2800" spc="-1" strike="noStrike">
                <a:solidFill>
                  <a:srgbClr val="000000"/>
                </a:solidFill>
                <a:highlight>
                  <a:srgbClr val="ffff00"/>
                </a:highlight>
                <a:latin typeface="Lato"/>
                <a:ea typeface="DejaVu Sans"/>
              </a:rPr>
              <a:t>Tuwing tanghali</a:t>
            </a:r>
            <a:r>
              <a:rPr b="0" lang="en-PH" sz="2800" spc="-1" strike="noStrike">
                <a:solidFill>
                  <a:srgbClr val="000000"/>
                </a:solidFill>
                <a:latin typeface="Lato"/>
                <a:ea typeface="DejaVu Sans"/>
              </a:rPr>
              <a:t>, laging pinaaalalahanan ni Gng. Puna si Barbara.</a:t>
            </a:r>
            <a:endParaRPr b="0" lang="en-PH" sz="2800" spc="-1" strike="noStrike">
              <a:latin typeface="Arial"/>
            </a:endParaRPr>
          </a:p>
          <a:p>
            <a:pPr algn="just">
              <a:lnSpc>
                <a:spcPct val="150000"/>
              </a:lnSpc>
              <a:buNone/>
            </a:pPr>
            <a:r>
              <a:rPr b="0" lang="en-PH" sz="2800" spc="-1" strike="noStrike">
                <a:solidFill>
                  <a:srgbClr val="000000"/>
                </a:solidFill>
                <a:highlight>
                  <a:srgbClr val="ffff00"/>
                </a:highlight>
                <a:latin typeface="Lato"/>
                <a:ea typeface="DejaVu Sans"/>
              </a:rPr>
              <a:t>Tuwing hapon</a:t>
            </a:r>
            <a:r>
              <a:rPr b="0" lang="en-PH" sz="2800" spc="-1" strike="noStrike">
                <a:solidFill>
                  <a:srgbClr val="000000"/>
                </a:solidFill>
                <a:latin typeface="Lato"/>
                <a:ea typeface="DejaVu Sans"/>
              </a:rPr>
              <a:t> naman, sinusundo ng kaniyang Ama si Barbara.</a:t>
            </a:r>
            <a:endParaRPr b="0" lang="en-PH" sz="2800" spc="-1" strike="noStrike">
              <a:latin typeface="Arial"/>
            </a:endParaRPr>
          </a:p>
        </p:txBody>
      </p:sp>
      <p:sp>
        <p:nvSpPr>
          <p:cNvPr id="157" name=""/>
          <p:cNvSpPr/>
          <p:nvPr/>
        </p:nvSpPr>
        <p:spPr>
          <a:xfrm>
            <a:off x="180000" y="225360"/>
            <a:ext cx="7378920" cy="1064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3200" spc="-1" strike="noStrike">
                <a:solidFill>
                  <a:srgbClr val="000000"/>
                </a:solidFill>
                <a:latin typeface="Lato"/>
                <a:ea typeface="DejaVu Sans"/>
              </a:rPr>
              <a:t>Ilan sa mga uri nito ay ang sumusunod:</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
          <p:cNvSpPr/>
          <p:nvPr/>
        </p:nvSpPr>
        <p:spPr>
          <a:xfrm>
            <a:off x="504000" y="1301400"/>
            <a:ext cx="10978920" cy="4464000"/>
          </a:xfrm>
          <a:prstGeom prst="rect">
            <a:avLst/>
          </a:prstGeom>
          <a:solidFill>
            <a:srgbClr val="e0f7fa"/>
          </a:solidFill>
          <a:ln w="76320">
            <a:solidFill>
              <a:srgbClr val="673ab7"/>
            </a:solidFill>
            <a:round/>
          </a:ln>
        </p:spPr>
        <p:style>
          <a:lnRef idx="0"/>
          <a:fillRef idx="0"/>
          <a:effectRef idx="0"/>
          <a:fontRef idx="minor"/>
        </p:style>
        <p:txBody>
          <a:bodyPr lIns="128160" rIns="128160" tIns="83160" bIns="83160" anchor="t">
            <a:noAutofit/>
          </a:bodyPr>
          <a:p>
            <a:pPr algn="just">
              <a:lnSpc>
                <a:spcPct val="115000"/>
              </a:lnSpc>
              <a:buNone/>
            </a:pPr>
            <a:r>
              <a:rPr b="0" lang="en-PH" sz="2800" spc="-1" strike="noStrike">
                <a:solidFill>
                  <a:srgbClr val="000000"/>
                </a:solidFill>
                <a:latin typeface="Lato"/>
                <a:ea typeface="DejaVu Sans"/>
              </a:rPr>
              <a:t>2. </a:t>
            </a:r>
            <a:r>
              <a:rPr b="0" lang="en-PH" sz="2800" spc="-1" strike="noStrike">
                <a:solidFill>
                  <a:srgbClr val="000000"/>
                </a:solidFill>
                <a:highlight>
                  <a:srgbClr val="ffeb3b"/>
                </a:highlight>
                <a:latin typeface="Lato"/>
                <a:ea typeface="DejaVu Sans"/>
              </a:rPr>
              <a:t>Pang-abay na Panlunan</a:t>
            </a:r>
            <a:r>
              <a:rPr b="0" lang="en-PH" sz="2800" spc="-1" strike="noStrike">
                <a:solidFill>
                  <a:srgbClr val="000000"/>
                </a:solidFill>
                <a:latin typeface="Lato"/>
                <a:ea typeface="DejaVu Sans"/>
              </a:rPr>
              <a:t> – tumutukoy ang uring ito sa pook na pinangyarihan o pangyayarihan ng kilos ng pandiwa. Karaniwang ginagamit sa umpisa ng parirala ang sa. Sumasagot ito sa tanong na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“Saan naganap ang kilos?”</a:t>
            </a:r>
            <a:endParaRPr b="0" lang="en-PH" sz="2800" spc="-1" strike="noStrike">
              <a:latin typeface="Arial"/>
            </a:endParaRPr>
          </a:p>
          <a:p>
            <a:pPr>
              <a:lnSpc>
                <a:spcPct val="115000"/>
              </a:lnSpc>
              <a:buNone/>
            </a:pPr>
            <a:r>
              <a:rPr b="0" lang="en-PH" sz="2800" spc="-1" strike="noStrike">
                <a:solidFill>
                  <a:srgbClr val="000000"/>
                </a:solidFill>
                <a:latin typeface="Lato"/>
                <a:ea typeface="DejaVu Sans"/>
              </a:rPr>
              <a:t>Halimbawa:</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Nakalimutan ko pong ibalik </a:t>
            </a:r>
            <a:r>
              <a:rPr b="0" lang="en-PH" sz="2800" spc="-1" strike="noStrike">
                <a:solidFill>
                  <a:srgbClr val="000000"/>
                </a:solidFill>
                <a:highlight>
                  <a:srgbClr val="ffeb3b"/>
                </a:highlight>
                <a:latin typeface="Lato"/>
                <a:ea typeface="DejaVu Sans"/>
              </a:rPr>
              <a:t>sa kabinet</a:t>
            </a:r>
            <a:r>
              <a:rPr b="0" lang="en-PH" sz="2800" spc="-1" strike="noStrike">
                <a:solidFill>
                  <a:srgbClr val="000000"/>
                </a:solidFill>
                <a:latin typeface="Lato"/>
                <a:ea typeface="DejaVu Sans"/>
              </a:rPr>
              <a:t> ang mga ginamit ko.</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Madalas bumaha </a:t>
            </a:r>
            <a:r>
              <a:rPr b="0" lang="en-PH" sz="2800" spc="-1" strike="noStrike">
                <a:solidFill>
                  <a:srgbClr val="000000"/>
                </a:solidFill>
                <a:highlight>
                  <a:srgbClr val="ffeb3b"/>
                </a:highlight>
                <a:latin typeface="Lato"/>
                <a:ea typeface="DejaVu Sans"/>
              </a:rPr>
              <a:t>sa lugar</a:t>
            </a:r>
            <a:r>
              <a:rPr b="0" lang="en-PH" sz="2800" spc="-1" strike="noStrike">
                <a:solidFill>
                  <a:srgbClr val="000000"/>
                </a:solidFill>
                <a:latin typeface="Lato"/>
                <a:ea typeface="DejaVu Sans"/>
              </a:rPr>
              <a:t> nina Barbara.</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Nahulog si Barbara </a:t>
            </a:r>
            <a:r>
              <a:rPr b="0" lang="en-PH" sz="2800" spc="-1" strike="noStrike">
                <a:solidFill>
                  <a:srgbClr val="000000"/>
                </a:solidFill>
                <a:highlight>
                  <a:srgbClr val="ffeb3b"/>
                </a:highlight>
                <a:latin typeface="Lato"/>
                <a:ea typeface="DejaVu Sans"/>
              </a:rPr>
              <a:t>sa mahiwagang butas</a:t>
            </a:r>
            <a:r>
              <a:rPr b="0" lang="en-PH" sz="2800" spc="-1" strike="noStrike">
                <a:solidFill>
                  <a:srgbClr val="000000"/>
                </a:solidFill>
                <a:latin typeface="Lato"/>
                <a:ea typeface="DejaVu Sans"/>
              </a:rPr>
              <a:t>.</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
          <p:cNvSpPr/>
          <p:nvPr/>
        </p:nvSpPr>
        <p:spPr>
          <a:xfrm>
            <a:off x="473040" y="1613520"/>
            <a:ext cx="10978920" cy="3737520"/>
          </a:xfrm>
          <a:prstGeom prst="rect">
            <a:avLst/>
          </a:prstGeom>
          <a:solidFill>
            <a:srgbClr val="e0f7fa"/>
          </a:solidFill>
          <a:ln w="76320">
            <a:solidFill>
              <a:srgbClr val="673ab7"/>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3. </a:t>
            </a:r>
            <a:r>
              <a:rPr b="0" lang="en-PH" sz="2800" spc="-1" strike="noStrike">
                <a:solidFill>
                  <a:srgbClr val="000000"/>
                </a:solidFill>
                <a:highlight>
                  <a:srgbClr val="ffeb3b"/>
                </a:highlight>
                <a:latin typeface="Lato"/>
                <a:ea typeface="DejaVu Sans"/>
              </a:rPr>
              <a:t>Pang-abay na Pamaraan</a:t>
            </a:r>
            <a:r>
              <a:rPr b="0" lang="en-PH" sz="2800" spc="-1" strike="noStrike">
                <a:solidFill>
                  <a:srgbClr val="000000"/>
                </a:solidFill>
                <a:latin typeface="Lato"/>
                <a:ea typeface="DejaVu Sans"/>
              </a:rPr>
              <a:t> – naglalarawan kung paano naganap, nagaganap, o magaganap ang kilos na ipinahahayag ng pandiwa. Ginagamit ang panandang nang o na/-ng. Sumasagot ito sa tanong na </a:t>
            </a:r>
            <a:endParaRPr b="0" lang="en-PH" sz="2800" spc="-1" strike="noStrike">
              <a:latin typeface="Arial"/>
            </a:endParaRPr>
          </a:p>
          <a:p>
            <a:pPr algn="just">
              <a:lnSpc>
                <a:spcPct val="150000"/>
              </a:lnSpc>
              <a:buNone/>
            </a:pPr>
            <a:endParaRPr b="0" lang="en-PH" sz="2800" spc="-1" strike="noStrike">
              <a:latin typeface="Arial"/>
            </a:endParaRPr>
          </a:p>
          <a:p>
            <a:pPr algn="ctr">
              <a:lnSpc>
                <a:spcPct val="115000"/>
              </a:lnSpc>
              <a:buNone/>
            </a:pP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Paano naganap ang isang kilos?”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
          <p:cNvSpPr/>
          <p:nvPr/>
        </p:nvSpPr>
        <p:spPr>
          <a:xfrm>
            <a:off x="540000" y="1301400"/>
            <a:ext cx="10978920" cy="4637880"/>
          </a:xfrm>
          <a:prstGeom prst="rect">
            <a:avLst/>
          </a:prstGeom>
          <a:solidFill>
            <a:srgbClr val="e0f7fa"/>
          </a:solidFill>
          <a:ln w="76320">
            <a:solidFill>
              <a:srgbClr val="673ab7"/>
            </a:solidFill>
            <a:round/>
          </a:ln>
        </p:spPr>
        <p:style>
          <a:lnRef idx="0"/>
          <a:fillRef idx="0"/>
          <a:effectRef idx="0"/>
          <a:fontRef idx="minor"/>
        </p:style>
        <p:txBody>
          <a:bodyPr lIns="128160" rIns="128160" tIns="83160" bIns="83160" anchor="t">
            <a:noAutofit/>
          </a:bodyPr>
          <a:p>
            <a:pPr algn="just">
              <a:lnSpc>
                <a:spcPct val="115000"/>
              </a:lnSpc>
              <a:buNone/>
            </a:pPr>
            <a:r>
              <a:rPr b="0" lang="en-PH" sz="2800" spc="-1" strike="noStrike">
                <a:solidFill>
                  <a:srgbClr val="000000"/>
                </a:solidFill>
                <a:latin typeface="Lato"/>
                <a:ea typeface="DejaVu Sans"/>
              </a:rPr>
              <a:t>Halimbawa: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Iligpit mo </a:t>
            </a:r>
            <a:r>
              <a:rPr b="0" lang="en-PH" sz="2800" spc="-1" strike="noStrike">
                <a:solidFill>
                  <a:srgbClr val="000000"/>
                </a:solidFill>
                <a:highlight>
                  <a:srgbClr val="ffeb3b"/>
                </a:highlight>
                <a:latin typeface="Lato"/>
                <a:ea typeface="DejaVu Sans"/>
              </a:rPr>
              <a:t>nang maayos</a:t>
            </a:r>
            <a:r>
              <a:rPr b="0" lang="en-PH" sz="2800" spc="-1" strike="noStrike">
                <a:solidFill>
                  <a:srgbClr val="000000"/>
                </a:solidFill>
                <a:latin typeface="Lato"/>
                <a:ea typeface="DejaVu Sans"/>
              </a:rPr>
              <a:t> ang iyong mga gamit.</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Galit sa kaniya ang mga basura at </a:t>
            </a:r>
            <a:r>
              <a:rPr b="0" lang="en-PH" sz="2800" spc="-1" strike="noStrike">
                <a:solidFill>
                  <a:srgbClr val="000000"/>
                </a:solidFill>
                <a:highlight>
                  <a:srgbClr val="ffeb3b"/>
                </a:highlight>
                <a:latin typeface="Lato"/>
                <a:ea typeface="DejaVu Sans"/>
              </a:rPr>
              <a:t>sabay-sabay na</a:t>
            </a:r>
            <a:r>
              <a:rPr b="0" lang="en-PH" sz="2800" spc="-1" strike="noStrike">
                <a:solidFill>
                  <a:srgbClr val="000000"/>
                </a:solidFill>
                <a:latin typeface="Lato"/>
                <a:ea typeface="DejaVu Sans"/>
              </a:rPr>
              <a:t> nagsalita ang mga ito.</a:t>
            </a:r>
            <a:endParaRPr b="0" lang="en-PH" sz="2800" spc="-1" strike="noStrike">
              <a:latin typeface="Arial"/>
            </a:endParaRPr>
          </a:p>
          <a:p>
            <a:pPr algn="just">
              <a:lnSpc>
                <a:spcPct val="150000"/>
              </a:lnSpc>
              <a:buNone/>
            </a:pPr>
            <a:r>
              <a:rPr b="0" lang="en-PH" sz="2800" spc="-1" strike="noStrike">
                <a:solidFill>
                  <a:srgbClr val="000000"/>
                </a:solidFill>
                <a:highlight>
                  <a:srgbClr val="ffeb3b"/>
                </a:highlight>
                <a:latin typeface="Lato"/>
                <a:ea typeface="DejaVu Sans"/>
              </a:rPr>
              <a:t>Hindi </a:t>
            </a:r>
            <a:r>
              <a:rPr b="0" lang="en-PH" sz="2800" spc="-1" strike="noStrike">
                <a:solidFill>
                  <a:srgbClr val="000000"/>
                </a:solidFill>
                <a:latin typeface="Lato"/>
                <a:ea typeface="DejaVu Sans"/>
              </a:rPr>
              <a:t>makaagos </a:t>
            </a:r>
            <a:r>
              <a:rPr b="0" lang="en-PH" sz="2800" spc="-1" strike="noStrike">
                <a:solidFill>
                  <a:srgbClr val="000000"/>
                </a:solidFill>
                <a:highlight>
                  <a:srgbClr val="ffeb3b"/>
                </a:highlight>
                <a:latin typeface="Lato"/>
                <a:ea typeface="DejaVu Sans"/>
              </a:rPr>
              <a:t>nang mabilis</a:t>
            </a:r>
            <a:r>
              <a:rPr b="0" lang="en-PH" sz="2800" spc="-1" strike="noStrike">
                <a:solidFill>
                  <a:srgbClr val="000000"/>
                </a:solidFill>
                <a:latin typeface="Lato"/>
                <a:ea typeface="DejaVu Sans"/>
              </a:rPr>
              <a:t> ang tubig.</a:t>
            </a:r>
            <a:endParaRPr b="0" lang="en-PH" sz="2800" spc="-1" strike="noStrike">
              <a:latin typeface="Arial"/>
            </a:endParaRPr>
          </a:p>
          <a:p>
            <a:pPr algn="just">
              <a:lnSpc>
                <a:spcPct val="150000"/>
              </a:lnSpc>
              <a:buNone/>
            </a:pPr>
            <a:r>
              <a:rPr b="0" lang="en-PH" sz="2800" spc="-1" strike="noStrike">
                <a:solidFill>
                  <a:srgbClr val="000000"/>
                </a:solidFill>
                <a:highlight>
                  <a:srgbClr val="ffeb3b"/>
                </a:highlight>
                <a:latin typeface="Lato"/>
                <a:ea typeface="DejaVu Sans"/>
              </a:rPr>
              <a:t>Dali-daling</a:t>
            </a:r>
            <a:r>
              <a:rPr b="0" lang="en-PH" sz="2800" spc="-1" strike="noStrike">
                <a:solidFill>
                  <a:srgbClr val="000000"/>
                </a:solidFill>
                <a:latin typeface="Lato"/>
                <a:ea typeface="DejaVu Sans"/>
              </a:rPr>
              <a:t> pumunta ng kuwarto ni Barbara si Aling Matya.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Nagising </a:t>
            </a:r>
            <a:r>
              <a:rPr b="0" lang="en-PH" sz="2800" spc="-1" strike="noStrike">
                <a:solidFill>
                  <a:srgbClr val="000000"/>
                </a:solidFill>
                <a:highlight>
                  <a:srgbClr val="ffeb3b"/>
                </a:highlight>
                <a:latin typeface="Lato"/>
                <a:ea typeface="DejaVu Sans"/>
              </a:rPr>
              <a:t>na umiiyak</a:t>
            </a:r>
            <a:r>
              <a:rPr b="0" lang="en-PH" sz="2800" spc="-1" strike="noStrike">
                <a:solidFill>
                  <a:srgbClr val="000000"/>
                </a:solidFill>
                <a:latin typeface="Lato"/>
                <a:ea typeface="DejaVu Sans"/>
              </a:rPr>
              <a:t> si Barbara at agad na yumakap sa kaniyang ina.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
          <p:cNvSpPr/>
          <p:nvPr/>
        </p:nvSpPr>
        <p:spPr>
          <a:xfrm>
            <a:off x="720000" y="1266120"/>
            <a:ext cx="10798920" cy="4132800"/>
          </a:xfrm>
          <a:prstGeom prst="rect">
            <a:avLst/>
          </a:prstGeom>
          <a:solidFill>
            <a:srgbClr val="2e7d32">
              <a:alpha val="39000"/>
            </a:srgbClr>
          </a:solidFill>
          <a:ln w="76320">
            <a:solidFill>
              <a:srgbClr val="dc143c"/>
            </a:solidFill>
            <a:round/>
          </a:ln>
        </p:spPr>
        <p:style>
          <a:lnRef idx="0"/>
          <a:fillRef idx="0"/>
          <a:effectRef idx="0"/>
          <a:fontRef idx="minor"/>
        </p:style>
        <p:txBody>
          <a:bodyPr lIns="128160" rIns="128160" tIns="83160" bIns="83160" anchor="t">
            <a:noAutofit/>
          </a:bodyPr>
          <a:p>
            <a:pPr>
              <a:lnSpc>
                <a:spcPct val="100000"/>
              </a:lnSpc>
              <a:buNone/>
            </a:pPr>
            <a:r>
              <a:rPr b="0" lang="en-PH" sz="2800" spc="-1" strike="noStrike">
                <a:solidFill>
                  <a:srgbClr val="000000"/>
                </a:solidFill>
                <a:highlight>
                  <a:srgbClr val="ffff00"/>
                </a:highlight>
                <a:latin typeface="Lato"/>
                <a:ea typeface="DejaVu Sans"/>
              </a:rPr>
              <a:t>Panuto: Salungguhitan ang mga pang-abay sa mga pangungusap.</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1. Sa likod-bahay pinakain ni Tatay Almar ang mga manok.</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2. Tuwing Linggo nagsisimba ang pamilya Relihiyoso.</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3. Nagluluto sa kusina ang nanay ni Anna.</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4. Masiglang naglilinis ng bahay si Ate Zulneb.</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5. Isinalansan nang maayos ni Kuya Andrew ang mga aklat.</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757800" y="1080000"/>
            <a:ext cx="10401120" cy="4498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Sa isang pamayanan sa Lungsod ng Dasmariñas, may isang batang babae na mahilig magkalat at magtapon ng basura kung saan-saan. Saan man siya mapunta, tiyak na magiging makalat dito.</a:t>
            </a:r>
            <a:endParaRPr b="0" lang="en-PH" sz="2800" spc="-1" strike="noStrike">
              <a:latin typeface="Arial"/>
            </a:endParaRPr>
          </a:p>
          <a:p>
            <a:pPr algn="just">
              <a:lnSpc>
                <a:spcPct val="100000"/>
              </a:lnSpc>
              <a:buNone/>
            </a:pPr>
            <a:endParaRPr b="0" lang="en-PH" sz="2800" spc="-1" strike="noStrike">
              <a:latin typeface="Arial"/>
            </a:endParaRPr>
          </a:p>
          <a:p>
            <a:pPr algn="just">
              <a:lnSpc>
                <a:spcPct val="10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Sa tahanan araw-araw siyang maayos na pinagsasabihan ng kaniyang inang si Aling Matya. “Barbara, tapos ka na ba sa iyong ginagawang takdang-aralin?” ang tanong ni Aling Matya kay Barbara.</a:t>
            </a:r>
            <a:endParaRPr b="0" lang="en-PH" sz="2800" spc="-1" strike="noStrike">
              <a:latin typeface="Arial"/>
            </a:endParaRPr>
          </a:p>
          <a:p>
            <a:pPr>
              <a:lnSpc>
                <a:spcPct val="100000"/>
              </a:lnSpc>
              <a:buNone/>
            </a:pPr>
            <a:endParaRPr b="0" lang="en-PH" sz="2800" spc="-1" strike="noStrike">
              <a:latin typeface="Arial"/>
            </a:endParaRPr>
          </a:p>
          <a:p>
            <a:pPr>
              <a:lnSpc>
                <a:spcPct val="10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Opo, Mama,” ang magalang na tugon ni Barbara.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397800" y="720000"/>
            <a:ext cx="5361120" cy="4785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Anak, 'di ba ilang beses na kitang pinagsabihan na kapag tapos ka na sa iyong mga ginagawa, iligpit mo </a:t>
            </a:r>
            <a:r>
              <a:rPr b="0" lang="en-PH" sz="2800" spc="-1" strike="noStrike">
                <a:solidFill>
                  <a:srgbClr val="000000"/>
                </a:solidFill>
                <a:highlight>
                  <a:srgbClr val="ffff00"/>
                </a:highlight>
                <a:latin typeface="Lato"/>
                <a:ea typeface="DejaVu Sans"/>
              </a:rPr>
              <a:t>nang maayos</a:t>
            </a:r>
            <a:r>
              <a:rPr b="0" lang="en-PH" sz="2800" spc="-1" strike="noStrike">
                <a:solidFill>
                  <a:srgbClr val="000000"/>
                </a:solidFill>
                <a:latin typeface="Lato"/>
                <a:ea typeface="DejaVu Sans"/>
              </a:rPr>
              <a:t> ang mga ginamit mo?” sabi ni Aling Matya.</a:t>
            </a:r>
            <a:endParaRPr b="0" lang="en-PH" sz="2800" spc="-1" strike="noStrike">
              <a:latin typeface="Arial"/>
            </a:endParaRPr>
          </a:p>
          <a:p>
            <a:pPr algn="just">
              <a:lnSpc>
                <a:spcPct val="100000"/>
              </a:lnSpc>
              <a:buNone/>
            </a:pPr>
            <a:endParaRPr b="0" lang="en-PH" sz="2800" spc="-1" strike="noStrike">
              <a:latin typeface="Arial"/>
            </a:endParaRPr>
          </a:p>
          <a:p>
            <a:pPr algn="just">
              <a:lnSpc>
                <a:spcPct val="100000"/>
              </a:lnSpc>
              <a:buNone/>
            </a:pP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Sorry po, Mama, nakalimutan ko pong ibalik </a:t>
            </a:r>
            <a:r>
              <a:rPr b="0" lang="en-PH" sz="2800" spc="-1" strike="noStrike">
                <a:solidFill>
                  <a:srgbClr val="000000"/>
                </a:solidFill>
                <a:highlight>
                  <a:srgbClr val="ffff00"/>
                </a:highlight>
                <a:latin typeface="Lato"/>
                <a:ea typeface="DejaVu Sans"/>
              </a:rPr>
              <a:t>sa kabinet</a:t>
            </a:r>
            <a:r>
              <a:rPr b="0" lang="en-PH" sz="2800" spc="-1" strike="noStrike">
                <a:solidFill>
                  <a:srgbClr val="000000"/>
                </a:solidFill>
                <a:latin typeface="Lato"/>
                <a:ea typeface="DejaVu Sans"/>
              </a:rPr>
              <a:t> ang mga ginamit ko,” ang tugon ni Barbara sa kaniyang ina.</a:t>
            </a:r>
            <a:endParaRPr b="0" lang="en-PH" sz="2800" spc="-1" strike="noStrike">
              <a:latin typeface="Arial"/>
            </a:endParaRPr>
          </a:p>
        </p:txBody>
      </p:sp>
      <p:pic>
        <p:nvPicPr>
          <p:cNvPr id="130" name="" descr=""/>
          <p:cNvPicPr/>
          <p:nvPr/>
        </p:nvPicPr>
        <p:blipFill>
          <a:blip r:embed="rId1"/>
          <a:stretch/>
        </p:blipFill>
        <p:spPr>
          <a:xfrm>
            <a:off x="5940000" y="1800000"/>
            <a:ext cx="6118920" cy="34498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397800" y="1620000"/>
            <a:ext cx="11481120" cy="39510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2800" spc="-1" strike="noStrike">
                <a:solidFill>
                  <a:srgbClr val="000000"/>
                </a:solidFill>
                <a:latin typeface="Lato"/>
                <a:ea typeface="DejaVu Sans"/>
              </a:rPr>
              <a:t>	</a:t>
            </a:r>
            <a:r>
              <a:rPr b="0" lang="en-PH" sz="2800" spc="-1" strike="noStrike">
                <a:solidFill>
                  <a:srgbClr val="000000"/>
                </a:solidFill>
                <a:highlight>
                  <a:srgbClr val="ffff00"/>
                </a:highlight>
                <a:latin typeface="Lato"/>
                <a:ea typeface="DejaVu Sans"/>
              </a:rPr>
              <a:t>Araw-araw</a:t>
            </a:r>
            <a:r>
              <a:rPr b="0" lang="en-PH" sz="2800" spc="-1" strike="noStrike">
                <a:solidFill>
                  <a:srgbClr val="000000"/>
                </a:solidFill>
                <a:latin typeface="Lato"/>
                <a:ea typeface="DejaVu Sans"/>
              </a:rPr>
              <a:t>, ganito ang nangyayari sa tahanan nina Barbara. Gumagawa siya ng mga gawaing pampaaralan at pagkatapos ang lahat ng kaniyang ginamit ay iiwan niya na lamang kung saan siya gumawa ng kaniyang mga takdang-aralin.</a:t>
            </a:r>
            <a:endParaRPr b="0" lang="en-PH" sz="2800" spc="-1" strike="noStrike">
              <a:latin typeface="Arial"/>
            </a:endParaRPr>
          </a:p>
          <a:p>
            <a:pPr algn="just">
              <a:lnSpc>
                <a:spcPct val="100000"/>
              </a:lnSpc>
              <a:buNone/>
            </a:pPr>
            <a:endParaRPr b="0" lang="en-PH" sz="2800" spc="-1" strike="noStrike">
              <a:latin typeface="Arial"/>
            </a:endParaRPr>
          </a:p>
          <a:p>
            <a:pPr algn="just">
              <a:lnSpc>
                <a:spcPct val="115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Sa paaralan, lagi rin siyang napapansin ni Gng. Puna. Tuwing tanghali, malumanay na pinaaalalahanan ni Gng. Puna si Barbara tungkol sa naiiwan nitong kalat sa kaniyang upuan matapos magtanghalian.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397800" y="1260000"/>
            <a:ext cx="5181120" cy="43189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Sa paaralan, lagi rin siyang napapansin ni Gng. Puna. Tuwing tanghali, malumanay na pinaaalalahanan ni Gng. Puna si Barbara tungkol sa naiiwan nitong kalat sa kaniyang upuan matapos magtanghalian. </a:t>
            </a:r>
            <a:endParaRPr b="0" lang="en-PH" sz="2800" spc="-1" strike="noStrike">
              <a:latin typeface="Arial"/>
            </a:endParaRPr>
          </a:p>
        </p:txBody>
      </p:sp>
      <p:pic>
        <p:nvPicPr>
          <p:cNvPr id="133" name="" descr=""/>
          <p:cNvPicPr/>
          <p:nvPr/>
        </p:nvPicPr>
        <p:blipFill>
          <a:blip r:embed="rId1"/>
          <a:stretch/>
        </p:blipFill>
        <p:spPr>
          <a:xfrm>
            <a:off x="5923800" y="1260000"/>
            <a:ext cx="5883840" cy="449892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529200" y="1194120"/>
            <a:ext cx="10941120" cy="45723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Barbara, bumalik ka sa iyong upuan at linisan mo ang iyong pinagkainan,” ang mahinahong utos ni Gng. Puna.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Sorry po Ma’am! Sige po, lilinisan ko na po,” ang nahihiyang tugon ni Barbara.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Tuwing hapon naman, sinusundo ng kaniyang Ama si Barbara. Habang sakay-sakay sila ng dyip, laging nagtatapon ng basura si Barbara sa bintana ng sasakyan.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397800" y="720000"/>
            <a:ext cx="6081120" cy="45723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Maraming tao ang nakakakita nito at mabuti na lamang, lagi rin siyang mahinahon na sinasaway ng kaniyang Ama na huwag na huwag magtatapon ng basura kung saan-saan at hintaying makakita ng basurahan upang maging malinis ang kapaligiran.</a:t>
            </a:r>
            <a:endParaRPr b="0" lang="en-PH" sz="2800" spc="-1" strike="noStrike">
              <a:latin typeface="Arial"/>
            </a:endParaRPr>
          </a:p>
        </p:txBody>
      </p:sp>
      <p:pic>
        <p:nvPicPr>
          <p:cNvPr id="136" name="" descr=""/>
          <p:cNvPicPr/>
          <p:nvPr/>
        </p:nvPicPr>
        <p:blipFill>
          <a:blip r:embed="rId1"/>
          <a:stretch/>
        </p:blipFill>
        <p:spPr>
          <a:xfrm>
            <a:off x="7020000" y="1064160"/>
            <a:ext cx="4138920" cy="49892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397800" y="1260000"/>
            <a:ext cx="11481120" cy="46789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Madalas bumaha sa lugar nina Barbara kaya bago pa man umulan nang malakas, maagap na pinalilinisan ni Kapitan Agap ang mga kanal at imburnal sa kanilang lugar upang huwag magbaha sa kanilang barangay. Tulong-tulong na ginagawa ito ng magkakapitbahay upang hindi sila mapahamak sa tuwing umuulan nang malakas.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2842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2023-08-30T15:51:29Z</dcterms:modified>
  <cp:revision>267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