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3060000"/>
            <a:ext cx="808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One Morning in School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1008000" y="504000"/>
            <a:ext cx="9539640" cy="547164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Grammar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Nouns –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names of people, places, things, and events.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Names of Persons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–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mother, teacher, police officer, father (or dad), brother, Eden, baby, nurse,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cousin, and family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Names of Places –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house, school, park, mall, Bohol, Philippines, Japan, and California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Names of Things –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books, paper, bag, plants, animals, and fruits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Names of Events –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birthday, New Year’s Day, and Labor Day anniversary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651960" y="1404000"/>
            <a:ext cx="1938960" cy="113616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3060000" y="900000"/>
            <a:ext cx="1983600" cy="161892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tretch/>
        </p:blipFill>
        <p:spPr>
          <a:xfrm>
            <a:off x="5292000" y="541080"/>
            <a:ext cx="1693440" cy="201384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4"/>
          <a:stretch/>
        </p:blipFill>
        <p:spPr>
          <a:xfrm>
            <a:off x="7326720" y="900000"/>
            <a:ext cx="1456200" cy="162180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5"/>
          <a:stretch/>
        </p:blipFill>
        <p:spPr>
          <a:xfrm>
            <a:off x="9360000" y="1188000"/>
            <a:ext cx="1477800" cy="125892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6"/>
          <a:stretch/>
        </p:blipFill>
        <p:spPr>
          <a:xfrm>
            <a:off x="587880" y="3597120"/>
            <a:ext cx="2831040" cy="2161800"/>
          </a:xfrm>
          <a:prstGeom prst="rect">
            <a:avLst/>
          </a:prstGeom>
          <a:ln w="0">
            <a:noFill/>
          </a:ln>
        </p:spPr>
      </p:pic>
      <p:pic>
        <p:nvPicPr>
          <p:cNvPr id="146" name="" descr=""/>
          <p:cNvPicPr/>
          <p:nvPr/>
        </p:nvPicPr>
        <p:blipFill>
          <a:blip r:embed="rId7"/>
          <a:stretch/>
        </p:blipFill>
        <p:spPr>
          <a:xfrm>
            <a:off x="3714840" y="3672000"/>
            <a:ext cx="2404080" cy="1978920"/>
          </a:xfrm>
          <a:prstGeom prst="rect">
            <a:avLst/>
          </a:prstGeom>
          <a:ln w="0">
            <a:noFill/>
          </a:ln>
        </p:spPr>
      </p:pic>
      <p:pic>
        <p:nvPicPr>
          <p:cNvPr id="147" name="" descr=""/>
          <p:cNvPicPr/>
          <p:nvPr/>
        </p:nvPicPr>
        <p:blipFill>
          <a:blip r:embed="rId8"/>
          <a:stretch/>
        </p:blipFill>
        <p:spPr>
          <a:xfrm>
            <a:off x="6300000" y="3709800"/>
            <a:ext cx="2115000" cy="1977120"/>
          </a:xfrm>
          <a:prstGeom prst="rect">
            <a:avLst/>
          </a:prstGeom>
          <a:ln w="0">
            <a:noFill/>
          </a:ln>
        </p:spPr>
      </p:pic>
      <p:pic>
        <p:nvPicPr>
          <p:cNvPr id="148" name="" descr=""/>
          <p:cNvPicPr/>
          <p:nvPr/>
        </p:nvPicPr>
        <p:blipFill>
          <a:blip r:embed="rId9"/>
          <a:stretch/>
        </p:blipFill>
        <p:spPr>
          <a:xfrm>
            <a:off x="8650440" y="3600000"/>
            <a:ext cx="2508480" cy="197892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1080000" y="2743560"/>
            <a:ext cx="1078920" cy="49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3600000" y="2743560"/>
            <a:ext cx="1258920" cy="67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dove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5580000" y="2743560"/>
            <a:ext cx="1079640" cy="49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hunter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7616160" y="2700000"/>
            <a:ext cx="1022760" cy="5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leaf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9786960" y="2700000"/>
            <a:ext cx="1191960" cy="36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arrow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267560" y="5760000"/>
            <a:ext cx="1251360" cy="36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school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4273920" y="5623560"/>
            <a:ext cx="1485000" cy="67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teacher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6713280" y="5688000"/>
            <a:ext cx="1745640" cy="43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children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9504720" y="5623560"/>
            <a:ext cx="1474200" cy="49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class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720000" y="360000"/>
            <a:ext cx="4139640" cy="39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Examples: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"/>
          <p:cNvSpPr/>
          <p:nvPr/>
        </p:nvSpPr>
        <p:spPr>
          <a:xfrm>
            <a:off x="900000" y="720000"/>
            <a:ext cx="10078920" cy="124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Writing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Look at the illustrations carefully. They show how you should position the paper and your hand when writing.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900000" y="2160000"/>
            <a:ext cx="10438920" cy="359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10621080" y="4537080"/>
            <a:ext cx="718920" cy="89892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900000" y="1010160"/>
            <a:ext cx="10800000" cy="503748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Book and Print Knowledge</a:t>
            </a:r>
            <a:endParaRPr b="0" lang="en-PH" sz="24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Make sure you use proper eye movements (left to right, top to bottom, and return sweep) when you read the sets of words.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following words have the same beginning letter sounds: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en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p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b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b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b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b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b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uild</a:t>
            </a:r>
            <a:endParaRPr b="0" lang="en-PH" sz="2000" spc="-1" strike="noStrike">
              <a:latin typeface="Lato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olf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ay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ait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ord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158466"/>
                </a:solidFill>
                <a:latin typeface="Lato"/>
                <a:ea typeface="DejaVu Sans"/>
              </a:rPr>
              <a:t>w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ant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1476000" y="3888000"/>
            <a:ext cx="1258920" cy="358920"/>
          </a:xfrm>
          <a:custGeom>
            <a:avLst/>
            <a:gdLst/>
            <a:ahLst/>
            <a:rect l="l" t="t" r="r" b="b"/>
            <a:pathLst>
              <a:path w="3502" h="1002">
                <a:moveTo>
                  <a:pt x="0" y="250"/>
                </a:moveTo>
                <a:lnTo>
                  <a:pt x="2625" y="250"/>
                </a:lnTo>
                <a:lnTo>
                  <a:pt x="2625" y="0"/>
                </a:lnTo>
                <a:lnTo>
                  <a:pt x="3501" y="500"/>
                </a:lnTo>
                <a:lnTo>
                  <a:pt x="2625" y="1001"/>
                </a:lnTo>
                <a:lnTo>
                  <a:pt x="2625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158466"/>
          </a:solidFill>
          <a:ln w="0">
            <a:solidFill>
              <a:srgbClr val="158466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"/>
          <p:cNvSpPr/>
          <p:nvPr/>
        </p:nvSpPr>
        <p:spPr>
          <a:xfrm>
            <a:off x="1260000" y="4428000"/>
            <a:ext cx="358920" cy="718920"/>
          </a:xfrm>
          <a:custGeom>
            <a:avLst/>
            <a:gdLst/>
            <a:ahLst/>
            <a:rect l="l" t="t" r="r" b="b"/>
            <a:pathLst>
              <a:path w="1002" h="2002">
                <a:moveTo>
                  <a:pt x="250" y="0"/>
                </a:moveTo>
                <a:lnTo>
                  <a:pt x="250" y="1500"/>
                </a:lnTo>
                <a:lnTo>
                  <a:pt x="0" y="1500"/>
                </a:lnTo>
                <a:lnTo>
                  <a:pt x="500" y="2001"/>
                </a:lnTo>
                <a:lnTo>
                  <a:pt x="1001" y="1500"/>
                </a:lnTo>
                <a:lnTo>
                  <a:pt x="750" y="1500"/>
                </a:lnTo>
                <a:lnTo>
                  <a:pt x="750" y="0"/>
                </a:lnTo>
                <a:lnTo>
                  <a:pt x="250" y="0"/>
                </a:lnTo>
              </a:path>
            </a:pathLst>
          </a:custGeom>
          <a:solidFill>
            <a:srgbClr val="158466"/>
          </a:solidFill>
          <a:ln w="0">
            <a:solidFill>
              <a:srgbClr val="158466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260000" y="1080000"/>
            <a:ext cx="9538920" cy="44989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t">
            <a:noAutofit/>
          </a:bodyPr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Phonological Awareness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These words have the same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ending letter sounds: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bi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di</a:t>
            </a:r>
            <a:r>
              <a:rPr b="0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g </a:t>
            </a:r>
            <a:r>
              <a:rPr b="0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lo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ta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mu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g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ba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d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be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d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we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no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li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d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ca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ma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t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do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t 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pe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t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pa</a:t>
            </a:r>
            <a:r>
              <a:rPr b="1" lang="en-PH" sz="2000" spc="-1" strike="noStrike">
                <a:solidFill>
                  <a:srgbClr val="ff0000"/>
                </a:solidFill>
                <a:latin typeface="Lato"/>
                <a:ea typeface="€ÞQåþ"/>
              </a:rPr>
              <a:t>t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152000" y="1188000"/>
            <a:ext cx="9898920" cy="4498920"/>
          </a:xfrm>
          <a:prstGeom prst="rect">
            <a:avLst/>
          </a:prstGeom>
          <a:noFill/>
          <a:ln w="38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t">
            <a:noAutofit/>
          </a:bodyPr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Alphabet Knowledge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Recall the English alphabet. Say the sound of each letter correctly.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Aa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Bb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Cc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Dd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Ff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Gg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Hh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Ii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Jj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Kk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Ll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Mm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Nn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Oo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Pp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Qq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Rr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Ss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Tt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Uu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Vv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Ww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Xx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Yy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Zz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1044000" y="756000"/>
            <a:ext cx="9755640" cy="5218920"/>
          </a:xfrm>
          <a:prstGeom prst="rect">
            <a:avLst/>
          </a:prstGeom>
          <a:solidFill>
            <a:srgbClr val="ffffff">
              <a:alpha val="3000"/>
            </a:srgbClr>
          </a:solidFill>
          <a:ln w="38160">
            <a:solidFill>
              <a:srgbClr val="2a60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Vocabulary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highlight>
                  <a:srgbClr val="ffffd7"/>
                </a:highlight>
                <a:latin typeface="Lato"/>
                <a:ea typeface="DejaVu Sans"/>
              </a:rPr>
              <a:t>A. Your teacher will explain the given words in both your mother tongue and in English.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born                              parents                               hobbies                               family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school                         teacher                                classmates                        principal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mall                              park                                       playground                       garden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highlight>
                  <a:srgbClr val="ffffd7"/>
                </a:highlight>
                <a:latin typeface="Lato"/>
                <a:ea typeface="DejaVu Sans"/>
              </a:rPr>
              <a:t>B. Explain what the given words mean using your mother tongue.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weekend                                  courteous                                    welcome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406080" y="180000"/>
            <a:ext cx="4453560" cy="593892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7200000" y="720000"/>
            <a:ext cx="3664440" cy="541656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/>
          <p:nvPr/>
        </p:nvSpPr>
        <p:spPr>
          <a:xfrm>
            <a:off x="3708000" y="360000"/>
            <a:ext cx="4498920" cy="57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highlight>
                  <a:srgbClr val="dde8cb"/>
                </a:highlight>
                <a:latin typeface="Lato"/>
                <a:ea typeface="DejaVu Sans"/>
              </a:rPr>
              <a:t>One Morning in School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highlight>
                  <a:srgbClr val="dde8cb"/>
                </a:highlight>
                <a:latin typeface="Lato"/>
                <a:ea typeface="DejaVu Sans"/>
              </a:rPr>
              <a:t>by Kyla Desiree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Weekend is over.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school, we’ll be there!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We’re back in class.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teacher awaits us!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Good morning, Teacher!”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Good morning, Children!”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Courteous words, we say.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 are polite all day.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May I go out, Teacher?”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She says, “You may.”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Oh, thank you,” I say.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You’re welcome, Kay.”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260000" y="540000"/>
            <a:ext cx="9538920" cy="49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highlight>
                  <a:srgbClr val="ffffa6"/>
                </a:highlight>
                <a:latin typeface="Lato"/>
                <a:ea typeface="DejaVu Sans"/>
              </a:rPr>
              <a:t>Polite Expressions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Below are some polite expressions which can be found in the poem: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Good morning, Teacher!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May I go out, Teacher?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Thank you.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You’re welcome.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6660000" y="3076200"/>
            <a:ext cx="5477040" cy="3042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900720" y="792000"/>
            <a:ext cx="9898920" cy="5219640"/>
          </a:xfrm>
          <a:prstGeom prst="rect">
            <a:avLst/>
          </a:prstGeom>
          <a:noFill/>
          <a:ln w="38160">
            <a:solidFill>
              <a:srgbClr val="000000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We say,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DejaVu Sans"/>
              </a:rPr>
              <a:t>Good morning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DejaVu Sans"/>
              </a:rPr>
              <a:t>,”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Good afternoon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,” and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Good evening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” when greeting somebody. The other person may also say the same.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We ask, 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How are you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?” or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How do you do?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” to the person who is introduced to us.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The answer for 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How do you do?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” is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I’m fine, thank you, and you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?” The other person may also ask back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How do you do, too?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”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When someone thanks us for the help we gave, we answer “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Y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ou’re welcome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” or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Don’t mention it.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”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We say, 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Goodbye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,” 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“So long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,” and “</a:t>
            </a:r>
            <a:r>
              <a:rPr b="1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See you later</a:t>
            </a:r>
            <a:r>
              <a:rPr b="0" lang="en-PH" sz="2000" spc="-1" strike="noStrike">
                <a:solidFill>
                  <a:srgbClr val="000000"/>
                </a:solidFill>
                <a:highlight>
                  <a:srgbClr val="fff5ce"/>
                </a:highlight>
                <a:latin typeface="Lato"/>
                <a:ea typeface="€ÞQåþ"/>
              </a:rPr>
              <a:t>”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€ÞQåþ"/>
              </a:rPr>
              <a:t> when we are about to leave.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080000" y="612000"/>
            <a:ext cx="9719280" cy="536364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1" lang="en-PH" sz="2400" spc="-1" strike="noStrike" u="dbl">
                <a:solidFill>
                  <a:srgbClr val="000000"/>
                </a:solidFill>
                <a:uFillTx/>
                <a:latin typeface="Lato"/>
                <a:ea typeface="DejaVu Sans"/>
              </a:rPr>
              <a:t>Dynamic Duo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Write a conversation with your partner using the polite expressions below. Present your dialogue in front of the class.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Good ____________ (morning, afternoon, evening)!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How are you?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How do you do?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May I know where the __________________is?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Kindly tell me how to go to the __________________.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Please show me the way to __________________.</a:t>
            </a: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2023-08-12T09:35:04Z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