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77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/>
    <p:restoredTop sz="93076"/>
  </p:normalViewPr>
  <p:slideViewPr>
    <p:cSldViewPr snapToGrid="0" snapToObjects="1">
      <p:cViewPr varScale="1">
        <p:scale>
          <a:sx n="82" d="100"/>
          <a:sy n="82" d="100"/>
        </p:scale>
        <p:origin x="176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44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14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2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16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8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13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7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5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2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1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8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4/18/23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4/18/23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509992" y="3105834"/>
            <a:ext cx="665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Square Root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7"/>
                <a:ext cx="10515600" cy="48628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Ordering Radicals</a:t>
                </a:r>
              </a:p>
              <a:p>
                <a:pPr marL="0" indent="0">
                  <a:buNone/>
                </a:pPr>
                <a:r>
                  <a:rPr lang="en-US" dirty="0"/>
                  <a:t>Plot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on the number line.</a:t>
                </a:r>
              </a:p>
              <a:p>
                <a:pPr marL="0" indent="0">
                  <a:buNone/>
                </a:pPr>
                <a:r>
                  <a:rPr lang="en-US" b="1" dirty="0"/>
                  <a:t>Solution: 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dirty="0"/>
                  <a:t> is between 4 and 5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lang="en-US" dirty="0"/>
                  <a:t> is between 3 and 4.</a:t>
                </a:r>
              </a:p>
              <a:p>
                <a:pPr marL="0" indent="0">
                  <a:buNone/>
                </a:pPr>
                <a:r>
                  <a:rPr lang="en-US" dirty="0"/>
                  <a:t>Thus, on the number line, these numbers can be presented as shown below.	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7"/>
                <a:ext cx="10515600" cy="4862807"/>
              </a:xfrm>
              <a:blipFill>
                <a:blip r:embed="rId3"/>
                <a:stretch>
                  <a:fillRect l="-1086" t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84A8A63-A5CF-284D-8F1F-C85B0DB6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2170" y="4880567"/>
            <a:ext cx="6434272" cy="12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367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Approximating Square Roots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r>
                  <a:rPr lang="en-US" b="1" dirty="0"/>
                  <a:t>Divide-and-average method </a:t>
                </a:r>
                <a:r>
                  <a:rPr lang="en-US" dirty="0"/>
                  <a:t>can be used to approximate square roots. This method works as follows: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			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then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 = b</a:t>
                </a:r>
                <a:r>
                  <a:rPr lang="en-US" dirty="0">
                    <a:ea typeface="Cambria Math" panose="02040503050406030204" pitchFamily="18" charset="0"/>
                  </a:rPr>
                  <a:t> ·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en-US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= b.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36780"/>
              </a:xfrm>
              <a:blipFill>
                <a:blip r:embed="rId3"/>
                <a:stretch>
                  <a:fillRect l="-1086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862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E0C471-EDED-9446-9794-4422BD02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630068"/>
            <a:ext cx="10515600" cy="433678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Approximating Square Roots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PH" dirty="0"/>
              <a:t>	This means that when a is divided by its square root </a:t>
            </a:r>
            <a:r>
              <a:rPr lang="en-PH" i="1" dirty="0"/>
              <a:t>b</a:t>
            </a:r>
            <a:r>
              <a:rPr lang="en-PH" dirty="0"/>
              <a:t>, the quotient is </a:t>
            </a:r>
            <a:r>
              <a:rPr lang="en-PH" i="1" dirty="0"/>
              <a:t>b</a:t>
            </a:r>
            <a:r>
              <a:rPr lang="en-PH" dirty="0"/>
              <a:t>. If we use an estimate for b that is less than </a:t>
            </a:r>
            <a:r>
              <a:rPr lang="en-PH" i="1" dirty="0"/>
              <a:t>b</a:t>
            </a:r>
            <a:r>
              <a:rPr lang="en-PH" dirty="0"/>
              <a:t> for a divisor, the quotient is greater than </a:t>
            </a:r>
            <a:r>
              <a:rPr lang="en-PH" i="1" dirty="0"/>
              <a:t>b</a:t>
            </a:r>
            <a:r>
              <a:rPr lang="en-PH" dirty="0"/>
              <a:t>. The average of the divisor and the quotient can be used as a new estimate for </a:t>
            </a:r>
            <a:r>
              <a:rPr lang="en-PH" i="1" dirty="0"/>
              <a:t>b</a:t>
            </a:r>
            <a:r>
              <a:rPr lang="en-PH" dirty="0"/>
              <a:t>.</a:t>
            </a:r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301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36780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Approximating Square Roots</a:t>
                </a:r>
              </a:p>
              <a:p>
                <a:pPr marL="0" indent="0" algn="just">
                  <a:buNone/>
                </a:pPr>
                <a:r>
                  <a:rPr lang="en-PH" dirty="0"/>
                  <a:t>Approximate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PH" dirty="0"/>
                  <a:t> to the tenths place.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Solution: </a:t>
                </a:r>
                <a:endParaRPr lang="en-US" dirty="0"/>
              </a:p>
              <a:p>
                <a:pPr marL="514350" indent="-514350" algn="just">
                  <a:buFont typeface="+mj-lt"/>
                  <a:buAutoNum type="alphaLcPeriod"/>
                </a:pPr>
                <a:r>
                  <a:rPr lang="en-US" dirty="0"/>
                  <a:t>Find the two integers between which 40 lies.</a:t>
                </a:r>
              </a:p>
              <a:p>
                <a:pPr marL="457200" lvl="1" indent="0" algn="just">
                  <a:buNone/>
                </a:pPr>
                <a:r>
                  <a:rPr lang="en-US" dirty="0"/>
                  <a:t>		36 &lt; 40 &lt; 49</a:t>
                </a:r>
              </a:p>
              <a:p>
                <a:pPr marL="457200" lvl="1" indent="0" algn="just">
                  <a:buNone/>
                </a:pPr>
                <a:r>
                  <a:rPr lang="en-US" dirty="0"/>
                  <a:t>	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US" dirty="0"/>
              </a:p>
              <a:p>
                <a:pPr marL="457200" lvl="1" indent="0" algn="just">
                  <a:buNone/>
                </a:pPr>
                <a:r>
                  <a:rPr lang="en-US" dirty="0"/>
                  <a:t>		 6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	</a:t>
                </a:r>
              </a:p>
              <a:p>
                <a:pPr marL="457200" lvl="1" indent="0" algn="just">
                  <a:buNone/>
                </a:pPr>
                <a:r>
                  <a:rPr lang="en-US" dirty="0"/>
                  <a:t>	Because 40 is closer to 36 than to 49, we may try 6.3 as an estimate of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36780"/>
              </a:xfrm>
              <a:blipFill>
                <a:blip r:embed="rId3"/>
                <a:stretch>
                  <a:fillRect l="-1086" t="-2041" r="-1206" b="-3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35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E0C471-EDED-9446-9794-4422BD02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630068"/>
            <a:ext cx="10515600" cy="433678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Approximating Square Roots</a:t>
            </a:r>
          </a:p>
          <a:p>
            <a:pPr marL="0" indent="0" algn="just">
              <a:buNone/>
            </a:pPr>
            <a:r>
              <a:rPr lang="en-US" b="1" dirty="0"/>
              <a:t>Solution: </a:t>
            </a:r>
            <a:endParaRPr lang="en-US" dirty="0"/>
          </a:p>
          <a:p>
            <a:pPr marL="514350" indent="-514350" algn="just">
              <a:buFont typeface="+mj-lt"/>
              <a:buAutoNum type="alphaLcPeriod" startAt="2"/>
            </a:pPr>
            <a:r>
              <a:rPr lang="en-US" dirty="0"/>
              <a:t>Divide 40 by the estimate 6.3.</a:t>
            </a:r>
          </a:p>
          <a:p>
            <a:pPr marL="514350" indent="-514350" algn="just">
              <a:buFont typeface="+mj-lt"/>
              <a:buAutoNum type="alphaLcPeriod" startAt="2"/>
            </a:pPr>
            <a:endParaRPr lang="en-US" dirty="0"/>
          </a:p>
          <a:p>
            <a:pPr marL="514350" indent="-514350" algn="just">
              <a:buFont typeface="+mj-lt"/>
              <a:buAutoNum type="alphaLcPeriod" startAt="2"/>
            </a:pPr>
            <a:endParaRPr lang="en-US" dirty="0"/>
          </a:p>
          <a:p>
            <a:pPr marL="514350" indent="-514350" algn="just">
              <a:buFont typeface="+mj-lt"/>
              <a:buAutoNum type="alphaLcPeriod" startAt="2"/>
            </a:pPr>
            <a:r>
              <a:rPr lang="en-US" dirty="0"/>
              <a:t>Get the average of the divisor</a:t>
            </a:r>
          </a:p>
          <a:p>
            <a:pPr marL="457200" lvl="1" indent="0" algn="just">
              <a:buNone/>
            </a:pPr>
            <a:r>
              <a:rPr lang="en-US" dirty="0"/>
              <a:t>and the quotient.</a:t>
            </a:r>
          </a:p>
          <a:p>
            <a:pPr marL="457200" lvl="1" indent="0" algn="just">
              <a:buNone/>
            </a:pPr>
            <a:r>
              <a:rPr lang="en-US" dirty="0"/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39B9B-021C-D644-B181-D7B8E090E787}"/>
              </a:ext>
            </a:extLst>
          </p:cNvPr>
          <p:cNvSpPr txBox="1"/>
          <p:nvPr/>
        </p:nvSpPr>
        <p:spPr>
          <a:xfrm>
            <a:off x="5358733" y="1979303"/>
            <a:ext cx="4188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dirty="0"/>
              <a:t>	           	</a:t>
            </a:r>
            <a:r>
              <a:rPr lang="en-US" sz="2800" dirty="0"/>
              <a:t>              6.34</a:t>
            </a:r>
          </a:p>
          <a:p>
            <a:pPr lvl="1" algn="just"/>
            <a:r>
              <a:rPr lang="en-US" sz="2800" dirty="0"/>
              <a:t>		  6.3  )400.0</a:t>
            </a:r>
          </a:p>
          <a:p>
            <a:pPr lvl="1" algn="just"/>
            <a:r>
              <a:rPr lang="en-US" sz="2800" dirty="0"/>
              <a:t>		          378</a:t>
            </a:r>
          </a:p>
          <a:p>
            <a:pPr lvl="1" algn="just"/>
            <a:r>
              <a:rPr lang="en-US" sz="2800" dirty="0"/>
              <a:t>		             220</a:t>
            </a:r>
          </a:p>
          <a:p>
            <a:pPr lvl="1" algn="just"/>
            <a:r>
              <a:rPr lang="en-US" sz="2800" dirty="0"/>
              <a:t>		             189</a:t>
            </a:r>
          </a:p>
          <a:p>
            <a:pPr lvl="1" algn="just"/>
            <a:r>
              <a:rPr lang="en-US" sz="2800" dirty="0"/>
              <a:t>		                310</a:t>
            </a:r>
          </a:p>
          <a:p>
            <a:pPr lvl="1" algn="just"/>
            <a:r>
              <a:rPr lang="en-US" sz="2800" dirty="0"/>
              <a:t>		                252</a:t>
            </a:r>
          </a:p>
          <a:p>
            <a:pPr lvl="1" algn="just"/>
            <a:r>
              <a:rPr lang="en-US" sz="2800" dirty="0"/>
              <a:t>			         58	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0B7BE5-99C6-0C46-9DA4-C8C5C9207D0E}"/>
              </a:ext>
            </a:extLst>
          </p:cNvPr>
          <p:cNvCxnSpPr>
            <a:cxnSpLocks/>
          </p:cNvCxnSpPr>
          <p:nvPr/>
        </p:nvCxnSpPr>
        <p:spPr>
          <a:xfrm>
            <a:off x="8074617" y="2503516"/>
            <a:ext cx="976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E66A3B-AD8F-EA45-907C-4E63F7AF917E}"/>
              </a:ext>
            </a:extLst>
          </p:cNvPr>
          <p:cNvCxnSpPr>
            <a:cxnSpLocks/>
          </p:cNvCxnSpPr>
          <p:nvPr/>
        </p:nvCxnSpPr>
        <p:spPr>
          <a:xfrm>
            <a:off x="7950631" y="3291346"/>
            <a:ext cx="976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C04E0B-51E1-7244-AC0A-5065CF2BC5B6}"/>
              </a:ext>
            </a:extLst>
          </p:cNvPr>
          <p:cNvCxnSpPr>
            <a:cxnSpLocks/>
          </p:cNvCxnSpPr>
          <p:nvPr/>
        </p:nvCxnSpPr>
        <p:spPr>
          <a:xfrm>
            <a:off x="8183106" y="4118460"/>
            <a:ext cx="8524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3FB9C2-999E-A940-B9E2-4A9FAC04819D}"/>
              </a:ext>
            </a:extLst>
          </p:cNvPr>
          <p:cNvCxnSpPr>
            <a:cxnSpLocks/>
          </p:cNvCxnSpPr>
          <p:nvPr/>
        </p:nvCxnSpPr>
        <p:spPr>
          <a:xfrm>
            <a:off x="8438828" y="4952786"/>
            <a:ext cx="8524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4FCEFC-E841-424D-9B12-2AF8B8090B2D}"/>
                  </a:ext>
                </a:extLst>
              </p:cNvPr>
              <p:cNvSpPr txBox="1"/>
              <p:nvPr/>
            </p:nvSpPr>
            <p:spPr>
              <a:xfrm>
                <a:off x="1573926" y="5227932"/>
                <a:ext cx="159428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6.3+6.34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4FCEFC-E841-424D-9B12-2AF8B8090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26" y="5227932"/>
                <a:ext cx="1594283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EC30ECF-482E-0648-822C-20FE0763A729}"/>
              </a:ext>
            </a:extLst>
          </p:cNvPr>
          <p:cNvSpPr txBox="1"/>
          <p:nvPr/>
        </p:nvSpPr>
        <p:spPr>
          <a:xfrm>
            <a:off x="3168209" y="535822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/>
              <a:t>≈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66A539-3487-3449-84AB-1EE824FEC45A}"/>
              </a:ext>
            </a:extLst>
          </p:cNvPr>
          <p:cNvSpPr txBox="1"/>
          <p:nvPr/>
        </p:nvSpPr>
        <p:spPr>
          <a:xfrm>
            <a:off x="3532411" y="535822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6.32</a:t>
            </a:r>
          </a:p>
        </p:txBody>
      </p:sp>
    </p:spTree>
    <p:extLst>
      <p:ext uri="{BB962C8B-B14F-4D97-AF65-F5344CB8AC3E}">
        <p14:creationId xmlns:p14="http://schemas.microsoft.com/office/powerpoint/2010/main" val="2740541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E0C471-EDED-9446-9794-4422BD02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12" y="1459588"/>
            <a:ext cx="10515600" cy="433678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Approximating Square Roots</a:t>
            </a:r>
          </a:p>
          <a:p>
            <a:pPr marL="0" indent="0" algn="just">
              <a:buNone/>
            </a:pPr>
            <a:r>
              <a:rPr lang="en-US" b="1" dirty="0"/>
              <a:t>Solution: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39B9B-021C-D644-B181-D7B8E090E787}"/>
              </a:ext>
            </a:extLst>
          </p:cNvPr>
          <p:cNvSpPr txBox="1"/>
          <p:nvPr/>
        </p:nvSpPr>
        <p:spPr>
          <a:xfrm>
            <a:off x="5125710" y="1459588"/>
            <a:ext cx="4188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dirty="0"/>
              <a:t>	           	</a:t>
            </a:r>
            <a:r>
              <a:rPr lang="en-US" sz="2800" dirty="0"/>
              <a:t>              6.32</a:t>
            </a:r>
          </a:p>
          <a:p>
            <a:pPr lvl="1" algn="just"/>
            <a:r>
              <a:rPr lang="en-US" sz="2800" dirty="0"/>
              <a:t>		  6.32)4,000</a:t>
            </a:r>
          </a:p>
          <a:p>
            <a:pPr lvl="1" algn="just"/>
            <a:r>
              <a:rPr lang="en-US" sz="2800" dirty="0"/>
              <a:t>		           3,792</a:t>
            </a:r>
          </a:p>
          <a:p>
            <a:pPr lvl="1" algn="just"/>
            <a:r>
              <a:rPr lang="en-US" sz="2800" dirty="0"/>
              <a:t>		           2,080</a:t>
            </a:r>
          </a:p>
          <a:p>
            <a:pPr lvl="1" algn="just"/>
            <a:r>
              <a:rPr lang="en-US" sz="2800" dirty="0"/>
              <a:t>		           1,896</a:t>
            </a:r>
          </a:p>
          <a:p>
            <a:pPr lvl="1" algn="just"/>
            <a:r>
              <a:rPr lang="en-US" sz="2800" dirty="0"/>
              <a:t>		              1,840</a:t>
            </a:r>
          </a:p>
          <a:p>
            <a:pPr lvl="1" algn="just"/>
            <a:r>
              <a:rPr lang="en-US" sz="2800" dirty="0"/>
              <a:t>		               1,264</a:t>
            </a:r>
          </a:p>
          <a:p>
            <a:pPr lvl="1" algn="just"/>
            <a:r>
              <a:rPr lang="en-US" sz="2800" dirty="0"/>
              <a:t>			       576	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0B7BE5-99C6-0C46-9DA4-C8C5C9207D0E}"/>
              </a:ext>
            </a:extLst>
          </p:cNvPr>
          <p:cNvCxnSpPr>
            <a:cxnSpLocks/>
          </p:cNvCxnSpPr>
          <p:nvPr/>
        </p:nvCxnSpPr>
        <p:spPr>
          <a:xfrm>
            <a:off x="7826096" y="1999300"/>
            <a:ext cx="976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E66A3B-AD8F-EA45-907C-4E63F7AF917E}"/>
              </a:ext>
            </a:extLst>
          </p:cNvPr>
          <p:cNvCxnSpPr>
            <a:cxnSpLocks/>
          </p:cNvCxnSpPr>
          <p:nvPr/>
        </p:nvCxnSpPr>
        <p:spPr>
          <a:xfrm>
            <a:off x="7717608" y="2771631"/>
            <a:ext cx="9763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C04E0B-51E1-7244-AC0A-5065CF2BC5B6}"/>
              </a:ext>
            </a:extLst>
          </p:cNvPr>
          <p:cNvCxnSpPr>
            <a:cxnSpLocks/>
          </p:cNvCxnSpPr>
          <p:nvPr/>
        </p:nvCxnSpPr>
        <p:spPr>
          <a:xfrm>
            <a:off x="7950083" y="3598745"/>
            <a:ext cx="8524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3FB9C2-999E-A940-B9E2-4A9FAC04819D}"/>
              </a:ext>
            </a:extLst>
          </p:cNvPr>
          <p:cNvCxnSpPr>
            <a:cxnSpLocks/>
          </p:cNvCxnSpPr>
          <p:nvPr/>
        </p:nvCxnSpPr>
        <p:spPr>
          <a:xfrm>
            <a:off x="8205805" y="4433071"/>
            <a:ext cx="8524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D6FC36-C5AF-C442-89CE-05EFA7FADCFD}"/>
              </a:ext>
            </a:extLst>
          </p:cNvPr>
          <p:cNvSpPr txBox="1"/>
          <p:nvPr/>
        </p:nvSpPr>
        <p:spPr>
          <a:xfrm>
            <a:off x="776205" y="2519856"/>
            <a:ext cx="587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LcPeriod" startAt="4"/>
            </a:pPr>
            <a:r>
              <a:rPr lang="en-US" sz="2800" dirty="0"/>
              <a:t>Use the average as the next estimate. Then, repeat steps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c</a:t>
            </a:r>
            <a:r>
              <a:rPr lang="en-US" sz="2800" dirty="0"/>
              <a:t> until your divisor and quotient agree in the tenths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C4E00-7157-F541-AD09-8717C6753069}"/>
                  </a:ext>
                </a:extLst>
              </p:cNvPr>
              <p:cNvSpPr txBox="1"/>
              <p:nvPr/>
            </p:nvSpPr>
            <p:spPr>
              <a:xfrm>
                <a:off x="729712" y="4720629"/>
                <a:ext cx="11018003" cy="1937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PH" sz="2800" dirty="0"/>
                  <a:t>≈ 6.3 to the tenths place.</a:t>
                </a:r>
              </a:p>
              <a:p>
                <a:pPr algn="just"/>
                <a:r>
                  <a:rPr lang="en-PH" sz="2800" dirty="0"/>
                  <a:t>	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PH" sz="2800" dirty="0"/>
                  <a:t> is a nonterminating, non-repeating decimal, we say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rad>
                  </m:oMath>
                </a14:m>
                <a:r>
                  <a:rPr lang="en-PH" sz="2800" dirty="0"/>
                  <a:t> is an </a:t>
                </a:r>
                <a:r>
                  <a:rPr lang="en-PH" sz="2800" b="1" dirty="0"/>
                  <a:t>irrational number.</a:t>
                </a:r>
                <a:endParaRPr lang="en-PH" sz="2800" dirty="0"/>
              </a:p>
              <a:p>
                <a:pPr algn="just"/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BC4E00-7157-F541-AD09-8717C675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2" y="4720629"/>
                <a:ext cx="11018003" cy="1937453"/>
              </a:xfrm>
              <a:prstGeom prst="rect">
                <a:avLst/>
              </a:prstGeom>
              <a:blipFill>
                <a:blip r:embed="rId3"/>
                <a:stretch>
                  <a:fillRect l="-1036" t="-1316" r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03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7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6F87B0-0E9C-DB4B-A313-2D344550A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PH" dirty="0"/>
                  <a:t>An </a:t>
                </a:r>
                <a:r>
                  <a:rPr lang="en-PH" b="1" dirty="0"/>
                  <a:t>exponent </a:t>
                </a:r>
                <a:r>
                  <a:rPr lang="en-PH" dirty="0"/>
                  <a:t>can be used to show that a number has been multiplied by itself one or more times.</a:t>
                </a:r>
              </a:p>
              <a:p>
                <a:pPr algn="just"/>
                <a:r>
                  <a:rPr lang="en-PH" dirty="0"/>
                  <a:t>You can write </a:t>
                </a:r>
                <a:r>
                  <a:rPr lang="en-PH" b="1" dirty="0"/>
                  <a:t>3 × 3 </a:t>
                </a:r>
                <a:r>
                  <a:rPr lang="en-PH" dirty="0"/>
                  <a:t>as powers,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dirty="0"/>
                  <a:t> or 3 squared.</a:t>
                </a:r>
              </a:p>
              <a:p>
                <a:pPr algn="just"/>
                <a:r>
                  <a:rPr lang="en-PH" dirty="0"/>
                  <a:t> You can write </a:t>
                </a:r>
                <a:r>
                  <a:rPr lang="en-PH" b="1" dirty="0"/>
                  <a:t>2 × 2 × 2</a:t>
                </a:r>
                <a:r>
                  <a:rPr lang="en-PH" dirty="0"/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PH" b="1" dirty="0"/>
                  <a:t>5 × 5 × 5 × 5 </a:t>
                </a:r>
                <a:r>
                  <a:rPr lang="en-PH" dirty="0"/>
                  <a:t>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PH" dirty="0"/>
                  <a:t>.</a:t>
                </a:r>
              </a:p>
              <a:p>
                <a:pPr algn="just"/>
                <a:r>
                  <a:rPr lang="en-US" dirty="0"/>
                  <a:t>A power has two parts: </a:t>
                </a:r>
                <a:r>
                  <a:rPr lang="en-US" b="1" dirty="0"/>
                  <a:t>base</a:t>
                </a:r>
                <a:r>
                  <a:rPr lang="en-US" dirty="0"/>
                  <a:t> and </a:t>
                </a:r>
                <a:r>
                  <a:rPr lang="en-US" b="1" dirty="0"/>
                  <a:t>exponent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6F87B0-0E9C-DB4B-A313-2D344550A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9BBF3-93E5-B143-B7FD-87276978011F}"/>
                  </a:ext>
                </a:extLst>
              </p:cNvPr>
              <p:cNvSpPr txBox="1"/>
              <p:nvPr/>
            </p:nvSpPr>
            <p:spPr>
              <a:xfrm>
                <a:off x="5416061" y="4800598"/>
                <a:ext cx="1195754" cy="942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400" b="1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E9BBF3-93E5-B143-B7FD-872769780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061" y="4800598"/>
                <a:ext cx="1195754" cy="942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76C3C96-CDC6-7E43-94ED-425FD3A25868}"/>
              </a:ext>
            </a:extLst>
          </p:cNvPr>
          <p:cNvSpPr txBox="1"/>
          <p:nvPr/>
        </p:nvSpPr>
        <p:spPr>
          <a:xfrm>
            <a:off x="4793775" y="5572890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B7E4C-5539-7E4F-AAB7-BA62E082DEEF}"/>
              </a:ext>
            </a:extLst>
          </p:cNvPr>
          <p:cNvSpPr txBox="1"/>
          <p:nvPr/>
        </p:nvSpPr>
        <p:spPr>
          <a:xfrm>
            <a:off x="6805246" y="4297042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exponent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D11B8B-AA53-A048-BA78-7FC517C5AA29}"/>
              </a:ext>
            </a:extLst>
          </p:cNvPr>
          <p:cNvCxnSpPr>
            <a:cxnSpLocks/>
          </p:cNvCxnSpPr>
          <p:nvPr/>
        </p:nvCxnSpPr>
        <p:spPr>
          <a:xfrm>
            <a:off x="6201509" y="4548464"/>
            <a:ext cx="0" cy="304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B6808E-2D95-2F4D-8593-22C4A9CB6369}"/>
              </a:ext>
            </a:extLst>
          </p:cNvPr>
          <p:cNvCxnSpPr/>
          <p:nvPr/>
        </p:nvCxnSpPr>
        <p:spPr>
          <a:xfrm>
            <a:off x="6183924" y="4560097"/>
            <a:ext cx="6037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29AA8D-7448-2E4D-9221-4046DAD28101}"/>
              </a:ext>
            </a:extLst>
          </p:cNvPr>
          <p:cNvCxnSpPr>
            <a:cxnSpLocks/>
          </p:cNvCxnSpPr>
          <p:nvPr/>
        </p:nvCxnSpPr>
        <p:spPr>
          <a:xfrm>
            <a:off x="5427785" y="5819748"/>
            <a:ext cx="463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FDF8FC-F88F-8348-82B8-BFDA0CCFB4A5}"/>
              </a:ext>
            </a:extLst>
          </p:cNvPr>
          <p:cNvCxnSpPr>
            <a:cxnSpLocks/>
          </p:cNvCxnSpPr>
          <p:nvPr/>
        </p:nvCxnSpPr>
        <p:spPr>
          <a:xfrm flipV="1">
            <a:off x="5890846" y="5561416"/>
            <a:ext cx="0" cy="246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11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6F87B0-0E9C-DB4B-A313-2D344550A1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PH" dirty="0"/>
                  <a:t>A </a:t>
                </a:r>
                <a:r>
                  <a:rPr lang="en-PH" b="1" dirty="0"/>
                  <a:t>square root </a:t>
                </a:r>
                <a:r>
                  <a:rPr lang="en-PH" dirty="0"/>
                  <a:t>of a given number is a number in which the square is the given number.</a:t>
                </a:r>
              </a:p>
              <a:p>
                <a:pPr marL="0" indent="0">
                  <a:buNone/>
                </a:pPr>
                <a:r>
                  <a:rPr lang="en-PH" dirty="0"/>
                  <a:t>	Number 9 is a perfect square because 9 = 3 2. The number 7 is not a perfect square because there is no whole number that can be squared to get 7.</a:t>
                </a:r>
              </a:p>
              <a:p>
                <a:pPr marL="0" indent="0">
                  <a:buNone/>
                </a:pPr>
                <a:r>
                  <a:rPr lang="en-PH" dirty="0"/>
                  <a:t>In symbols,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PH" dirty="0"/>
                  <a:t>, the number a is called a square root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PH" dirty="0"/>
                  <a:t>.</a:t>
                </a:r>
              </a:p>
              <a:p>
                <a:r>
                  <a:rPr lang="en-PH" dirty="0"/>
                  <a:t>When 2 is used as an exponent, the base is squared.</a:t>
                </a:r>
              </a:p>
              <a:p>
                <a:r>
                  <a:rPr lang="en-PH" dirty="0"/>
                  <a:t>When 3 is used as an exponent, the base is cubed.</a:t>
                </a:r>
              </a:p>
              <a:p>
                <a:r>
                  <a:rPr lang="en-PH" dirty="0"/>
                  <a:t>A </a:t>
                </a:r>
                <a:r>
                  <a:rPr lang="en-PH" b="1" dirty="0"/>
                  <a:t>perfect square </a:t>
                </a:r>
                <a:r>
                  <a:rPr lang="en-PH" dirty="0"/>
                  <a:t> is the square of a whole number.</a:t>
                </a:r>
              </a:p>
              <a:p>
                <a:pPr algn="just"/>
                <a:endParaRPr lang="en-US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16F87B0-0E9C-DB4B-A313-2D344550A1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40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A3BAB1-6B9A-B743-BB80-0A68783082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72120"/>
                <a:ext cx="10515600" cy="4351338"/>
              </a:xfrm>
            </p:spPr>
            <p:txBody>
              <a:bodyPr/>
              <a:lstStyle/>
              <a:p>
                <a:pPr algn="just"/>
                <a:r>
                  <a:rPr lang="en-PH" dirty="0"/>
                  <a:t>The symbol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PH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r>
                  <a:rPr lang="en-PH" b="1" dirty="0"/>
                  <a:t> </a:t>
                </a:r>
                <a:r>
                  <a:rPr lang="en-PH" dirty="0"/>
                  <a:t>is used to indicate the positive square root and is known as the </a:t>
                </a:r>
                <a:r>
                  <a:rPr lang="en-PH" b="1" dirty="0"/>
                  <a:t>radical sign</a:t>
                </a:r>
                <a:r>
                  <a:rPr lang="en-PH" dirty="0"/>
                  <a:t>.</a:t>
                </a:r>
              </a:p>
              <a:p>
                <a:pPr algn="just"/>
                <a:r>
                  <a:rPr lang="en-PH" dirty="0"/>
                  <a:t>The combination of the radical sign together with the number is called a </a:t>
                </a:r>
                <a:r>
                  <a:rPr lang="en-PH" b="1" dirty="0"/>
                  <a:t>radical</a:t>
                </a:r>
                <a:r>
                  <a:rPr lang="en-PH" dirty="0"/>
                  <a:t>.</a:t>
                </a:r>
              </a:p>
              <a:p>
                <a:pPr algn="just"/>
                <a:r>
                  <a:rPr lang="en-PH" dirty="0"/>
                  <a:t>The number under the radical sign is known as the </a:t>
                </a:r>
                <a:r>
                  <a:rPr lang="en-PH" b="1" dirty="0"/>
                  <a:t>radicand</a:t>
                </a:r>
                <a:r>
                  <a:rPr lang="en-PH" dirty="0"/>
                  <a:t>.</a:t>
                </a:r>
              </a:p>
              <a:p>
                <a:pPr algn="just"/>
                <a:endParaRPr lang="en-PH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1A3BAB1-6B9A-B743-BB80-0A68783082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72120"/>
                <a:ext cx="10515600" cy="4351338"/>
              </a:xfrm>
              <a:blipFill>
                <a:blip r:embed="rId3"/>
                <a:stretch>
                  <a:fillRect l="-965" t="-87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B0F4EC-3703-2048-A658-217A492B57B7}"/>
                  </a:ext>
                </a:extLst>
              </p:cNvPr>
              <p:cNvSpPr txBox="1"/>
              <p:nvPr/>
            </p:nvSpPr>
            <p:spPr>
              <a:xfrm>
                <a:off x="4729503" y="4525505"/>
                <a:ext cx="1552476" cy="1330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PH" sz="72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7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7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B0F4EC-3703-2048-A658-217A492B5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503" y="4525505"/>
                <a:ext cx="1552476" cy="1330749"/>
              </a:xfrm>
              <a:prstGeom prst="rect">
                <a:avLst/>
              </a:prstGeom>
              <a:blipFill>
                <a:blip r:embed="rId4"/>
                <a:stretch>
                  <a:fillRect r="-650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A86CF76-F708-C141-BEDC-B3F951D0678B}"/>
              </a:ext>
            </a:extLst>
          </p:cNvPr>
          <p:cNvSpPr txBox="1"/>
          <p:nvPr/>
        </p:nvSpPr>
        <p:spPr>
          <a:xfrm>
            <a:off x="6415453" y="4171889"/>
            <a:ext cx="1433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Radical sign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2AA0DB-A47B-1F4C-B7DD-EB7828F29822}"/>
              </a:ext>
            </a:extLst>
          </p:cNvPr>
          <p:cNvCxnSpPr>
            <a:cxnSpLocks/>
          </p:cNvCxnSpPr>
          <p:nvPr/>
        </p:nvCxnSpPr>
        <p:spPr>
          <a:xfrm>
            <a:off x="5811716" y="4423311"/>
            <a:ext cx="0" cy="3048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751144-DA32-EC43-B481-AE73EDAF4160}"/>
              </a:ext>
            </a:extLst>
          </p:cNvPr>
          <p:cNvCxnSpPr/>
          <p:nvPr/>
        </p:nvCxnSpPr>
        <p:spPr>
          <a:xfrm>
            <a:off x="5794131" y="4434944"/>
            <a:ext cx="6037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EAF5A2F-EA09-6247-92A4-15060C142A11}"/>
              </a:ext>
            </a:extLst>
          </p:cNvPr>
          <p:cNvSpPr txBox="1"/>
          <p:nvPr/>
        </p:nvSpPr>
        <p:spPr>
          <a:xfrm>
            <a:off x="4176659" y="5664083"/>
            <a:ext cx="1105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radicand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2D8C58F-0CD0-3248-B920-ADF3EA625564}"/>
              </a:ext>
            </a:extLst>
          </p:cNvPr>
          <p:cNvCxnSpPr>
            <a:cxnSpLocks/>
          </p:cNvCxnSpPr>
          <p:nvPr/>
        </p:nvCxnSpPr>
        <p:spPr>
          <a:xfrm>
            <a:off x="5282346" y="5864138"/>
            <a:ext cx="463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3D3B0A-9211-4246-A78F-2FD81796CCF1}"/>
              </a:ext>
            </a:extLst>
          </p:cNvPr>
          <p:cNvCxnSpPr>
            <a:cxnSpLocks/>
          </p:cNvCxnSpPr>
          <p:nvPr/>
        </p:nvCxnSpPr>
        <p:spPr>
          <a:xfrm flipV="1">
            <a:off x="5745407" y="5605806"/>
            <a:ext cx="0" cy="246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2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F87B0-0E9C-DB4B-A313-2D344550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4569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First 20 Perfect squares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PH" dirty="0"/>
              <a:t>They are called perfect squares because they can be arranged into squares.</a:t>
            </a:r>
          </a:p>
          <a:p>
            <a:pPr marL="0" indent="0" algn="just">
              <a:buNone/>
            </a:pP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8E2D7A6-9FDD-F047-A2B3-1C576D1A76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328843"/>
                  </p:ext>
                </p:extLst>
              </p:nvPr>
            </p:nvGraphicFramePr>
            <p:xfrm>
              <a:off x="2014779" y="2131121"/>
              <a:ext cx="7476384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096">
                      <a:extLst>
                        <a:ext uri="{9D8B030D-6E8A-4147-A177-3AD203B41FA5}">
                          <a16:colId xmlns:a16="http://schemas.microsoft.com/office/drawing/2014/main" val="2644003135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3453382009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2247481731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24489405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6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49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21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69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225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256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289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324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361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400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841614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18E2D7A6-9FDD-F047-A2B3-1C576D1A76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328843"/>
                  </p:ext>
                </p:extLst>
              </p:nvPr>
            </p:nvGraphicFramePr>
            <p:xfrm>
              <a:off x="2014779" y="2131121"/>
              <a:ext cx="7476384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69096">
                      <a:extLst>
                        <a:ext uri="{9D8B030D-6E8A-4147-A177-3AD203B41FA5}">
                          <a16:colId xmlns:a16="http://schemas.microsoft.com/office/drawing/2014/main" val="2644003135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3453382009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2247481731"/>
                        </a:ext>
                      </a:extLst>
                    </a:gridCol>
                    <a:gridCol w="1869096">
                      <a:extLst>
                        <a:ext uri="{9D8B030D-6E8A-4147-A177-3AD203B41FA5}">
                          <a16:colId xmlns:a16="http://schemas.microsoft.com/office/drawing/2014/main" val="244894056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" t="-1709" r="-2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61" t="-1709" r="-2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709" r="-99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041" t="-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84161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855073E-DA30-A445-A786-FEEAC2702C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4" b="25683"/>
          <a:stretch/>
        </p:blipFill>
        <p:spPr>
          <a:xfrm>
            <a:off x="2979818" y="4334677"/>
            <a:ext cx="6232363" cy="16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Principal Square Root</a:t>
                </a:r>
              </a:p>
              <a:p>
                <a:pPr marL="0" indent="0">
                  <a:buNone/>
                </a:pPr>
                <a:r>
                  <a:rPr lang="en-US" dirty="0"/>
                  <a:t>Find the principal square root.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121</m:t>
                        </m:r>
                      </m:e>
                    </m:rad>
                  </m:oMath>
                </a14:m>
                <a:r>
                  <a:rPr lang="en-US" dirty="0"/>
                  <a:t>			b.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121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c.  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39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Principal Square Root</a:t>
                </a:r>
              </a:p>
              <a:p>
                <a:pPr marL="0" indent="0">
                  <a:buNone/>
                </a:pPr>
                <a:r>
                  <a:rPr lang="en-US" dirty="0"/>
                  <a:t>Find the principal square root.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121</m:t>
                        </m:r>
                      </m:e>
                    </m:rad>
                  </m:oMath>
                </a14:m>
                <a:r>
                  <a:rPr lang="en-US" dirty="0"/>
                  <a:t>			b.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121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	c.  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112 = (</a:t>
                </a:r>
                <a:r>
                  <a:rPr lang="en-US" b="1" dirty="0"/>
                  <a:t>11</a:t>
                </a:r>
                <a:r>
                  <a:rPr lang="en-US" dirty="0"/>
                  <a:t>)(</a:t>
                </a:r>
                <a:r>
                  <a:rPr lang="en-US" b="1" dirty="0"/>
                  <a:t>11</a:t>
                </a:r>
                <a:r>
                  <a:rPr lang="en-US" dirty="0"/>
                  <a:t>) = </a:t>
                </a:r>
                <a:r>
                  <a:rPr lang="en-US" b="1" dirty="0"/>
                  <a:t>121</a:t>
                </a:r>
                <a:r>
                  <a:rPr lang="en-US" dirty="0"/>
                  <a:t>;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;	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0;</a:t>
                </a:r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121</m:t>
                        </m:r>
                      </m:e>
                    </m:rad>
                  </m:oMath>
                </a14:m>
                <a:r>
                  <a:rPr lang="en-US" b="1" dirty="0"/>
                  <a:t> = 11			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121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b="1" dirty="0"/>
                  <a:t> 			</a:t>
                </a:r>
                <a:r>
                  <a:rPr lang="en-US" dirty="0"/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dirty="0"/>
                  <a:t> = </a:t>
                </a:r>
                <a:r>
                  <a:rPr lang="en-US" b="1" dirty="0"/>
                  <a:t>0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1CD7DD-312F-964B-B186-4B37AFA913AE}"/>
              </a:ext>
            </a:extLst>
          </p:cNvPr>
          <p:cNvCxnSpPr/>
          <p:nvPr/>
        </p:nvCxnSpPr>
        <p:spPr>
          <a:xfrm>
            <a:off x="4494509" y="3239146"/>
            <a:ext cx="0" cy="2448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8B3933-0C5A-8341-A4B4-0D3FC942D88D}"/>
              </a:ext>
            </a:extLst>
          </p:cNvPr>
          <p:cNvCxnSpPr/>
          <p:nvPr/>
        </p:nvCxnSpPr>
        <p:spPr>
          <a:xfrm>
            <a:off x="8722961" y="3115159"/>
            <a:ext cx="0" cy="2448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92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Ordering Radicals</a:t>
                </a:r>
              </a:p>
              <a:p>
                <a:pPr marL="0" indent="0">
                  <a:buNone/>
                </a:pPr>
                <a:r>
                  <a:rPr lang="en-US" dirty="0"/>
                  <a:t>Between which two consecutive integers does each number lie?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	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dirty="0"/>
                  <a:t>	 			b.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8"/>
                <a:ext cx="10515600" cy="4351338"/>
              </a:xfrm>
              <a:blipFill>
                <a:blip r:embed="rId3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94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Square Root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9712" y="1630067"/>
                <a:ext cx="10515600" cy="48628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Ordering Radicals</a:t>
                </a:r>
              </a:p>
              <a:p>
                <a:pPr marL="0" indent="0">
                  <a:buNone/>
                </a:pPr>
                <a:r>
                  <a:rPr lang="en-US" dirty="0"/>
                  <a:t>Between which two consecutive integers does each number lie?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Solution:</a:t>
                </a:r>
                <a:endParaRPr lang="en-US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        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	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a.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dirty="0"/>
                  <a:t>	 			b.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	12 lies between 9 and 16		     300 lies between 289 and 324</a:t>
                </a:r>
              </a:p>
              <a:p>
                <a:pPr marL="0" indent="0">
                  <a:buNone/>
                </a:pPr>
                <a:r>
                  <a:rPr lang="en-US" dirty="0"/>
                  <a:t>	Thus, 9 &lt; 12 &lt; 16,			          289 &lt; 300 &lt; 324	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rad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r>
                  <a:rPr lang="en-US" dirty="0"/>
                  <a:t>			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289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300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324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Thus</a:t>
                </a:r>
                <a:r>
                  <a:rPr lang="en-US" b="1" dirty="0"/>
                  <a:t>, 3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rad>
                  </m:oMath>
                </a14:m>
                <a:r>
                  <a:rPr lang="en-US" b="1" dirty="0"/>
                  <a:t> &lt; 4				</a:t>
                </a:r>
                <a:r>
                  <a:rPr lang="en-US" dirty="0"/>
                  <a:t>Thus, </a:t>
                </a:r>
                <a:r>
                  <a:rPr lang="en-US" b="1" dirty="0"/>
                  <a:t>17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𝟑𝟎𝟎</m:t>
                        </m:r>
                      </m:e>
                    </m:rad>
                  </m:oMath>
                </a14:m>
                <a:r>
                  <a:rPr lang="en-US" b="1" dirty="0"/>
                  <a:t> &lt; 18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BE0C471-EDED-9446-9794-4422BD0257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9712" y="1630067"/>
                <a:ext cx="10515600" cy="4862807"/>
              </a:xfrm>
              <a:blipFill>
                <a:blip r:embed="rId3"/>
                <a:stretch>
                  <a:fillRect l="-1086" t="-1823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88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3996</TotalTime>
  <Words>460</Words>
  <Application>Microsoft Macintosh PowerPoint</Application>
  <PresentationFormat>Widescreen</PresentationFormat>
  <Paragraphs>152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Square Root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363</cp:revision>
  <cp:lastPrinted>2023-03-16T03:23:03Z</cp:lastPrinted>
  <dcterms:created xsi:type="dcterms:W3CDTF">2019-04-16T02:10:14Z</dcterms:created>
  <dcterms:modified xsi:type="dcterms:W3CDTF">2023-04-18T08:22:08Z</dcterms:modified>
</cp:coreProperties>
</file>