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5AACE4DA-28BC-4DD9-9CB5-3C84CD8E760A}"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92F09A6A-27B7-416A-B783-4D84407E93F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256F479-E982-406A-8D2A-A69E3CA65867}"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6FCB9D71-B9CB-40B4-A78A-E2DA9989DB2B}"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BFA568D-C67D-46AD-A7A0-78D7332523A3}"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6FFD156-4360-4AB7-8BF8-E97DD722D90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30963A3-B26D-4911-BA2B-C151EAF30BCC}"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E5E83D3-C157-4333-91BA-CD08F2B7233D}"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67F37F5-64EA-4DA8-8A8C-7D2CBEAF87FB}"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47E9865-9F45-469F-B03F-B8942A89BB72}"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71B4370-81D4-4C88-B088-B033E60E92F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417F79C-10C3-40DB-B82F-CF7BB797BD9C}"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6981AD2-9E14-430B-8036-62EA68D17ED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FD2E109-8569-4F50-A4B7-AF93DDC30ADB}"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51A9BCC-5BE3-4C66-AF41-C44E49AA0F05}"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4B50EED-C370-496B-BB89-412162838FBE}"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7AF73EF2-0248-4082-B9FB-80422FA4B43C}"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15C27114-5043-48EB-942D-7FC2CC019865}"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50E5ADE-A7FC-4660-9839-C64D0606369C}"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4174B15-8721-44A7-B7DF-C9814B9C98B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7305EB4-C540-4D4B-BC7E-662A383E4D4E}"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D5F458BE-7BD5-45CC-B923-92778C82F2B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BFC5CEC-2A5C-4983-AF41-2190E8B2A4A6}"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55850C7-F0D1-4C23-977B-C9201E3D2E2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F31F1CB-6A59-4BD3-9968-1F15D0E4E38A}"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95B6D7D-4B99-4257-9D62-0D8F398DEFA8}"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F6F9429-5AB3-4042-9702-C06735512D7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C516649-C459-4309-B2BC-95AB6A05AF58}"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28BFC67B-590E-49CE-A3AF-FEE5EC1E4BB0}"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DCE31F7A-8914-4B40-94D7-31C19DE2839A}"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463C4D9-9D67-4C2E-9DDB-2E2F8D99ACFF}"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519B1D8-611B-4E12-9F64-78AA00ECF3C5}"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474E984-13F9-4E05-96E0-45AF004BBD8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03EEE27-4A27-4B88-B934-25217A392E02}"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32230C0-7369-49FD-9C35-55D2094544F2}"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3BCD862-6286-4148-97F8-47D794F3654A}"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3840" cy="6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90720" cy="2790720"/>
          </a:xfrm>
          <a:prstGeom prst="rect">
            <a:avLst/>
          </a:prstGeom>
          <a:ln w="0">
            <a:noFill/>
          </a:ln>
        </p:spPr>
      </p:pic>
      <p:sp>
        <p:nvSpPr>
          <p:cNvPr id="2" name="Rectangle 5"/>
          <p:cNvSpPr/>
          <p:nvPr/>
        </p:nvSpPr>
        <p:spPr>
          <a:xfrm>
            <a:off x="3487320" y="1475280"/>
            <a:ext cx="8696160" cy="3854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96160" cy="3758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106520" cy="3567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34920" cy="3567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C76D6292-00F7-4CB5-9584-E821EEAB4630}"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34920" cy="3567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83840" cy="626760"/>
          </a:xfrm>
          <a:prstGeom prst="rect">
            <a:avLst/>
          </a:prstGeom>
          <a:ln w="0">
            <a:noFill/>
          </a:ln>
        </p:spPr>
      </p:pic>
      <p:sp>
        <p:nvSpPr>
          <p:cNvPr id="46" name="Rectangle 7"/>
          <p:cNvSpPr/>
          <p:nvPr/>
        </p:nvSpPr>
        <p:spPr>
          <a:xfrm>
            <a:off x="10868760" y="0"/>
            <a:ext cx="962280" cy="962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26360" cy="1026360"/>
          </a:xfrm>
          <a:prstGeom prst="rect">
            <a:avLst/>
          </a:prstGeom>
          <a:ln w="0">
            <a:noFill/>
          </a:ln>
        </p:spPr>
      </p:pic>
      <p:sp>
        <p:nvSpPr>
          <p:cNvPr id="48" name="TextBox 9"/>
          <p:cNvSpPr/>
          <p:nvPr/>
        </p:nvSpPr>
        <p:spPr>
          <a:xfrm>
            <a:off x="185400" y="6362280"/>
            <a:ext cx="4683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1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106520" cy="3567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34920" cy="3567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1E32DF56-5C70-4CDD-AEFB-57EEABF1FD23}" type="slidenum">
              <a:rPr b="0" lang="en-US" sz="1200" spc="-1" strike="noStrike">
                <a:solidFill>
                  <a:srgbClr val="8b8b8b"/>
                </a:solidFill>
                <a:latin typeface="Calibri"/>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34920" cy="3567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8160" cy="3376440"/>
          </a:xfrm>
          <a:prstGeom prst="rect">
            <a:avLst/>
          </a:prstGeom>
          <a:ln w="12700">
            <a:noFill/>
          </a:ln>
        </p:spPr>
      </p:pic>
      <p:sp>
        <p:nvSpPr>
          <p:cNvPr id="92" name="PlaceHolder 1"/>
          <p:cNvSpPr>
            <a:spLocks noGrp="1"/>
          </p:cNvSpPr>
          <p:nvPr>
            <p:ph type="ftr" idx="7"/>
          </p:nvPr>
        </p:nvSpPr>
        <p:spPr>
          <a:xfrm>
            <a:off x="4038480" y="6356520"/>
            <a:ext cx="4106520" cy="3567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34920" cy="3567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D0BF2DEE-C58E-445A-B46A-7C7661C87985}"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34920" cy="3567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4540680" y="2772000"/>
            <a:ext cx="6832080" cy="2130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Saklaw ng Teritoryo ng Pilipinas ayon sa Kasaysayan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72400"/>
            <a:ext cx="5692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
          <p:cNvSpPr/>
          <p:nvPr/>
        </p:nvSpPr>
        <p:spPr>
          <a:xfrm>
            <a:off x="426960" y="527760"/>
            <a:ext cx="10252080" cy="1106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Batayang Heograpiya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1080000" y="2520000"/>
            <a:ext cx="10139040" cy="1362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37" name=""/>
          <p:cNvSpPr/>
          <p:nvPr/>
        </p:nvSpPr>
        <p:spPr>
          <a:xfrm>
            <a:off x="540000" y="1523880"/>
            <a:ext cx="10618560" cy="25059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rial;Arial"/>
              </a:rPr>
              <a:t>Ang </a:t>
            </a:r>
            <a:r>
              <a:rPr b="1" lang="en-PH" sz="1800" spc="-1" strike="noStrike">
                <a:solidFill>
                  <a:srgbClr val="000000"/>
                </a:solidFill>
                <a:latin typeface="Lato"/>
                <a:ea typeface="Arial;Arial"/>
              </a:rPr>
              <a:t>heograpiya</a:t>
            </a:r>
            <a:r>
              <a:rPr b="0" lang="en-PH" sz="1800" spc="-1" strike="noStrike">
                <a:solidFill>
                  <a:srgbClr val="000000"/>
                </a:solidFill>
                <a:latin typeface="Lato"/>
                <a:ea typeface="Arial;Arial"/>
              </a:rPr>
              <a:t> ay isang pag-aaral tungkol sa mga lupain, katubigan, klima sa mundo kasama na ang mga hayop, mga halaman, at mga tao na matatagpuan dito.</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Arial;Arial"/>
              </a:rPr>
              <a:t>Mga batayang heograpiya:</a:t>
            </a:r>
            <a:endParaRPr b="0" lang="en-PH" sz="1800" spc="-1" strike="noStrike">
              <a:solidFill>
                <a:srgbClr val="000000"/>
              </a:solidFill>
              <a:latin typeface="Arial"/>
            </a:endParaRPr>
          </a:p>
          <a:p>
            <a:pPr lvl="1" marL="432000" indent="-216000">
              <a:lnSpc>
                <a:spcPct val="100000"/>
              </a:lnSpc>
              <a:spcBef>
                <a:spcPts val="850"/>
              </a:spcBef>
              <a:spcAft>
                <a:spcPts val="850"/>
              </a:spcAft>
              <a:buClr>
                <a:srgbClr val="000000"/>
              </a:buClr>
              <a:buSzPct val="45000"/>
              <a:buFont typeface="Symbol" charset="2"/>
              <a:buChar char=""/>
            </a:pPr>
            <a:r>
              <a:rPr b="1" lang="en-PH" sz="1800" spc="-1" strike="noStrike">
                <a:solidFill>
                  <a:srgbClr val="000000"/>
                </a:solidFill>
                <a:latin typeface="Lato"/>
                <a:ea typeface="DejaVu Sans"/>
              </a:rPr>
              <a:t>eskala</a:t>
            </a:r>
            <a:r>
              <a:rPr b="0" lang="en-PH" sz="1800" spc="-1" strike="noStrike">
                <a:solidFill>
                  <a:srgbClr val="000000"/>
                </a:solidFill>
                <a:latin typeface="Lato"/>
                <a:ea typeface="DejaVu Sans"/>
              </a:rPr>
              <a:t> - aktuwal na sukat ng isang lugar na tinutumbasan ng maliit na sukat para magkasya sa isang mapa. </a:t>
            </a:r>
            <a:endParaRPr b="0" lang="en-PH" sz="1800" spc="-1" strike="noStrike">
              <a:solidFill>
                <a:srgbClr val="000000"/>
              </a:solidFill>
              <a:latin typeface="Arial"/>
            </a:endParaRPr>
          </a:p>
          <a:p>
            <a:pPr lvl="1" marL="432000" indent="-216000">
              <a:lnSpc>
                <a:spcPct val="100000"/>
              </a:lnSpc>
              <a:spcBef>
                <a:spcPts val="850"/>
              </a:spcBef>
              <a:spcAft>
                <a:spcPts val="850"/>
              </a:spcAft>
              <a:buClr>
                <a:srgbClr val="000000"/>
              </a:buClr>
              <a:buSzPct val="45000"/>
              <a:buFont typeface="Symbol" charset="2"/>
              <a:buChar char=""/>
            </a:pPr>
            <a:r>
              <a:rPr b="1" lang="en-PH" sz="1800" spc="-1" strike="noStrike">
                <a:solidFill>
                  <a:srgbClr val="000000"/>
                </a:solidFill>
                <a:latin typeface="Lato"/>
                <a:ea typeface="DejaVu Sans"/>
              </a:rPr>
              <a:t>distansiya</a:t>
            </a:r>
            <a:r>
              <a:rPr b="0" lang="en-PH" sz="1800" spc="-1" strike="noStrike">
                <a:solidFill>
                  <a:srgbClr val="000000"/>
                </a:solidFill>
                <a:latin typeface="Lato"/>
                <a:ea typeface="DejaVu Sans"/>
              </a:rPr>
              <a:t> - Ito ay ang layo ng isang bagay o lugar mula sa isang partikular na lugar. </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SzPct val="45000"/>
              <a:buFont typeface="Symbol" charset="2"/>
              <a:buChar char=""/>
            </a:pPr>
            <a:r>
              <a:rPr b="1" lang="en-PH" sz="1800" spc="-1" strike="noStrike">
                <a:solidFill>
                  <a:srgbClr val="000000"/>
                </a:solidFill>
                <a:latin typeface="Lato"/>
                <a:ea typeface="DejaVu Sans"/>
              </a:rPr>
              <a:t>direksiyon</a:t>
            </a:r>
            <a:r>
              <a:rPr b="0" lang="en-PH" sz="1800" spc="-1" strike="noStrike">
                <a:solidFill>
                  <a:srgbClr val="000000"/>
                </a:solidFill>
                <a:latin typeface="Lato"/>
                <a:ea typeface="DejaVu Sans"/>
              </a:rPr>
              <a:t> - ang pagbibibigay ng tamang lugar na tinutungo para marating ang isang lokasyon. Ang </a:t>
            </a:r>
            <a:r>
              <a:rPr b="1" lang="en-PH" sz="1800" spc="-1" strike="noStrike">
                <a:solidFill>
                  <a:srgbClr val="000000"/>
                </a:solidFill>
                <a:latin typeface="Lato"/>
                <a:ea typeface="DejaVu Sans"/>
              </a:rPr>
              <a:t>compass</a:t>
            </a:r>
            <a:r>
              <a:rPr b="0" lang="en-PH" sz="1800" spc="-1" strike="noStrike">
                <a:solidFill>
                  <a:srgbClr val="000000"/>
                </a:solidFill>
                <a:latin typeface="Lato"/>
                <a:ea typeface="DejaVu Sans"/>
              </a:rPr>
              <a:t> ay isang instrumentong ginagamit sa pagtukoy ng direksiyon.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4"/>
          <p:cNvSpPr/>
          <p:nvPr/>
        </p:nvSpPr>
        <p:spPr>
          <a:xfrm>
            <a:off x="-113040" y="572400"/>
            <a:ext cx="66175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9" name=""/>
          <p:cNvSpPr/>
          <p:nvPr/>
        </p:nvSpPr>
        <p:spPr>
          <a:xfrm>
            <a:off x="426960" y="527760"/>
            <a:ext cx="10252080" cy="1106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Mga Hangganan at Lawak</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0" name=""/>
          <p:cNvSpPr/>
          <p:nvPr/>
        </p:nvSpPr>
        <p:spPr>
          <a:xfrm>
            <a:off x="1080000" y="2520000"/>
            <a:ext cx="10139040" cy="1362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1" name=""/>
          <p:cNvSpPr/>
          <p:nvPr/>
        </p:nvSpPr>
        <p:spPr>
          <a:xfrm>
            <a:off x="540000" y="1379880"/>
            <a:ext cx="10618560" cy="2505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Pilipinas ay nasa gawing Timog-Silangang Asya ito, sa pagitan ng 4° at 21° hilagang latitud at 116° at 126° silangang longhitud. Binubuo ito ng mga pulo na kung pagsasamasamahin ay aabot sa 300,780 kilometro kuwadrado. Ang lawak naman na sakop ng katubigan ng Pilipinas ay higit sa 679,800 kuwadrado.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ea typeface="DejaVu Sans"/>
              </a:rPr>
              <a:t>Mga hangganan ng Pilipinas:</a:t>
            </a:r>
            <a:endParaRPr b="0" lang="en-PH" sz="1800" spc="-1" strike="noStrike">
              <a:solidFill>
                <a:srgbClr val="000000"/>
              </a:solidFill>
              <a:latin typeface="Arial"/>
            </a:endParaRPr>
          </a:p>
        </p:txBody>
      </p:sp>
      <p:graphicFrame>
        <p:nvGraphicFramePr>
          <p:cNvPr id="142" name=""/>
          <p:cNvGraphicFramePr/>
          <p:nvPr/>
        </p:nvGraphicFramePr>
        <p:xfrm>
          <a:off x="916920" y="3293640"/>
          <a:ext cx="10603080" cy="2826720"/>
        </p:xfrm>
        <a:graphic>
          <a:graphicData uri="http://schemas.openxmlformats.org/drawingml/2006/table">
            <a:tbl>
              <a:tblPr/>
              <a:tblGrid>
                <a:gridCol w="3534120"/>
                <a:gridCol w="3534120"/>
                <a:gridCol w="3535200"/>
              </a:tblGrid>
              <a:tr h="432720">
                <a:tc>
                  <a:txBody>
                    <a:bodyPr lIns="90000" rIns="90000" anchor="ctr">
                      <a:noAutofit/>
                    </a:bodyPr>
                    <a:p>
                      <a:pPr algn="ctr">
                        <a:lnSpc>
                          <a:spcPct val="100000"/>
                        </a:lnSpc>
                      </a:pPr>
                      <a:r>
                        <a:rPr b="1" lang="en-PH" sz="1800" spc="-1" strike="noStrike">
                          <a:solidFill>
                            <a:srgbClr val="000000"/>
                          </a:solidFill>
                          <a:latin typeface="Lato"/>
                        </a:rPr>
                        <a:t>Direksiyon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Pinakadulong Pulong Sakop</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Katubigang Nakapaligid</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63920">
                <a:tc>
                  <a:txBody>
                    <a:bodyPr lIns="90000" rIns="90000" anchor="ctr">
                      <a:noAutofit/>
                    </a:bodyPr>
                    <a:p>
                      <a:pPr algn="ctr">
                        <a:lnSpc>
                          <a:spcPct val="100000"/>
                        </a:lnSpc>
                      </a:pPr>
                      <a:r>
                        <a:rPr b="0" lang="en-PH" sz="1800" spc="-1" strike="noStrike">
                          <a:solidFill>
                            <a:srgbClr val="000000"/>
                          </a:solidFill>
                          <a:latin typeface="Lato"/>
                        </a:rPr>
                        <a:t>Hilaga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Pulo ng Y’Ami (malapit sa Taiwan)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Bashi Channel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763920">
                <a:tc>
                  <a:txBody>
                    <a:bodyPr lIns="90000" rIns="90000" anchor="ctr">
                      <a:noAutofit/>
                    </a:bodyPr>
                    <a:p>
                      <a:pPr algn="ctr">
                        <a:lnSpc>
                          <a:spcPct val="100000"/>
                        </a:lnSpc>
                      </a:pPr>
                      <a:r>
                        <a:rPr b="0" lang="en-PH" sz="1800" spc="-1" strike="noStrike">
                          <a:solidFill>
                            <a:srgbClr val="000000"/>
                          </a:solidFill>
                          <a:latin typeface="Lato"/>
                        </a:rPr>
                        <a:t>Timog</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Pulo ng Saluag (malapit sa Sabah, Borneo)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Celebes Sea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32720">
                <a:tc>
                  <a:txBody>
                    <a:bodyPr lIns="90000" rIns="90000" anchor="ctr">
                      <a:noAutofit/>
                    </a:bodyPr>
                    <a:p>
                      <a:pPr algn="ctr">
                        <a:lnSpc>
                          <a:spcPct val="100000"/>
                        </a:lnSpc>
                      </a:pPr>
                      <a:r>
                        <a:rPr b="0" lang="en-PH" sz="1800" spc="-1" strike="noStrike">
                          <a:solidFill>
                            <a:srgbClr val="000000"/>
                          </a:solidFill>
                          <a:latin typeface="Lato"/>
                        </a:rPr>
                        <a:t>Silangan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Pusan Point sa Mindanao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Pacific Ocean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33440">
                <a:tc>
                  <a:txBody>
                    <a:bodyPr lIns="90000" rIns="90000" anchor="ctr">
                      <a:noAutofit/>
                    </a:bodyPr>
                    <a:p>
                      <a:pPr algn="ctr">
                        <a:lnSpc>
                          <a:spcPct val="100000"/>
                        </a:lnSpc>
                      </a:pPr>
                      <a:r>
                        <a:rPr b="0" lang="en-PH" sz="1800" spc="-1" strike="noStrike">
                          <a:solidFill>
                            <a:srgbClr val="000000"/>
                          </a:solidFill>
                          <a:latin typeface="Lato"/>
                        </a:rPr>
                        <a:t>Kanluran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Pulo ng Balabac</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0" lang="en-PH" sz="1800" spc="-1" strike="noStrike">
                          <a:solidFill>
                            <a:srgbClr val="000000"/>
                          </a:solidFill>
                          <a:latin typeface="Lato"/>
                        </a:rPr>
                        <a:t>West Philippine Sea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
          <p:cNvSpPr/>
          <p:nvPr/>
        </p:nvSpPr>
        <p:spPr>
          <a:xfrm>
            <a:off x="-113040" y="572400"/>
            <a:ext cx="10553040" cy="6876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
          <p:cNvSpPr/>
          <p:nvPr/>
        </p:nvSpPr>
        <p:spPr>
          <a:xfrm>
            <a:off x="426960" y="527760"/>
            <a:ext cx="10252080" cy="1106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Ang Teritoryo ng Pilipinas Ayon sa Kasaysayan</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p:nvPr/>
        </p:nvSpPr>
        <p:spPr>
          <a:xfrm>
            <a:off x="1080000" y="2520000"/>
            <a:ext cx="10139040" cy="1362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46" name=""/>
          <p:cNvSpPr/>
          <p:nvPr/>
        </p:nvSpPr>
        <p:spPr>
          <a:xfrm>
            <a:off x="540000" y="1487880"/>
            <a:ext cx="10618560" cy="2505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DejaVu Sans"/>
              </a:rPr>
              <a:t>Saligang Batas 1935</a:t>
            </a:r>
            <a:r>
              <a:rPr b="0" lang="en-PH" sz="1800" spc="-1" strike="noStrike">
                <a:solidFill>
                  <a:srgbClr val="000000"/>
                </a:solidFill>
                <a:latin typeface="Lato"/>
                <a:ea typeface="DejaVu Sans"/>
              </a:rPr>
              <a:t> – isinasaad rito na ang mga pulong Batanes na hindi naisama sa Kasunduan sa Paris ay bahagi na ng Pilipinas.</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ea typeface="DejaVu Sans"/>
              </a:rPr>
              <a:t>Saligang Batas 1973 at 1987</a:t>
            </a:r>
            <a:r>
              <a:rPr b="0" lang="en-PH" sz="1800" spc="-1" strike="noStrike">
                <a:solidFill>
                  <a:srgbClr val="000000"/>
                </a:solidFill>
                <a:latin typeface="Lato"/>
                <a:ea typeface="DejaVu Sans"/>
              </a:rPr>
              <a:t> – isinasaad rito na ang pambansang teritoryo ng Pilipinas ay binubuo ng kapuluan ng Pilipinas, kasama ang lahat ng mga pulo at tubig na saklaw nito at ang mga tubig na nakapaligid sa pagitan at nag-uugnay sa mga pulo, maging anuman ang lapad at laki ng mga ito.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5"/>
          <p:cNvSpPr/>
          <p:nvPr/>
        </p:nvSpPr>
        <p:spPr>
          <a:xfrm>
            <a:off x="-113040" y="57240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
          <p:cNvSpPr/>
          <p:nvPr/>
        </p:nvSpPr>
        <p:spPr>
          <a:xfrm>
            <a:off x="426960" y="527760"/>
            <a:ext cx="10252080" cy="1106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a typeface="DejaVu Sans"/>
            </a:endParaRPr>
          </a:p>
        </p:txBody>
      </p:sp>
      <p:sp>
        <p:nvSpPr>
          <p:cNvPr id="149" name=""/>
          <p:cNvSpPr/>
          <p:nvPr/>
        </p:nvSpPr>
        <p:spPr>
          <a:xfrm>
            <a:off x="540000" y="231480"/>
            <a:ext cx="10139040" cy="1204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0" name=""/>
          <p:cNvSpPr/>
          <p:nvPr/>
        </p:nvSpPr>
        <p:spPr>
          <a:xfrm>
            <a:off x="720000" y="1060560"/>
            <a:ext cx="9959040" cy="699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1" name=""/>
          <p:cNvSpPr/>
          <p:nvPr/>
        </p:nvSpPr>
        <p:spPr>
          <a:xfrm>
            <a:off x="720000" y="1496160"/>
            <a:ext cx="10977120" cy="700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2" name=""/>
          <p:cNvSpPr/>
          <p:nvPr/>
        </p:nvSpPr>
        <p:spPr>
          <a:xfrm>
            <a:off x="674280" y="1289880"/>
            <a:ext cx="10123560" cy="2232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rial;Arial"/>
              </a:rPr>
              <a:t>I. Panuto: Sagutan ang mga tanong.</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rial;Arial"/>
              </a:rPr>
              <a:t>1. Bakit kailangang pag-aralan ang heograpiya ng Pilipinas?</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rial;Arial"/>
              </a:rPr>
              <a:t>2. Paano nakatutulong ang pagbibigay ng direksiyon?</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DejaVu Sans"/>
              </a:rPr>
              <a:t>3. Bakit mahalaga ang paggamit ng compass?</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3"/>
          <p:cNvSpPr/>
          <p:nvPr/>
        </p:nvSpPr>
        <p:spPr>
          <a:xfrm>
            <a:off x="-113040" y="572400"/>
            <a:ext cx="659232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4" name=""/>
          <p:cNvSpPr/>
          <p:nvPr/>
        </p:nvSpPr>
        <p:spPr>
          <a:xfrm>
            <a:off x="426960" y="527760"/>
            <a:ext cx="10252080" cy="1106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5" name=""/>
          <p:cNvSpPr/>
          <p:nvPr/>
        </p:nvSpPr>
        <p:spPr>
          <a:xfrm>
            <a:off x="2340000" y="1980000"/>
            <a:ext cx="8812080" cy="3708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6" name=""/>
          <p:cNvSpPr/>
          <p:nvPr/>
        </p:nvSpPr>
        <p:spPr>
          <a:xfrm>
            <a:off x="540000" y="231480"/>
            <a:ext cx="10139040" cy="1204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Halimbawang Sagot:</a:t>
            </a:r>
            <a:endParaRPr b="0" lang="en-PH" sz="3600" spc="-1" strike="noStrike">
              <a:solidFill>
                <a:srgbClr val="000000"/>
              </a:solidFill>
              <a:latin typeface="Arial"/>
            </a:endParaRPr>
          </a:p>
        </p:txBody>
      </p:sp>
      <p:sp>
        <p:nvSpPr>
          <p:cNvPr id="157" name=""/>
          <p:cNvSpPr/>
          <p:nvPr/>
        </p:nvSpPr>
        <p:spPr>
          <a:xfrm>
            <a:off x="720000" y="1458360"/>
            <a:ext cx="9898560" cy="6994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1134"/>
              </a:spcBef>
              <a:spcAft>
                <a:spcPts val="1134"/>
              </a:spcAft>
              <a:buClr>
                <a:srgbClr val="000000"/>
              </a:buClr>
              <a:buFont typeface="StarSymbol"/>
              <a:buAutoNum type="arabicPeriod"/>
            </a:pPr>
            <a:r>
              <a:rPr b="0" lang="en-PH" sz="1800" spc="-1" strike="noStrike">
                <a:solidFill>
                  <a:srgbClr val="000000"/>
                </a:solidFill>
                <a:latin typeface="Lato"/>
                <a:ea typeface="Arial;Arial"/>
              </a:rPr>
              <a:t>Kailangang pag-aralan ang heograpiya ng Pilipinas upang malaman kung hanggang saan ang lawak ng Pilipinas.</a:t>
            </a:r>
            <a:endParaRPr b="0" lang="en-PH" sz="1800" spc="-1" strike="noStrike">
              <a:solidFill>
                <a:srgbClr val="000000"/>
              </a:solidFill>
              <a:latin typeface="Arial"/>
            </a:endParaRPr>
          </a:p>
          <a:p>
            <a:pPr marL="216000" indent="-216000" algn="just">
              <a:lnSpc>
                <a:spcPct val="100000"/>
              </a:lnSpc>
              <a:spcBef>
                <a:spcPts val="1134"/>
              </a:spcBef>
              <a:spcAft>
                <a:spcPts val="1134"/>
              </a:spcAft>
              <a:buClr>
                <a:srgbClr val="000000"/>
              </a:buClr>
              <a:buFont typeface="StarSymbol"/>
              <a:buAutoNum type="arabicPeriod"/>
            </a:pPr>
            <a:r>
              <a:rPr b="0" lang="en-PH" sz="1800" spc="-1" strike="noStrike">
                <a:solidFill>
                  <a:srgbClr val="000000"/>
                </a:solidFill>
                <a:latin typeface="Lato"/>
                <a:ea typeface="Arial;Arial"/>
              </a:rPr>
              <a:t>Nakatutulong ang pagbibigay ng direksiyon upang makarating sa tamang lokasyon at maiwasan ang pagkaligaw.</a:t>
            </a:r>
            <a:endParaRPr b="0" lang="en-PH" sz="1800" spc="-1" strike="noStrike">
              <a:solidFill>
                <a:srgbClr val="000000"/>
              </a:solidFill>
              <a:latin typeface="Arial"/>
            </a:endParaRPr>
          </a:p>
          <a:p>
            <a:pPr marL="216000" indent="-216000" algn="just">
              <a:lnSpc>
                <a:spcPct val="100000"/>
              </a:lnSpc>
              <a:spcBef>
                <a:spcPts val="1134"/>
              </a:spcBef>
              <a:spcAft>
                <a:spcPts val="1134"/>
              </a:spcAft>
              <a:buClr>
                <a:srgbClr val="000000"/>
              </a:buClr>
              <a:buFont typeface="StarSymbol"/>
              <a:buAutoNum type="arabicPeriod"/>
            </a:pPr>
            <a:r>
              <a:rPr b="0" lang="en-PH" sz="1800" spc="-1" strike="noStrike">
                <a:solidFill>
                  <a:srgbClr val="000000"/>
                </a:solidFill>
                <a:latin typeface="Arial"/>
                <a:ea typeface="DejaVu Sans"/>
              </a:rPr>
              <a:t>Ang compass ay nagbibigay ng tamang direksiyon kung nasa hilaga, kanluran, timog, o silangan ng lokasyon </a:t>
            </a:r>
            <a:r>
              <a:rPr b="0" lang="en-PH" sz="1800" spc="-1" strike="noStrike">
                <a:solidFill>
                  <a:srgbClr val="000000"/>
                </a:solidFill>
                <a:latin typeface="Lato"/>
                <a:ea typeface="Arial;Arial"/>
              </a:rPr>
              <a:t>o direksiyon.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1008</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2023-07-10T13:30:56Z</dcterms:modified>
  <cp:revision>59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