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0760" cy="677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7640" cy="2717640"/>
          </a:xfrm>
          <a:prstGeom prst="rect">
            <a:avLst/>
          </a:prstGeom>
          <a:ln w="0">
            <a:noFill/>
          </a:ln>
        </p:spPr>
      </p:pic>
      <p:sp>
        <p:nvSpPr>
          <p:cNvPr id="2" name="Rectangle 5"/>
          <p:cNvSpPr/>
          <p:nvPr/>
        </p:nvSpPr>
        <p:spPr>
          <a:xfrm>
            <a:off x="3487320" y="1475280"/>
            <a:ext cx="8623080" cy="3781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3080" cy="3027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0760" cy="553680"/>
          </a:xfrm>
          <a:prstGeom prst="rect">
            <a:avLst/>
          </a:prstGeom>
          <a:ln w="0">
            <a:noFill/>
          </a:ln>
        </p:spPr>
      </p:pic>
      <p:sp>
        <p:nvSpPr>
          <p:cNvPr id="43" name="Rectangle 7"/>
          <p:cNvSpPr/>
          <p:nvPr/>
        </p:nvSpPr>
        <p:spPr>
          <a:xfrm>
            <a:off x="10868760" y="0"/>
            <a:ext cx="889200" cy="889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3280" cy="953280"/>
          </a:xfrm>
          <a:prstGeom prst="rect">
            <a:avLst/>
          </a:prstGeom>
          <a:ln w="0">
            <a:noFill/>
          </a:ln>
        </p:spPr>
      </p:pic>
      <p:sp>
        <p:nvSpPr>
          <p:cNvPr id="45" name="TextBox 9"/>
          <p:cNvSpPr/>
          <p:nvPr/>
        </p:nvSpPr>
        <p:spPr>
          <a:xfrm>
            <a:off x="185400" y="6362280"/>
            <a:ext cx="4610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4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10760" cy="553680"/>
          </a:xfrm>
          <a:prstGeom prst="rect">
            <a:avLst/>
          </a:prstGeom>
          <a:ln w="0">
            <a:noFill/>
          </a:ln>
        </p:spPr>
      </p:pic>
      <p:sp>
        <p:nvSpPr>
          <p:cNvPr id="86" name="Rectangle 7"/>
          <p:cNvSpPr/>
          <p:nvPr/>
        </p:nvSpPr>
        <p:spPr>
          <a:xfrm>
            <a:off x="10868760" y="0"/>
            <a:ext cx="889200" cy="889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53280" cy="953280"/>
          </a:xfrm>
          <a:prstGeom prst="rect">
            <a:avLst/>
          </a:prstGeom>
          <a:ln w="0">
            <a:noFill/>
          </a:ln>
        </p:spPr>
      </p:pic>
      <p:sp>
        <p:nvSpPr>
          <p:cNvPr id="88" name="TextBox 9"/>
          <p:cNvSpPr/>
          <p:nvPr/>
        </p:nvSpPr>
        <p:spPr>
          <a:xfrm>
            <a:off x="185400" y="6362280"/>
            <a:ext cx="4610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34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10760" cy="553680"/>
          </a:xfrm>
          <a:prstGeom prst="rect">
            <a:avLst/>
          </a:prstGeom>
          <a:ln w="0">
            <a:noFill/>
          </a:ln>
        </p:spPr>
      </p:pic>
      <p:sp>
        <p:nvSpPr>
          <p:cNvPr id="129" name="Rectangle 7"/>
          <p:cNvSpPr/>
          <p:nvPr/>
        </p:nvSpPr>
        <p:spPr>
          <a:xfrm>
            <a:off x="10868760" y="0"/>
            <a:ext cx="889200" cy="889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53280" cy="953280"/>
          </a:xfrm>
          <a:prstGeom prst="rect">
            <a:avLst/>
          </a:prstGeom>
          <a:ln w="0">
            <a:noFill/>
          </a:ln>
        </p:spPr>
      </p:pic>
      <p:sp>
        <p:nvSpPr>
          <p:cNvPr id="131" name="TextBox 9"/>
          <p:cNvSpPr/>
          <p:nvPr/>
        </p:nvSpPr>
        <p:spPr>
          <a:xfrm>
            <a:off x="185400" y="6362280"/>
            <a:ext cx="4610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34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10760" cy="553680"/>
          </a:xfrm>
          <a:prstGeom prst="rect">
            <a:avLst/>
          </a:prstGeom>
          <a:ln w="0">
            <a:noFill/>
          </a:ln>
        </p:spPr>
      </p:pic>
      <p:sp>
        <p:nvSpPr>
          <p:cNvPr id="172" name="Rectangle 7"/>
          <p:cNvSpPr/>
          <p:nvPr/>
        </p:nvSpPr>
        <p:spPr>
          <a:xfrm>
            <a:off x="10868760" y="0"/>
            <a:ext cx="889200" cy="889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53280" cy="953280"/>
          </a:xfrm>
          <a:prstGeom prst="rect">
            <a:avLst/>
          </a:prstGeom>
          <a:ln w="0">
            <a:noFill/>
          </a:ln>
        </p:spPr>
      </p:pic>
      <p:sp>
        <p:nvSpPr>
          <p:cNvPr id="174" name="TextBox 9"/>
          <p:cNvSpPr/>
          <p:nvPr/>
        </p:nvSpPr>
        <p:spPr>
          <a:xfrm>
            <a:off x="185400" y="6362280"/>
            <a:ext cx="4610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34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35080" cy="330336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3996000" y="2468520"/>
            <a:ext cx="7544880" cy="19191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Analyzing, Interpreting, and Making Valid Generalizations from Statistical Data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55"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Have you ever wondered how your class is being evaluated? Do you consider your class better than the other sections? There are several bases in evaluating the class performance. One of these is the statistical data of the pretest. Consider the table below showing the scores from a pretest of Grade 7 students and answer the questions that follow:</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1. What does the pretest scores seem to say about the two classes?</a:t>
            </a:r>
            <a:endParaRPr b="0" lang="en-PH" sz="2000" spc="-1" strike="noStrike">
              <a:latin typeface="Lato"/>
              <a:ea typeface="PingFang SC"/>
            </a:endParaRPr>
          </a:p>
          <a:p>
            <a:pPr algn="just">
              <a:lnSpc>
                <a:spcPct val="100000"/>
              </a:lnSpc>
              <a:buNone/>
            </a:pPr>
            <a:r>
              <a:rPr b="0" lang="en-PH" sz="2000" spc="-1" strike="noStrike">
                <a:latin typeface="Lato"/>
              </a:rPr>
              <a:t>2. Which Math class performed better? Explain.</a:t>
            </a:r>
            <a:endParaRPr b="0" lang="en-PH" sz="2000" spc="-1" strike="noStrike">
              <a:latin typeface="Lato"/>
              <a:ea typeface="PingFang SC"/>
            </a:endParaRPr>
          </a:p>
          <a:p>
            <a:pPr algn="just">
              <a:lnSpc>
                <a:spcPct val="100000"/>
              </a:lnSpc>
              <a:buNone/>
            </a:pPr>
            <a:r>
              <a:rPr b="0" lang="en-PH" sz="2000" spc="-1" strike="noStrike">
                <a:latin typeface="Lato"/>
              </a:rPr>
              <a:t>3. Which Math class performed the least? Explain.</a:t>
            </a:r>
            <a:endParaRPr b="0" lang="en-PH" sz="2000" spc="-1" strike="noStrike">
              <a:latin typeface="Lato"/>
              <a:ea typeface="PingFang SC"/>
            </a:endParaRPr>
          </a:p>
          <a:p>
            <a:pPr algn="just">
              <a:lnSpc>
                <a:spcPct val="100000"/>
              </a:lnSpc>
              <a:buNone/>
            </a:pPr>
            <a:r>
              <a:rPr b="0" lang="en-PH" sz="2000" spc="-1" strike="noStrike">
                <a:latin typeface="Lato"/>
              </a:rPr>
              <a:t>4. Which class has a higher percentage of students that have scores near to their mean</a:t>
            </a:r>
            <a:endParaRPr b="0" lang="en-PH" sz="2000" spc="-1" strike="noStrike">
              <a:latin typeface="Lato"/>
              <a:ea typeface="PingFang SC"/>
            </a:endParaRPr>
          </a:p>
          <a:p>
            <a:pPr algn="just">
              <a:lnSpc>
                <a:spcPct val="100000"/>
              </a:lnSpc>
              <a:buNone/>
            </a:pPr>
            <a:r>
              <a:rPr b="0" lang="en-PH" sz="2000" spc="-1" strike="noStrike">
                <a:latin typeface="Lato"/>
              </a:rPr>
              <a:t>average?</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graphicFrame>
        <p:nvGraphicFramePr>
          <p:cNvPr id="256" name=""/>
          <p:cNvGraphicFramePr/>
          <p:nvPr/>
        </p:nvGraphicFramePr>
        <p:xfrm>
          <a:off x="2217600" y="2653920"/>
          <a:ext cx="7862400" cy="1414080"/>
        </p:xfrm>
        <a:graphic>
          <a:graphicData uri="http://schemas.openxmlformats.org/drawingml/2006/table">
            <a:tbl>
              <a:tblPr/>
              <a:tblGrid>
                <a:gridCol w="2620800"/>
                <a:gridCol w="2620800"/>
                <a:gridCol w="2620800"/>
              </a:tblGrid>
              <a:tr h="353520">
                <a:tc>
                  <a:txBody>
                    <a:bodyPr lIns="90000" rIns="90000" tIns="46800" bIns="46800" anchor="ctr">
                      <a:noAutofit/>
                    </a:bodyPr>
                    <a:p>
                      <a:pPr algn="ctr">
                        <a:buNone/>
                      </a:pPr>
                      <a:r>
                        <a:rPr b="1" lang="en-PH" sz="1800" spc="-1" strike="noStrike">
                          <a:latin typeface="Lato"/>
                        </a:rPr>
                        <a:t>Statistical Measure</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Grade 7-A</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Grade 7-B</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3520">
                <a:tc>
                  <a:txBody>
                    <a:bodyPr lIns="90000" rIns="90000" tIns="46800" bIns="46800" anchor="ctr">
                      <a:noAutofit/>
                    </a:bodyPr>
                    <a:p>
                      <a:r>
                        <a:rPr b="0" lang="en-PH" sz="1800" spc="-1" strike="noStrike">
                          <a:latin typeface="Lato"/>
                        </a:rPr>
                        <a:t>Mean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3520">
                <a:tc>
                  <a:txBody>
                    <a:bodyPr lIns="90000" rIns="90000" tIns="46800" bIns="46800" anchor="ctr">
                      <a:noAutofit/>
                    </a:bodyPr>
                    <a:p>
                      <a:r>
                        <a:rPr b="0" lang="en-PH" sz="1800" spc="-1" strike="noStrike">
                          <a:latin typeface="Lato"/>
                        </a:rPr>
                        <a:t>Median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3520">
                <a:tc>
                  <a:txBody>
                    <a:bodyPr lIns="90000" rIns="90000" tIns="46800" bIns="46800" anchor="ctr">
                      <a:noAutofit/>
                    </a:bodyPr>
                    <a:p>
                      <a:r>
                        <a:rPr b="0" lang="en-PH" sz="1800" spc="-1" strike="noStrike">
                          <a:latin typeface="Lato"/>
                        </a:rPr>
                        <a:t>Standard Deviation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58"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Notice that there are several statements that can be deduced given the problem. First, you need to identify the appropriate statistical measure to be used considering the given statistical data and the context of the situation. The appropriateness of the statistical measure is an imperative decision to consider. Each measure has corresponding advantages as well as disadvantages. Moreover, to help you with the analysis of the data, a visual representation of the given data must be made using either a tabular (line plot, stem-and leaf plot, and frequency table) or graphical (bar graph, histogram, line graph, and pie graph) presentation.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The provided statistical data measures will help you to come up with an analysis, an interpretation, and eventually a valid generalization. Data analysis refers to a set of processes by which numerical data are analyzed. This could be described as summing up the data in a single numerical value. It involves the use of statistical measures of central tendencies (mean, median, and mode) and measures of variability or dispersion (range, average deviation, variance, and standard deviation). Making a generalization takes a lot of thorough and extensive thinking and reasoning before it is stated. The validity of your statement must should not be taken into account when making conclusions.</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60"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For the problem given, you initially provided answers to the questions. These questions can be answered using the given information of the statistical measures. The following are the interpretations: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marL="432000" indent="-324000" algn="just">
              <a:lnSpc>
                <a:spcPct val="100000"/>
              </a:lnSpc>
              <a:buClr>
                <a:srgbClr val="000000"/>
              </a:buClr>
              <a:buFont typeface="StarSymbol"/>
              <a:buAutoNum type="arabicPeriod"/>
            </a:pPr>
            <a:r>
              <a:rPr b="0" lang="en-PH" sz="2000" spc="-1" strike="noStrike">
                <a:latin typeface="Lato"/>
              </a:rPr>
              <a:t>The pretest through the statistical measures determines the better performing Math class.</a:t>
            </a:r>
            <a:endParaRPr b="0" lang="en-PH" sz="2000" spc="-1" strike="noStrike">
              <a:latin typeface="Lato"/>
              <a:ea typeface="PingFang SC"/>
            </a:endParaRPr>
          </a:p>
          <a:p>
            <a:pPr marL="432000" indent="-324000" algn="just">
              <a:lnSpc>
                <a:spcPct val="100000"/>
              </a:lnSpc>
              <a:buClr>
                <a:srgbClr val="000000"/>
              </a:buClr>
              <a:buFont typeface="StarSymbol"/>
              <a:buAutoNum type="arabicPeriod"/>
            </a:pPr>
            <a:r>
              <a:rPr b="0" lang="en-PH" sz="2000" spc="-1" strike="noStrike">
                <a:latin typeface="Lato"/>
              </a:rPr>
              <a:t>Using the given standard deviations of the two classes, Grade 7-B performed better than Grade 7-A. Grade 7-A is more varied and spread than Grade 7-B.</a:t>
            </a:r>
            <a:endParaRPr b="0" lang="en-PH" sz="2000" spc="-1" strike="noStrike">
              <a:latin typeface="Lato"/>
              <a:ea typeface="PingFang SC"/>
            </a:endParaRPr>
          </a:p>
          <a:p>
            <a:pPr marL="432000" indent="-324000" algn="just">
              <a:lnSpc>
                <a:spcPct val="100000"/>
              </a:lnSpc>
              <a:buClr>
                <a:srgbClr val="000000"/>
              </a:buClr>
              <a:buFont typeface="StarSymbol"/>
              <a:buAutoNum type="arabicPeriod"/>
            </a:pPr>
            <a:r>
              <a:rPr b="0" lang="en-PH" sz="2000" spc="-1" strike="noStrike">
                <a:latin typeface="Lato"/>
              </a:rPr>
              <a:t>It follows that Grade 7-A performed the least since it is more varied and dispersed in comparison to Grade 7-B.</a:t>
            </a:r>
            <a:endParaRPr b="0" lang="en-PH" sz="2000" spc="-1" strike="noStrike">
              <a:latin typeface="Lato"/>
              <a:ea typeface="PingFang SC"/>
            </a:endParaRPr>
          </a:p>
          <a:p>
            <a:pPr marL="432000" indent="-324000" algn="just">
              <a:lnSpc>
                <a:spcPct val="100000"/>
              </a:lnSpc>
              <a:buClr>
                <a:srgbClr val="000000"/>
              </a:buClr>
              <a:buFont typeface="StarSymbol"/>
              <a:buAutoNum type="arabicPeriod"/>
            </a:pPr>
            <a:r>
              <a:rPr b="0" lang="en-PH" sz="2000" spc="-1" strike="noStrike">
                <a:latin typeface="Lato"/>
              </a:rPr>
              <a:t>More students in Grade 7-B got scores that were near their mean average. This is based on their standard deviation. The lower the standard deviation, the more scores are clustered near the mean.</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62"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Here are some more examples: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A. Mary swims the 50-yard freestyle for the City Angels Swimming Team. Her recorded times in the last six meets are 26.89 seconds, 26.27 seconds, 25.18 seconds, 25.63 seconds, 27.16 seconds, and 27.18 seconds. In this example, the most appropriate measure of central tendency to use is the mean. There are no outliers since most of the numerical data are close to each other. The mean of her swimming times is 26.385 seconds.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B. The prices of computers shown in a magazine advertisement are ₱10,899, ₱20,295, ₱19,075, ₱21,597, and ₱50,180. In this example, the most appropriate measure of central tendency to use is the median. Two of the prices are ₱10,899 and ₱50,180. These two values give a distorted picture of the average. If there are extremely low and extremely high values, it is better to use the median instead of the mean. The median price of the computers is ₱20,295.</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64"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C. The scores of 15 students in a 5-item qualifying test are 2, 2, 2, 3, 3, 3, 3, 3, 4, 4, 4, 4, 5, 5, and 5. What is the most number of scores obtained by the student qualifiers? Since the most number of scores is being asked in this problem, the appropriate statistical measure to use is the mode. The mode of the data set is 3.</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D. The table below shows the number of points obtained by the two players in 4 beach volleyball games.</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graphicFrame>
        <p:nvGraphicFramePr>
          <p:cNvPr id="265" name=""/>
          <p:cNvGraphicFramePr/>
          <p:nvPr/>
        </p:nvGraphicFramePr>
        <p:xfrm>
          <a:off x="3331080" y="3652560"/>
          <a:ext cx="5776920" cy="1315440"/>
        </p:xfrm>
        <a:graphic>
          <a:graphicData uri="http://schemas.openxmlformats.org/drawingml/2006/table">
            <a:tbl>
              <a:tblPr/>
              <a:tblGrid>
                <a:gridCol w="1154520"/>
                <a:gridCol w="1154520"/>
                <a:gridCol w="1154520"/>
                <a:gridCol w="1154520"/>
                <a:gridCol w="1158840"/>
              </a:tblGrid>
              <a:tr h="438480">
                <a:tc>
                  <a:txBody>
                    <a:bodyPr lIns="90000" rIns="90000" tIns="46800" bIns="46800" anchor="ctr">
                      <a:noAutofit/>
                    </a:bodyPr>
                    <a:p>
                      <a:pPr algn="ctr">
                        <a:buNone/>
                      </a:pPr>
                      <a:r>
                        <a:rPr b="1" lang="en-PH" sz="1800" spc="-1" strike="noStrike">
                          <a:latin typeface="Lato"/>
                        </a:rPr>
                        <a:t>Player</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Game 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Game 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Game 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Game 4</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8480">
                <a:tc>
                  <a:txBody>
                    <a:bodyPr lIns="90000" rIns="90000" tIns="46800" bIns="46800" anchor="ctr">
                      <a:noAutofit/>
                    </a:bodyPr>
                    <a:p>
                      <a:pPr algn="ctr">
                        <a:buNone/>
                      </a:pPr>
                      <a:r>
                        <a:rPr b="1" lang="en-PH" sz="1800" spc="-1" strike="noStrike">
                          <a:latin typeface="Lato"/>
                        </a:rPr>
                        <a:t>James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8480">
                <a:tc>
                  <a:txBody>
                    <a:bodyPr lIns="90000" rIns="90000" tIns="46800" bIns="46800" anchor="ctr">
                      <a:noAutofit/>
                    </a:bodyPr>
                    <a:p>
                      <a:pPr algn="ctr">
                        <a:buNone/>
                      </a:pPr>
                      <a:r>
                        <a:rPr b="1" lang="en-PH" sz="1800" spc="-1" strike="noStrike">
                          <a:latin typeface="Lato"/>
                        </a:rPr>
                        <a:t>Paolo</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67"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What statistical measure can be used to describe the data?</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From the given data, the following information can be made:</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Based on the computed values, since the two players have the same mean, median, and range, these values will not give a clear description of the player who performed the best among the two players. In this case, the standard deviation is the most appropriate measure to use. The measure of dispersion obtained by Paolo is 0.71 while for James, it is 1.0. The standard deviation of Paolo’s scores is less spread as compared to James. This will further conclude that Paolo has shown a better performance based on the scores compared to James.</a:t>
            </a:r>
            <a:endParaRPr b="0" lang="en-PH" sz="2000" spc="-1" strike="noStrike">
              <a:latin typeface="Lato"/>
              <a:ea typeface="PingFang SC"/>
            </a:endParaRPr>
          </a:p>
        </p:txBody>
      </p:sp>
      <p:graphicFrame>
        <p:nvGraphicFramePr>
          <p:cNvPr id="268" name=""/>
          <p:cNvGraphicFramePr/>
          <p:nvPr/>
        </p:nvGraphicFramePr>
        <p:xfrm>
          <a:off x="1142280" y="2225160"/>
          <a:ext cx="5776920" cy="1315440"/>
        </p:xfrm>
        <a:graphic>
          <a:graphicData uri="http://schemas.openxmlformats.org/drawingml/2006/table">
            <a:tbl>
              <a:tblPr/>
              <a:tblGrid>
                <a:gridCol w="1154520"/>
                <a:gridCol w="1154520"/>
                <a:gridCol w="1154520"/>
                <a:gridCol w="4015800"/>
                <a:gridCol w="1259640"/>
                <a:gridCol w="1259640"/>
              </a:tblGrid>
              <a:tr h="438480">
                <a:tc>
                  <a:txBody>
                    <a:bodyPr lIns="90000" rIns="90000" tIns="46800" bIns="46800" anchor="ctr">
                      <a:noAutofit/>
                    </a:bodyPr>
                    <a:p>
                      <a:pPr algn="ctr">
                        <a:buNone/>
                      </a:pPr>
                      <a:r>
                        <a:rPr b="1" lang="en-PH" sz="1800" spc="-1" strike="noStrike">
                          <a:latin typeface="Lato"/>
                        </a:rPr>
                        <a:t>Player</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Mean</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Median</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Mode</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Range</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Standard Deviation</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8480">
                <a:tc>
                  <a:txBody>
                    <a:bodyPr lIns="90000" rIns="90000" tIns="46800" bIns="46800" anchor="ctr">
                      <a:noAutofit/>
                    </a:bodyPr>
                    <a:p>
                      <a:pPr algn="ctr">
                        <a:buNone/>
                      </a:pPr>
                      <a:r>
                        <a:rPr b="1" lang="en-PH" sz="1800" spc="-1" strike="noStrike">
                          <a:latin typeface="Lato"/>
                        </a:rPr>
                        <a:t>James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Bimodal of 4 and 6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38480">
                <a:tc>
                  <a:txBody>
                    <a:bodyPr lIns="90000" rIns="90000" tIns="46800" bIns="46800" anchor="ctr">
                      <a:noAutofit/>
                    </a:bodyPr>
                    <a:p>
                      <a:pPr algn="ctr">
                        <a:buNone/>
                      </a:pPr>
                      <a:r>
                        <a:rPr b="1" lang="en-PH" sz="1800" spc="-1" strike="noStrike">
                          <a:latin typeface="Lato"/>
                        </a:rPr>
                        <a:t>Paolo</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Unimodal of 5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 pts.</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0.71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70"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The next examples illustrate how to come up with an analysis, interpretation, and conclusion based on the given statistical information.</a:t>
            </a:r>
            <a:endParaRPr b="0" lang="en-PH" sz="2000" spc="-1" strike="noStrike">
              <a:latin typeface="Lato"/>
              <a:ea typeface="PingFang SC"/>
            </a:endParaRPr>
          </a:p>
          <a:p>
            <a:pPr algn="just">
              <a:lnSpc>
                <a:spcPct val="100000"/>
              </a:lnSpc>
              <a:buNone/>
            </a:pPr>
            <a:r>
              <a:rPr b="0" lang="en-PH" sz="2000" spc="-1" strike="noStrike">
                <a:latin typeface="Lato"/>
              </a:rPr>
              <a:t> </a:t>
            </a:r>
            <a:r>
              <a:rPr b="0" lang="en-PH" sz="2000" spc="-1" strike="noStrike">
                <a:latin typeface="Lato"/>
              </a:rPr>
              <a:t>	</a:t>
            </a:r>
            <a:r>
              <a:rPr b="0" lang="en-PH" sz="2000" spc="-1" strike="noStrike">
                <a:latin typeface="Lato"/>
              </a:rPr>
              <a:t>The table below shows the present signs of depression of 138 teenagers of Country A. From the given statistical data, provide an analysis, interpretations, and generalization.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graphicFrame>
        <p:nvGraphicFramePr>
          <p:cNvPr id="271" name=""/>
          <p:cNvGraphicFramePr/>
          <p:nvPr/>
        </p:nvGraphicFramePr>
        <p:xfrm>
          <a:off x="2772360" y="2520000"/>
          <a:ext cx="7235640" cy="3602520"/>
        </p:xfrm>
        <a:graphic>
          <a:graphicData uri="http://schemas.openxmlformats.org/drawingml/2006/table">
            <a:tbl>
              <a:tblPr/>
              <a:tblGrid>
                <a:gridCol w="3619080"/>
                <a:gridCol w="1817280"/>
                <a:gridCol w="1799280"/>
              </a:tblGrid>
              <a:tr h="514440">
                <a:tc>
                  <a:txBody>
                    <a:bodyPr lIns="90000" rIns="90000" tIns="46800" bIns="46800" anchor="ctr">
                      <a:noAutofit/>
                    </a:bodyPr>
                    <a:p>
                      <a:pPr algn="ctr">
                        <a:buNone/>
                      </a:pPr>
                      <a:r>
                        <a:rPr b="1" lang="en-PH" sz="2000" spc="-1" strike="noStrike">
                          <a:latin typeface="Lato"/>
                        </a:rPr>
                        <a:t>Verbal Interpretation</a:t>
                      </a:r>
                      <a:endParaRPr b="1" lang="en-PH" sz="20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2000" spc="-1" strike="noStrike">
                          <a:latin typeface="Lato"/>
                        </a:rPr>
                        <a:t>Frequency</a:t>
                      </a:r>
                      <a:endParaRPr b="1" lang="en-PH" sz="20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2000" spc="-1" strike="noStrike">
                          <a:latin typeface="Lato"/>
                        </a:rPr>
                        <a:t>Percentage</a:t>
                      </a:r>
                      <a:endParaRPr b="1" lang="en-PH" sz="20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4440">
                <a:tc>
                  <a:txBody>
                    <a:bodyPr lIns="90000" rIns="90000" tIns="46800" bIns="46800" anchor="ctr">
                      <a:noAutofit/>
                    </a:bodyPr>
                    <a:p>
                      <a:r>
                        <a:rPr b="0" lang="en-PH" sz="1600" spc="-1" strike="noStrike">
                          <a:latin typeface="Lato"/>
                        </a:rPr>
                        <a:t>No depression</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14</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10.14%</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4440">
                <a:tc>
                  <a:txBody>
                    <a:bodyPr lIns="90000" rIns="90000" tIns="46800" bIns="46800" anchor="ctr">
                      <a:noAutofit/>
                    </a:bodyPr>
                    <a:p>
                      <a:r>
                        <a:rPr b="0" lang="en-PH" sz="1600" spc="-1" strike="noStrike">
                          <a:latin typeface="Lato"/>
                        </a:rPr>
                        <a:t>Possible symptoms that may be due to depression or any other medical issues</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39</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28.26%</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4440">
                <a:tc>
                  <a:txBody>
                    <a:bodyPr lIns="90000" rIns="90000" tIns="46800" bIns="46800" anchor="ctr">
                      <a:noAutofit/>
                    </a:bodyPr>
                    <a:p>
                      <a:r>
                        <a:rPr b="0" lang="en-PH" sz="1600" spc="-1" strike="noStrike">
                          <a:latin typeface="Lato"/>
                        </a:rPr>
                        <a:t>Mild to moderate depression</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49</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35.51%</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4440">
                <a:tc>
                  <a:txBody>
                    <a:bodyPr lIns="90000" rIns="90000" tIns="46800" bIns="46800" anchor="ctr">
                      <a:noAutofit/>
                    </a:bodyPr>
                    <a:p>
                      <a:r>
                        <a:rPr b="0" lang="en-PH" sz="1600" spc="-1" strike="noStrike">
                          <a:latin typeface="Lato"/>
                        </a:rPr>
                        <a:t>Moderate to severe depression</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25</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18.12%</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4440">
                <a:tc>
                  <a:txBody>
                    <a:bodyPr lIns="90000" rIns="90000" tIns="46800" bIns="46800" anchor="ctr">
                      <a:noAutofit/>
                    </a:bodyPr>
                    <a:p>
                      <a:r>
                        <a:rPr b="0" lang="en-PH" sz="1600" spc="-1" strike="noStrike">
                          <a:latin typeface="Lato"/>
                        </a:rPr>
                        <a:t>Severely depressed</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11</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7.97%</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5880">
                <a:tc>
                  <a:txBody>
                    <a:bodyPr lIns="90000" rIns="90000" tIns="46800" bIns="46800" anchor="ctr">
                      <a:noAutofit/>
                    </a:bodyPr>
                    <a:p>
                      <a:r>
                        <a:rPr b="0" lang="en-PH" sz="1600" spc="-1" strike="noStrike">
                          <a:latin typeface="Lato"/>
                        </a:rPr>
                        <a:t>Total</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138</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100%</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57600"/>
            <a:ext cx="10189080" cy="1143360"/>
          </a:xfrm>
          <a:prstGeom prst="rect">
            <a:avLst/>
          </a:prstGeom>
          <a:noFill/>
          <a:ln w="0">
            <a:noFill/>
          </a:ln>
        </p:spPr>
        <p:txBody>
          <a:bodyPr lIns="0" rIns="0" tIns="0" bIns="0" anchor="ctr">
            <a:noAutofit/>
          </a:bodyPr>
          <a:p>
            <a:pPr algn="ctr">
              <a:lnSpc>
                <a:spcPct val="100000"/>
              </a:lnSpc>
              <a:buNone/>
            </a:pPr>
            <a:r>
              <a:rPr b="1" lang="en-PH" sz="3000" spc="-1" strike="noStrike">
                <a:latin typeface="Lato"/>
              </a:rPr>
              <a:t>Analyzing, Interpreting, and Making Valid Generalizations</a:t>
            </a:r>
            <a:br/>
            <a:r>
              <a:rPr b="1" lang="en-PH" sz="3000" spc="-1" strike="noStrike">
                <a:latin typeface="Lato"/>
              </a:rPr>
              <a:t>from Statistical Data</a:t>
            </a:r>
            <a:endParaRPr b="0" lang="en-PH" sz="3000" spc="-1" strike="noStrike">
              <a:latin typeface="Arial"/>
            </a:endParaRPr>
          </a:p>
        </p:txBody>
      </p:sp>
      <p:sp>
        <p:nvSpPr>
          <p:cNvPr id="273" name="PlaceHolder 2"/>
          <p:cNvSpPr>
            <a:spLocks noGrp="1"/>
          </p:cNvSpPr>
          <p:nvPr>
            <p:ph/>
          </p:nvPr>
        </p:nvSpPr>
        <p:spPr>
          <a:xfrm>
            <a:off x="609480" y="1202400"/>
            <a:ext cx="10971000" cy="491760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Analysis:</a:t>
            </a:r>
            <a:endParaRPr b="0" lang="en-PH" sz="2000" spc="-1" strike="noStrike">
              <a:latin typeface="Lato"/>
              <a:ea typeface="PingFang SC"/>
            </a:endParaRPr>
          </a:p>
          <a:p>
            <a:pPr algn="just">
              <a:lnSpc>
                <a:spcPct val="100000"/>
              </a:lnSpc>
              <a:buNone/>
            </a:pPr>
            <a:r>
              <a:rPr b="0" lang="en-PH" sz="2000" spc="-1" strike="noStrike">
                <a:latin typeface="Lato"/>
              </a:rPr>
              <a:t>A. The data reveal that 49 teenagers or 35.51% of the 138 or 100% experienced mild to moderate depression. These data reveal the highest level of frequency.</a:t>
            </a:r>
            <a:endParaRPr b="0" lang="en-PH" sz="2000" spc="-1" strike="noStrike">
              <a:latin typeface="Lato"/>
              <a:ea typeface="PingFang SC"/>
            </a:endParaRPr>
          </a:p>
          <a:p>
            <a:pPr algn="just">
              <a:lnSpc>
                <a:spcPct val="100000"/>
              </a:lnSpc>
              <a:buNone/>
            </a:pPr>
            <a:r>
              <a:rPr b="0" lang="en-PH" sz="2000" spc="-1" strike="noStrike">
                <a:latin typeface="Lato"/>
              </a:rPr>
              <a:t>B. Only 10.14% of the respondents did not experience any symptom of depression.</a:t>
            </a:r>
            <a:endParaRPr b="0" lang="en-PH" sz="2000" spc="-1" strike="noStrike">
              <a:latin typeface="Lato"/>
              <a:ea typeface="PingFang SC"/>
            </a:endParaRPr>
          </a:p>
          <a:p>
            <a:pPr algn="just">
              <a:lnSpc>
                <a:spcPct val="100000"/>
              </a:lnSpc>
              <a:buNone/>
            </a:pPr>
            <a:r>
              <a:rPr b="0" lang="en-PH" sz="2000" spc="-1" strike="noStrike">
                <a:latin typeface="Lato"/>
              </a:rPr>
              <a:t>C. Eleven out of 138 teenagers are severely depressed. These data reveal the lowest level of frequency.</a:t>
            </a:r>
            <a:endParaRPr b="0" lang="en-PH" sz="2000" spc="-1" strike="noStrike">
              <a:latin typeface="Lato"/>
              <a:ea typeface="PingFang SC"/>
            </a:endParaRPr>
          </a:p>
          <a:p>
            <a:pPr algn="just">
              <a:lnSpc>
                <a:spcPct val="100000"/>
              </a:lnSpc>
              <a:buNone/>
            </a:pPr>
            <a:r>
              <a:rPr b="0" lang="en-PH" sz="2000" spc="-1" strike="noStrike">
                <a:latin typeface="Lato"/>
              </a:rPr>
              <a:t>D. A total of 89.86% of the respondents experienced depression.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1" lang="en-PH" sz="2000" spc="-1" strike="noStrike">
                <a:latin typeface="Lato"/>
              </a:rPr>
              <a:t>Interpretations:</a:t>
            </a:r>
            <a:endParaRPr b="0" lang="en-PH" sz="2000" spc="-1" strike="noStrike">
              <a:latin typeface="Lato"/>
              <a:ea typeface="PingFang SC"/>
            </a:endParaRPr>
          </a:p>
          <a:p>
            <a:pPr algn="just">
              <a:lnSpc>
                <a:spcPct val="100000"/>
              </a:lnSpc>
              <a:buNone/>
            </a:pPr>
            <a:r>
              <a:rPr b="0" lang="en-PH" sz="2000" spc="-1" strike="noStrike">
                <a:latin typeface="Lato"/>
              </a:rPr>
              <a:t>A. A high percentage of respondents experienced mild to moderate depression. This should be a concern that has to be addressed in order not to elevate to severe.</a:t>
            </a:r>
            <a:endParaRPr b="0" lang="en-PH" sz="2000" spc="-1" strike="noStrike">
              <a:latin typeface="Lato"/>
              <a:ea typeface="PingFang SC"/>
            </a:endParaRPr>
          </a:p>
          <a:p>
            <a:pPr algn="just">
              <a:lnSpc>
                <a:spcPct val="100000"/>
              </a:lnSpc>
              <a:buNone/>
            </a:pPr>
            <a:r>
              <a:rPr b="0" lang="en-PH" sz="2000" spc="-1" strike="noStrike">
                <a:latin typeface="Lato"/>
              </a:rPr>
              <a:t>B. The low percentage of respondents who did not experience symptoms of depression could further be improved through prevention.</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1" lang="en-PH" sz="2000" spc="-1" strike="noStrike">
                <a:latin typeface="Lato"/>
              </a:rPr>
              <a:t>Generalization:</a:t>
            </a:r>
            <a:endParaRPr b="0" lang="en-PH" sz="2000" spc="-1" strike="noStrike">
              <a:latin typeface="Lato"/>
              <a:ea typeface="PingFang SC"/>
            </a:endParaRPr>
          </a:p>
          <a:p>
            <a:pPr algn="just">
              <a:lnSpc>
                <a:spcPct val="100000"/>
              </a:lnSpc>
              <a:buNone/>
            </a:pPr>
            <a:r>
              <a:rPr b="0" lang="en-PH" sz="2000" spc="-1" strike="noStrike">
                <a:latin typeface="Lato"/>
              </a:rPr>
              <a:t>In general, a significant number of students experienced various levels of depression in Country A.</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15163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2023-08-09T19:15:24Z</dcterms:modified>
  <cp:revision>5829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