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2"/>
  </p:notesMasterIdLst>
  <p:sldIdLst>
    <p:sldId id="256" r:id="rId4"/>
    <p:sldId id="287" r:id="rId5"/>
    <p:sldId id="289" r:id="rId6"/>
    <p:sldId id="280" r:id="rId7"/>
    <p:sldId id="284" r:id="rId8"/>
    <p:sldId id="290" r:id="rId9"/>
    <p:sldId id="291" r:id="rId10"/>
    <p:sldId id="2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3"/>
    <p:restoredTop sz="93076"/>
  </p:normalViewPr>
  <p:slideViewPr>
    <p:cSldViewPr snapToGrid="0" snapToObjects="1">
      <p:cViewPr varScale="1">
        <p:scale>
          <a:sx n="79" d="100"/>
          <a:sy n="79" d="100"/>
        </p:scale>
        <p:origin x="224" y="1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95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28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731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62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66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3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668254" y="2663399"/>
            <a:ext cx="665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Irrational Numbers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060" y="202621"/>
            <a:ext cx="10306713" cy="1325563"/>
          </a:xfrm>
        </p:spPr>
        <p:txBody>
          <a:bodyPr>
            <a:normAutofit/>
          </a:bodyPr>
          <a:lstStyle/>
          <a:p>
            <a:r>
              <a:rPr lang="en-US" b="1" dirty="0"/>
              <a:t>Irrational Numbers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FE8DF46-EDA3-AB46-8E50-AEAFC2F346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7571" y="2210933"/>
                <a:ext cx="10515600" cy="322648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b="1" dirty="0"/>
                  <a:t>	Irrational number</a:t>
                </a:r>
                <a:r>
                  <a:rPr lang="en-PH" dirty="0"/>
                  <a:t> is a number that cannot be expressed in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PH" dirty="0"/>
                  <a:t>, where a and</a:t>
                </a:r>
                <a:r>
                  <a:rPr lang="en-PH" i="1" dirty="0"/>
                  <a:t> b </a:t>
                </a:r>
                <a:r>
                  <a:rPr lang="en-PH" dirty="0"/>
                  <a:t>are integers, and b is not equal to 0.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	To clearly understand what </a:t>
                </a:r>
                <a:r>
                  <a:rPr lang="en-PH" b="1" dirty="0"/>
                  <a:t>irrational numbers </a:t>
                </a:r>
                <a:r>
                  <a:rPr lang="en-PH" dirty="0"/>
                  <a:t>are, let us discuss some important terms or concepts in math.</a:t>
                </a:r>
              </a:p>
              <a:p>
                <a:pPr algn="just"/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FE8DF46-EDA3-AB46-8E50-AEAFC2F346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7571" y="2210933"/>
                <a:ext cx="10515600" cy="3226481"/>
              </a:xfrm>
              <a:blipFill>
                <a:blip r:embed="rId3"/>
                <a:stretch>
                  <a:fillRect l="-1206" t="-2745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050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060" y="202621"/>
            <a:ext cx="10306713" cy="1325563"/>
          </a:xfrm>
        </p:spPr>
        <p:txBody>
          <a:bodyPr>
            <a:normAutofit/>
          </a:bodyPr>
          <a:lstStyle/>
          <a:p>
            <a:r>
              <a:rPr lang="en-US" b="1" dirty="0"/>
              <a:t>Irrational Numbers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5">
                <a:extLst>
                  <a:ext uri="{FF2B5EF4-FFF2-40B4-BE49-F238E27FC236}">
                    <a16:creationId xmlns:a16="http://schemas.microsoft.com/office/drawing/2014/main" id="{8B1AE7BE-35DB-704E-9238-44EF27CD6E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/>
              <a:lstStyle/>
              <a:p>
                <a:pPr algn="just"/>
                <a:r>
                  <a:rPr lang="en-PH" dirty="0"/>
                  <a:t>An </a:t>
                </a:r>
                <a:r>
                  <a:rPr lang="en-PH" b="1" dirty="0"/>
                  <a:t>exponent </a:t>
                </a:r>
                <a:r>
                  <a:rPr lang="en-PH" dirty="0"/>
                  <a:t>can be used to show that a number has been multiplied by itself one or more times.</a:t>
                </a:r>
              </a:p>
              <a:p>
                <a:pPr algn="just"/>
                <a:r>
                  <a:rPr lang="en-PH" dirty="0"/>
                  <a:t>You can write </a:t>
                </a:r>
                <a:r>
                  <a:rPr lang="en-PH" b="1" dirty="0"/>
                  <a:t>3 × 3 </a:t>
                </a:r>
                <a:r>
                  <a:rPr lang="en-PH" dirty="0"/>
                  <a:t>as powers, such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PH" dirty="0"/>
                  <a:t> or 3 squared.</a:t>
                </a:r>
              </a:p>
              <a:p>
                <a:pPr algn="just"/>
                <a:r>
                  <a:rPr lang="en-PH" dirty="0"/>
                  <a:t> You can write </a:t>
                </a:r>
                <a:r>
                  <a:rPr lang="en-PH" b="1" dirty="0"/>
                  <a:t>2 × 2 × 2</a:t>
                </a:r>
                <a:r>
                  <a:rPr lang="en-PH" dirty="0"/>
                  <a:t>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PH" b="1" dirty="0"/>
                  <a:t>5 × 5 × 5 × 5 </a:t>
                </a:r>
                <a:r>
                  <a:rPr lang="en-PH" dirty="0"/>
                  <a:t>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algn="just"/>
                <a:r>
                  <a:rPr lang="en-US" dirty="0"/>
                  <a:t>A power has two parts: </a:t>
                </a:r>
                <a:r>
                  <a:rPr lang="en-US" b="1" dirty="0"/>
                  <a:t>base</a:t>
                </a:r>
                <a:r>
                  <a:rPr lang="en-US" dirty="0"/>
                  <a:t> and </a:t>
                </a:r>
                <a:r>
                  <a:rPr lang="en-US" b="1" dirty="0"/>
                  <a:t>exponent</a:t>
                </a:r>
              </a:p>
            </p:txBody>
          </p:sp>
        </mc:Choice>
        <mc:Fallback>
          <p:sp>
            <p:nvSpPr>
              <p:cNvPr id="15" name="Content Placeholder 5">
                <a:extLst>
                  <a:ext uri="{FF2B5EF4-FFF2-40B4-BE49-F238E27FC236}">
                    <a16:creationId xmlns:a16="http://schemas.microsoft.com/office/drawing/2014/main" id="{8B1AE7BE-35DB-704E-9238-44EF27CD6E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3"/>
                <a:stretch>
                  <a:fillRect l="-965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76286C-D038-F54B-8B92-E80334A55A3F}"/>
                  </a:ext>
                </a:extLst>
              </p:cNvPr>
              <p:cNvSpPr txBox="1"/>
              <p:nvPr/>
            </p:nvSpPr>
            <p:spPr>
              <a:xfrm>
                <a:off x="5416061" y="4800598"/>
                <a:ext cx="1195754" cy="9420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5400" b="1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76286C-D038-F54B-8B92-E80334A55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061" y="4800598"/>
                <a:ext cx="1195754" cy="9420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E1F7B552-8208-F84E-900C-E246BAB7A83B}"/>
              </a:ext>
            </a:extLst>
          </p:cNvPr>
          <p:cNvSpPr txBox="1"/>
          <p:nvPr/>
        </p:nvSpPr>
        <p:spPr>
          <a:xfrm>
            <a:off x="4793775" y="5572890"/>
            <a:ext cx="681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base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974CF2-3B12-964C-9324-2631B98A4778}"/>
              </a:ext>
            </a:extLst>
          </p:cNvPr>
          <p:cNvSpPr txBox="1"/>
          <p:nvPr/>
        </p:nvSpPr>
        <p:spPr>
          <a:xfrm>
            <a:off x="6805246" y="4297042"/>
            <a:ext cx="1196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exponent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F2F2980-A3D1-1342-B513-CC424EE566B3}"/>
              </a:ext>
            </a:extLst>
          </p:cNvPr>
          <p:cNvCxnSpPr>
            <a:cxnSpLocks/>
          </p:cNvCxnSpPr>
          <p:nvPr/>
        </p:nvCxnSpPr>
        <p:spPr>
          <a:xfrm>
            <a:off x="6201509" y="4548464"/>
            <a:ext cx="0" cy="30488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7919CB3-4EE3-DB4E-BD41-2CAFD9C7F5B9}"/>
              </a:ext>
            </a:extLst>
          </p:cNvPr>
          <p:cNvCxnSpPr/>
          <p:nvPr/>
        </p:nvCxnSpPr>
        <p:spPr>
          <a:xfrm>
            <a:off x="6183924" y="4560097"/>
            <a:ext cx="6037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BC82CAC-1FFC-B549-B055-B2F2F8C91E33}"/>
              </a:ext>
            </a:extLst>
          </p:cNvPr>
          <p:cNvCxnSpPr>
            <a:cxnSpLocks/>
          </p:cNvCxnSpPr>
          <p:nvPr/>
        </p:nvCxnSpPr>
        <p:spPr>
          <a:xfrm>
            <a:off x="5427785" y="5819748"/>
            <a:ext cx="4630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F7ED76B-58B5-D941-988E-B6AE0716B52D}"/>
              </a:ext>
            </a:extLst>
          </p:cNvPr>
          <p:cNvCxnSpPr>
            <a:cxnSpLocks/>
          </p:cNvCxnSpPr>
          <p:nvPr/>
        </p:nvCxnSpPr>
        <p:spPr>
          <a:xfrm flipV="1">
            <a:off x="5890846" y="5561416"/>
            <a:ext cx="0" cy="2466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809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A3BAB1-6B9A-B743-BB80-0A68783082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72120"/>
                <a:ext cx="10515600" cy="4351338"/>
              </a:xfrm>
            </p:spPr>
            <p:txBody>
              <a:bodyPr/>
              <a:lstStyle/>
              <a:p>
                <a:pPr algn="just"/>
                <a:r>
                  <a:rPr lang="en-PH" dirty="0"/>
                  <a:t>The symbol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/>
                    </m:rad>
                  </m:oMath>
                </a14:m>
                <a:r>
                  <a:rPr lang="en-PH" b="1" dirty="0"/>
                  <a:t> </a:t>
                </a:r>
                <a:r>
                  <a:rPr lang="en-PH" dirty="0"/>
                  <a:t>is used to indicate the positive square root and is known as the </a:t>
                </a:r>
                <a:r>
                  <a:rPr lang="en-PH" b="1" dirty="0"/>
                  <a:t>radical sign</a:t>
                </a:r>
                <a:r>
                  <a:rPr lang="en-PH" dirty="0"/>
                  <a:t>.</a:t>
                </a:r>
              </a:p>
              <a:p>
                <a:pPr algn="just"/>
                <a:r>
                  <a:rPr lang="en-PH" dirty="0"/>
                  <a:t>The combination of the radical sign together with the number is called a </a:t>
                </a:r>
                <a:r>
                  <a:rPr lang="en-PH" b="1" dirty="0"/>
                  <a:t>radical</a:t>
                </a:r>
                <a:r>
                  <a:rPr lang="en-PH" dirty="0"/>
                  <a:t>.</a:t>
                </a:r>
              </a:p>
              <a:p>
                <a:pPr algn="just"/>
                <a:r>
                  <a:rPr lang="en-PH" dirty="0"/>
                  <a:t>The number under the radical sign is known as the </a:t>
                </a:r>
                <a:r>
                  <a:rPr lang="en-PH" b="1" dirty="0"/>
                  <a:t>radicand</a:t>
                </a:r>
                <a:r>
                  <a:rPr lang="en-PH" dirty="0"/>
                  <a:t>.</a:t>
                </a:r>
              </a:p>
              <a:p>
                <a:pPr algn="just"/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A3BAB1-6B9A-B743-BB80-0A68783082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72120"/>
                <a:ext cx="10515600" cy="4351338"/>
              </a:xfrm>
              <a:blipFill>
                <a:blip r:embed="rId3"/>
                <a:stretch>
                  <a:fillRect l="-965" t="-87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B0F4EC-3703-2048-A658-217A492B57B7}"/>
                  </a:ext>
                </a:extLst>
              </p:cNvPr>
              <p:cNvSpPr txBox="1"/>
              <p:nvPr/>
            </p:nvSpPr>
            <p:spPr>
              <a:xfrm>
                <a:off x="4729503" y="4525505"/>
                <a:ext cx="1552476" cy="13307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PH" sz="72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US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B0F4EC-3703-2048-A658-217A492B5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503" y="4525505"/>
                <a:ext cx="1552476" cy="1330749"/>
              </a:xfrm>
              <a:prstGeom prst="rect">
                <a:avLst/>
              </a:prstGeom>
              <a:blipFill>
                <a:blip r:embed="rId4"/>
                <a:stretch>
                  <a:fillRect r="-6504"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A86CF76-F708-C141-BEDC-B3F951D0678B}"/>
              </a:ext>
            </a:extLst>
          </p:cNvPr>
          <p:cNvSpPr txBox="1"/>
          <p:nvPr/>
        </p:nvSpPr>
        <p:spPr>
          <a:xfrm>
            <a:off x="6415453" y="4171889"/>
            <a:ext cx="1433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Radical sign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62AA0DB-A47B-1F4C-B7DD-EB7828F29822}"/>
              </a:ext>
            </a:extLst>
          </p:cNvPr>
          <p:cNvCxnSpPr>
            <a:cxnSpLocks/>
          </p:cNvCxnSpPr>
          <p:nvPr/>
        </p:nvCxnSpPr>
        <p:spPr>
          <a:xfrm>
            <a:off x="5811716" y="4423311"/>
            <a:ext cx="0" cy="30488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9751144-DA32-EC43-B481-AE73EDAF4160}"/>
              </a:ext>
            </a:extLst>
          </p:cNvPr>
          <p:cNvCxnSpPr/>
          <p:nvPr/>
        </p:nvCxnSpPr>
        <p:spPr>
          <a:xfrm>
            <a:off x="5794131" y="4434944"/>
            <a:ext cx="6037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EAF5A2F-EA09-6247-92A4-15060C142A11}"/>
              </a:ext>
            </a:extLst>
          </p:cNvPr>
          <p:cNvSpPr txBox="1"/>
          <p:nvPr/>
        </p:nvSpPr>
        <p:spPr>
          <a:xfrm>
            <a:off x="4176659" y="5664083"/>
            <a:ext cx="1105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radicand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2D8C58F-0CD0-3248-B920-ADF3EA625564}"/>
              </a:ext>
            </a:extLst>
          </p:cNvPr>
          <p:cNvCxnSpPr>
            <a:cxnSpLocks/>
          </p:cNvCxnSpPr>
          <p:nvPr/>
        </p:nvCxnSpPr>
        <p:spPr>
          <a:xfrm>
            <a:off x="5282346" y="5864138"/>
            <a:ext cx="4630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3D3B0A-9211-4246-A78F-2FD81796CCF1}"/>
              </a:ext>
            </a:extLst>
          </p:cNvPr>
          <p:cNvCxnSpPr>
            <a:cxnSpLocks/>
          </p:cNvCxnSpPr>
          <p:nvPr/>
        </p:nvCxnSpPr>
        <p:spPr>
          <a:xfrm flipV="1">
            <a:off x="5745407" y="5605806"/>
            <a:ext cx="0" cy="2466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024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Irrational Numbers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Approximation f Irrational Numbers</a:t>
                </a:r>
              </a:p>
              <a:p>
                <a:pPr marL="0" indent="0">
                  <a:buNone/>
                </a:pPr>
                <a:r>
                  <a:rPr lang="en-US" dirty="0"/>
                  <a:t>Approximate each irrational number as indicated.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a.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e>
                    </m:rad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to the nearest tenths 	b.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</m:rad>
                  </m:oMath>
                </a14:m>
                <a:r>
                  <a:rPr lang="en-US" dirty="0"/>
                  <a:t> to the nearest hundredths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  <a:blipFill>
                <a:blip r:embed="rId3"/>
                <a:stretch>
                  <a:fillRect l="-1086" t="-2035" r="-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1268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Irrational Numbers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Approximate each irrational number as indicated.</a:t>
                </a:r>
                <a:endParaRPr lang="en-US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Solution: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a.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e>
                    </m:rad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/>
                  <a:t>to the nearest tenths</a:t>
                </a:r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24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(4)(6)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4)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6)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rad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:r>
                  <a:rPr lang="en-US" dirty="0"/>
                  <a:t>	Using a calculator: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PH" dirty="0"/>
                  <a:t>≈ 2.449</a:t>
                </a:r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PH" dirty="0"/>
                  <a:t>≈ 2(2.449) ≈ 4.898</a:t>
                </a:r>
              </a:p>
              <a:p>
                <a:pPr marL="0" indent="0">
                  <a:buNone/>
                </a:pPr>
                <a:r>
                  <a:rPr lang="en-PH" dirty="0"/>
                  <a:t>	Therefore,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24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PH" dirty="0"/>
                  <a:t>≈ 4.9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  <a:blipFill>
                <a:blip r:embed="rId3"/>
                <a:stretch>
                  <a:fillRect l="-1086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472466B-B0B2-7442-ACE5-E48B576DB142}"/>
              </a:ext>
            </a:extLst>
          </p:cNvPr>
          <p:cNvSpPr txBox="1"/>
          <p:nvPr/>
        </p:nvSpPr>
        <p:spPr>
          <a:xfrm>
            <a:off x="8218343" y="4042414"/>
            <a:ext cx="3243945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You can use a calculator or a table of square roots to find a decimal approximation of an irrational square root.</a:t>
            </a:r>
          </a:p>
        </p:txBody>
      </p:sp>
    </p:spTree>
    <p:extLst>
      <p:ext uri="{BB962C8B-B14F-4D97-AF65-F5344CB8AC3E}">
        <p14:creationId xmlns:p14="http://schemas.microsoft.com/office/powerpoint/2010/main" val="797636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Irrational Numbers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Approximate each irrational number as indicated.</a:t>
                </a:r>
                <a:endParaRPr lang="en-US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Solution: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a.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𝟗𝟎</m:t>
                        </m:r>
                      </m:e>
                    </m:rad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/>
                  <a:t>to the nearest hundredths</a:t>
                </a:r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(9)(10)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9)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10)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rad>
                  </m:oMath>
                </a14:m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:r>
                  <a:rPr lang="en-US" dirty="0"/>
                  <a:t>	Using a calculator: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PH" dirty="0"/>
                  <a:t>≈ 3.162</a:t>
                </a:r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PH" dirty="0"/>
                  <a:t>≈ 3(3.162) ≈ 9.486</a:t>
                </a:r>
              </a:p>
              <a:p>
                <a:pPr marL="0" indent="0">
                  <a:buNone/>
                </a:pPr>
                <a:r>
                  <a:rPr lang="en-PH" dirty="0"/>
                  <a:t>	Therefore,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PH" dirty="0"/>
                  <a:t>≈ 9.49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  <a:blipFill>
                <a:blip r:embed="rId3"/>
                <a:stretch>
                  <a:fillRect l="-1086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472466B-B0B2-7442-ACE5-E48B576DB142}"/>
              </a:ext>
            </a:extLst>
          </p:cNvPr>
          <p:cNvSpPr txBox="1"/>
          <p:nvPr/>
        </p:nvSpPr>
        <p:spPr>
          <a:xfrm>
            <a:off x="8218343" y="4042414"/>
            <a:ext cx="3243945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You can use a calculator or a table of square roots to find a decimal approximation of an irrational square root.</a:t>
            </a:r>
          </a:p>
        </p:txBody>
      </p:sp>
    </p:spTree>
    <p:extLst>
      <p:ext uri="{BB962C8B-B14F-4D97-AF65-F5344CB8AC3E}">
        <p14:creationId xmlns:p14="http://schemas.microsoft.com/office/powerpoint/2010/main" val="1101040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08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4025</TotalTime>
  <Words>237</Words>
  <Application>Microsoft Macintosh PowerPoint</Application>
  <PresentationFormat>Widescreen</PresentationFormat>
  <Paragraphs>50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Irrational Numbers</vt:lpstr>
      <vt:lpstr>Irrational Numbers</vt:lpstr>
      <vt:lpstr>Square Root</vt:lpstr>
      <vt:lpstr>Irrational Numbers</vt:lpstr>
      <vt:lpstr>Irrational Numbers</vt:lpstr>
      <vt:lpstr>Irrational Numbers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348</cp:revision>
  <cp:lastPrinted>2023-03-16T03:23:03Z</cp:lastPrinted>
  <dcterms:created xsi:type="dcterms:W3CDTF">2019-04-16T02:10:14Z</dcterms:created>
  <dcterms:modified xsi:type="dcterms:W3CDTF">2023-04-18T08:51:09Z</dcterms:modified>
</cp:coreProperties>
</file>