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3480" cy="6849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0360" cy="2790360"/>
          </a:xfrm>
          <a:prstGeom prst="rect">
            <a:avLst/>
          </a:prstGeom>
          <a:ln w="0">
            <a:noFill/>
          </a:ln>
        </p:spPr>
      </p:pic>
      <p:sp>
        <p:nvSpPr>
          <p:cNvPr id="2" name="Rectangle 5"/>
          <p:cNvSpPr/>
          <p:nvPr/>
        </p:nvSpPr>
        <p:spPr>
          <a:xfrm>
            <a:off x="3487320" y="1475280"/>
            <a:ext cx="8695800" cy="3853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5800" cy="3754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3480" cy="626400"/>
          </a:xfrm>
          <a:prstGeom prst="rect">
            <a:avLst/>
          </a:prstGeom>
          <a:ln w="0">
            <a:noFill/>
          </a:ln>
        </p:spPr>
      </p:pic>
      <p:sp>
        <p:nvSpPr>
          <p:cNvPr id="43" name="Rectangle 7"/>
          <p:cNvSpPr/>
          <p:nvPr/>
        </p:nvSpPr>
        <p:spPr>
          <a:xfrm>
            <a:off x="10868760" y="0"/>
            <a:ext cx="961920" cy="9619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6000" cy="1026000"/>
          </a:xfrm>
          <a:prstGeom prst="rect">
            <a:avLst/>
          </a:prstGeom>
          <a:ln w="0">
            <a:noFill/>
          </a:ln>
        </p:spPr>
      </p:pic>
      <p:sp>
        <p:nvSpPr>
          <p:cNvPr id="45" name="TextBox 9"/>
          <p:cNvSpPr/>
          <p:nvPr/>
        </p:nvSpPr>
        <p:spPr>
          <a:xfrm>
            <a:off x="185400" y="6362280"/>
            <a:ext cx="4683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4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7800" cy="337608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953080"/>
            <a:ext cx="809460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 Black;Arial Black"/>
              </a:rPr>
              <a:t>Pag-unawa sa Tekstong </a:t>
            </a:r>
            <a:endParaRPr b="0" lang="en-PH" sz="3600" spc="-1" strike="noStrike">
              <a:latin typeface="Montserrat"/>
            </a:endParaRPr>
          </a:p>
          <a:p>
            <a:pPr algn="ctr">
              <a:lnSpc>
                <a:spcPct val="100000"/>
              </a:lnSpc>
              <a:buNone/>
            </a:pPr>
            <a:r>
              <a:rPr b="0" lang="en-US" sz="3600" spc="-1" strike="noStrike">
                <a:solidFill>
                  <a:srgbClr val="ffffff"/>
                </a:solidFill>
                <a:latin typeface="Montserrat"/>
                <a:ea typeface="Arial Black;Arial Black"/>
              </a:rPr>
              <a:t>Pang-impormasyon</a:t>
            </a:r>
            <a:endParaRPr b="0" lang="en-PH" sz="3600" spc="-1" strike="noStrike">
              <a:latin typeface="Montserrat"/>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8"/>
          <p:cNvSpPr/>
          <p:nvPr/>
        </p:nvSpPr>
        <p:spPr>
          <a:xfrm>
            <a:off x="2520" y="0"/>
            <a:ext cx="9896760" cy="95688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400" spc="-1" strike="noStrike">
                <a:solidFill>
                  <a:srgbClr val="000000"/>
                </a:solidFill>
                <a:latin typeface="Lato"/>
                <a:ea typeface="Arial Black;Arial Black"/>
              </a:rPr>
              <a:t>Pag-unawa sa Tekstong Pang-impormasyon</a:t>
            </a:r>
            <a:endParaRPr b="0" lang="en-PH" sz="2400" spc="-1" strike="noStrike">
              <a:latin typeface="Arial"/>
            </a:endParaRPr>
          </a:p>
        </p:txBody>
      </p:sp>
      <p:sp>
        <p:nvSpPr>
          <p:cNvPr id="126" name=""/>
          <p:cNvSpPr/>
          <p:nvPr/>
        </p:nvSpPr>
        <p:spPr>
          <a:xfrm>
            <a:off x="360000" y="1261440"/>
            <a:ext cx="11338560" cy="39585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teksto</a:t>
            </a:r>
            <a:r>
              <a:rPr b="0" lang="en-PH" sz="1800" spc="-1" strike="noStrike">
                <a:solidFill>
                  <a:srgbClr val="000000"/>
                </a:solidFill>
                <a:latin typeface="Lato"/>
                <a:ea typeface="DejaVu Sans"/>
              </a:rPr>
              <a:t> ay mga babasahin na naglalaman ng iba’t ibang impormasyon. Nagbibigay ito sa mambabasa ng karagdagang kaalaman. Maaaring ang teksto ay kuwento, balita, awit, tula, o kaya ay nasa </a:t>
            </a:r>
            <a:r>
              <a:rPr b="0" i="1" lang="en-PH" sz="1800" spc="-1" strike="noStrike">
                <a:solidFill>
                  <a:srgbClr val="000000"/>
                </a:solidFill>
                <a:latin typeface="Lato"/>
                <a:ea typeface="DejaVu Sans"/>
              </a:rPr>
              <a:t>poster</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	</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Kagaya ng </a:t>
            </a:r>
            <a:r>
              <a:rPr b="0" i="1" lang="en-PH" sz="1800" spc="-1" strike="noStrike">
                <a:solidFill>
                  <a:srgbClr val="000000"/>
                </a:solidFill>
                <a:latin typeface="Lato"/>
                <a:ea typeface="DejaVu Sans"/>
              </a:rPr>
              <a:t>poster</a:t>
            </a:r>
            <a:r>
              <a:rPr b="0" lang="en-PH" sz="1800" spc="-1" strike="noStrike">
                <a:solidFill>
                  <a:srgbClr val="000000"/>
                </a:solidFill>
                <a:latin typeface="Lato"/>
                <a:ea typeface="DejaVu Sans"/>
              </a:rPr>
              <a:t> na ginawa ni Aga, naglalaman ito ng tekstong nagbibigay ng impormasyon. Ang </a:t>
            </a:r>
            <a:r>
              <a:rPr b="1" lang="en-PH" sz="1800" spc="-1" strike="noStrike">
                <a:solidFill>
                  <a:srgbClr val="000000"/>
                </a:solidFill>
                <a:latin typeface="Lato"/>
                <a:ea typeface="DejaVu Sans"/>
              </a:rPr>
              <a:t>poster</a:t>
            </a:r>
            <a:r>
              <a:rPr b="0" lang="en-PH" sz="1800" spc="-1" strike="noStrike">
                <a:solidFill>
                  <a:srgbClr val="000000"/>
                </a:solidFill>
                <a:latin typeface="Lato"/>
                <a:ea typeface="DejaVu Sans"/>
              </a:rPr>
              <a:t> na ginawa ni Aga ay naglalaman ng mga salitang “Magtanim, Magresiklo, Itigil ang Pagpuputol ng Puno, Gamiting Muli, at Linisin ang Hangin.” Ang mga salitang ito ay nagbibigay ng impormasyon sa mga nakakikita at nakababasa nito na dapat nila itong gawin upang hindi tuluyang uminit ang ating daigdig.</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397440" y="902880"/>
            <a:ext cx="10978560" cy="427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Paano mo masasagot ang mga tanong sa napakinggan o nabasang kuwento o tekstong impormasyon?</a:t>
            </a:r>
            <a:endParaRPr b="0" lang="en-PH" sz="1800" spc="-1" strike="noStrike">
              <a:latin typeface="Arial"/>
            </a:endParaRPr>
          </a:p>
        </p:txBody>
      </p:sp>
      <p:sp>
        <p:nvSpPr>
          <p:cNvPr id="128" name=""/>
          <p:cNvSpPr/>
          <p:nvPr/>
        </p:nvSpPr>
        <p:spPr>
          <a:xfrm>
            <a:off x="180000" y="1296000"/>
            <a:ext cx="11878560" cy="3416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Narito ang ilang paraan na dapat mong tandaan upang masagot ang mga tanong mula sa napakinggan o nabasang teksto:</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Makinig nang mabuti o unawaing mabuti ang binabasa.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Tiyaking mapakikinggan o mababasa ang teksto mula simula hanggang wakas.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Tandaan ang mga salitang ginagamit sa pagtatanong gaya ng </a:t>
            </a:r>
            <a:r>
              <a:rPr b="1" lang="en-PH" sz="1800" spc="-1" strike="noStrike">
                <a:solidFill>
                  <a:srgbClr val="000000"/>
                </a:solidFill>
                <a:latin typeface="Lato"/>
                <a:ea typeface="DejaVu Sans"/>
              </a:rPr>
              <a:t>ano, sino, saan, kailan, paano, at bakit</a:t>
            </a:r>
            <a:r>
              <a:rPr b="0" lang="en-PH" sz="1800" spc="-1" strike="noStrike">
                <a:solidFill>
                  <a:srgbClr val="000000"/>
                </a:solidFill>
                <a:latin typeface="Lato"/>
                <a:ea typeface="DejaVu Sans"/>
              </a:rPr>
              <a:t>. Alamin ang mga hinihinging kasagutan sa mga tanong na ito.</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Itala ang mahahalagang detalyeng mapakikinggan o mababasa.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Ugaliing magbasa upang mapalawak ang talasalitaan.</a:t>
            </a:r>
            <a:endParaRPr b="0" lang="en-PH" sz="1800" spc="-1" strike="noStrike">
              <a:latin typeface="Arial"/>
            </a:endParaRPr>
          </a:p>
        </p:txBody>
      </p:sp>
      <p:sp>
        <p:nvSpPr>
          <p:cNvPr id="129" name=""/>
          <p:cNvSpPr/>
          <p:nvPr/>
        </p:nvSpPr>
        <p:spPr>
          <a:xfrm>
            <a:off x="540000" y="4981680"/>
            <a:ext cx="11338560" cy="956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Ang mga salitang maaaring gamitin sa pagtatanong ay ang </a:t>
            </a:r>
            <a:r>
              <a:rPr b="1" lang="en-PH" sz="1800" spc="-1" strike="noStrike">
                <a:solidFill>
                  <a:srgbClr val="000000"/>
                </a:solidFill>
                <a:latin typeface="Lato"/>
                <a:ea typeface="DejaVu Sans"/>
              </a:rPr>
              <a:t>ano, sino, saan, kailan, bakit, paano, at iba pa</a:t>
            </a:r>
            <a:r>
              <a:rPr b="0" lang="en-PH" sz="1800" spc="-1" strike="noStrike">
                <a:solidFill>
                  <a:srgbClr val="000000"/>
                </a:solidFill>
                <a:latin typeface="Lato"/>
                <a:ea typeface="DejaVu Sans"/>
              </a:rPr>
              <a:t>. Dapat mo ring malaman kung ano ang hinahanap na kasagutan sa mga salitang ito.</a:t>
            </a:r>
            <a:endParaRPr b="0" lang="en-PH" sz="1800" spc="-1" strike="noStrike">
              <a:latin typeface="Arial"/>
            </a:endParaRPr>
          </a:p>
        </p:txBody>
      </p:sp>
      <p:sp>
        <p:nvSpPr>
          <p:cNvPr id="130" name="PlaceHolder 2"/>
          <p:cNvSpPr/>
          <p:nvPr/>
        </p:nvSpPr>
        <p:spPr>
          <a:xfrm>
            <a:off x="2520" y="0"/>
            <a:ext cx="9896760" cy="95688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400" spc="-1" strike="noStrike">
                <a:solidFill>
                  <a:srgbClr val="000000"/>
                </a:solidFill>
                <a:latin typeface="Lato"/>
                <a:ea typeface="Arial Black;Arial Black"/>
              </a:rPr>
              <a:t>Pag-unawa sa Tekstong Pang-impormasyon</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7"/>
          <p:cNvSpPr/>
          <p:nvPr/>
        </p:nvSpPr>
        <p:spPr>
          <a:xfrm>
            <a:off x="4683600" y="720000"/>
            <a:ext cx="2876040" cy="77688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buNone/>
            </a:pPr>
            <a:r>
              <a:rPr b="1" lang="en-US" sz="2600" spc="-1" strike="noStrike">
                <a:solidFill>
                  <a:srgbClr val="000000"/>
                </a:solidFill>
                <a:latin typeface="Lato"/>
                <a:ea typeface="Arial Black;Arial Black"/>
              </a:rPr>
              <a:t>Pagsasanay</a:t>
            </a:r>
            <a:endParaRPr b="0" lang="en-PH" sz="2600" spc="-1" strike="noStrike">
              <a:latin typeface="Arial"/>
            </a:endParaRPr>
          </a:p>
        </p:txBody>
      </p:sp>
      <p:sp>
        <p:nvSpPr>
          <p:cNvPr id="132" name=""/>
          <p:cNvSpPr/>
          <p:nvPr/>
        </p:nvSpPr>
        <p:spPr>
          <a:xfrm>
            <a:off x="360360" y="1583640"/>
            <a:ext cx="11519640" cy="381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Panuto:</a:t>
            </a:r>
            <a:r>
              <a:rPr b="0" lang="en-PH" sz="1800" spc="-1" strike="noStrike">
                <a:solidFill>
                  <a:srgbClr val="000000"/>
                </a:solidFill>
                <a:latin typeface="Lato"/>
                <a:ea typeface="DejaVu Sans"/>
              </a:rPr>
              <a:t> Lagyan ng tsek ang patlang ( / ) kung ang pahayag ay makatutulong sa pag-unawa sa napakinggang teksto at ekis ( x ) naman kung hindi. </a:t>
            </a:r>
            <a:endParaRPr b="0" lang="en-PH" sz="1800" spc="-1" strike="noStrike">
              <a:latin typeface="Arial"/>
            </a:endParaRPr>
          </a:p>
          <a:p>
            <a:pPr>
              <a:lnSpc>
                <a:spcPct val="10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_________1. Palagiang magbasa upang lumawak ang bokabularyo.</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_________2. Gumawa ng ibang bagay habang nakikinig o nagbabasa.</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_________3. Pakinggan o basahing mabuti ang teksto upang ito ay maunawaan.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_________4. Hindi kailangang tapusin ang pakikinig upang maunawaan ang teksto.</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_________5. Isulat ang mahahalagang impormasyong mapapakinggan o mababasa.</a:t>
            </a:r>
            <a:endParaRPr b="0" lang="en-PH" sz="1800" spc="-1" strike="noStrike">
              <a:latin typeface="Arial"/>
            </a:endParaRPr>
          </a:p>
        </p:txBody>
      </p:sp>
      <p:sp>
        <p:nvSpPr>
          <p:cNvPr id="133" name="PlaceHolder 5"/>
          <p:cNvSpPr/>
          <p:nvPr/>
        </p:nvSpPr>
        <p:spPr>
          <a:xfrm>
            <a:off x="2520" y="0"/>
            <a:ext cx="9896760" cy="95688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400" spc="-1" strike="noStrike">
                <a:solidFill>
                  <a:srgbClr val="000000"/>
                </a:solidFill>
                <a:latin typeface="Lato"/>
                <a:ea typeface="Arial Black;Arial Black"/>
              </a:rPr>
              <a:t>Pag-unawa sa Tekstong Pang-impormasyon</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PlaceHolder 1"/>
          <p:cNvSpPr>
            <a:spLocks noGrp="1"/>
          </p:cNvSpPr>
          <p:nvPr>
            <p:ph/>
          </p:nvPr>
        </p:nvSpPr>
        <p:spPr>
          <a:xfrm>
            <a:off x="363960" y="903960"/>
            <a:ext cx="8095680" cy="715680"/>
          </a:xfrm>
          <a:prstGeom prst="rect">
            <a:avLst/>
          </a:prstGeom>
          <a:noFill/>
          <a:ln w="0">
            <a:noFill/>
          </a:ln>
        </p:spPr>
        <p:txBody>
          <a:bodyPr lIns="90000" rIns="90000" tIns="45000" bIns="45000" anchor="t">
            <a:noAutofit/>
          </a:bodyPr>
          <a:p>
            <a:pPr algn="just">
              <a:lnSpc>
                <a:spcPct val="100000"/>
              </a:lnSpc>
              <a:spcAft>
                <a:spcPts val="601"/>
              </a:spcAft>
              <a:buNone/>
            </a:pPr>
            <a:r>
              <a:rPr b="1" lang="en-US" sz="2400" spc="-1" strike="noStrike">
                <a:solidFill>
                  <a:srgbClr val="000000"/>
                </a:solidFill>
                <a:latin typeface="Arial;Arial"/>
                <a:ea typeface="Arial;Arial"/>
              </a:rPr>
              <a:t>Susi sa Pagwawasto:</a:t>
            </a: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p:txBody>
      </p:sp>
      <p:sp>
        <p:nvSpPr>
          <p:cNvPr id="135" name=""/>
          <p:cNvSpPr/>
          <p:nvPr/>
        </p:nvSpPr>
        <p:spPr>
          <a:xfrm>
            <a:off x="541800" y="1441800"/>
            <a:ext cx="11337840" cy="23378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1. /</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x</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4. x</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5. /</a:t>
            </a:r>
            <a:endParaRPr b="0" lang="en-PH" sz="1800" spc="-1" strike="noStrike">
              <a:latin typeface="Arial"/>
            </a:endParaRPr>
          </a:p>
        </p:txBody>
      </p:sp>
      <p:sp>
        <p:nvSpPr>
          <p:cNvPr id="136" name="PlaceHolder 3"/>
          <p:cNvSpPr/>
          <p:nvPr/>
        </p:nvSpPr>
        <p:spPr>
          <a:xfrm>
            <a:off x="2520" y="0"/>
            <a:ext cx="9896760" cy="95688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400" spc="-1" strike="noStrike">
                <a:solidFill>
                  <a:srgbClr val="000000"/>
                </a:solidFill>
                <a:latin typeface="Lato"/>
                <a:ea typeface="Arial Black;Arial Black"/>
              </a:rPr>
              <a:t>Pag-unawa sa Tekstong Pang-impormasyon</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1140</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2023-07-10T17:48:48Z</dcterms:modified>
  <cp:revision>117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