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114" cy="685764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-355"/>
            <a:ext cx="12186285" cy="6852284"/>
          </a:xfrm>
          <a:custGeom>
            <a:avLst/>
            <a:gdLst/>
            <a:ahLst/>
            <a:cxnLst/>
            <a:rect l="l" t="t" r="r" b="b"/>
            <a:pathLst>
              <a:path w="12186285" h="6852284">
                <a:moveTo>
                  <a:pt x="12186005" y="0"/>
                </a:moveTo>
                <a:lnTo>
                  <a:pt x="0" y="0"/>
                </a:lnTo>
                <a:lnTo>
                  <a:pt x="0" y="6851878"/>
                </a:lnTo>
                <a:lnTo>
                  <a:pt x="6093002" y="6851878"/>
                </a:lnTo>
                <a:lnTo>
                  <a:pt x="12186005" y="6851878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993" y="1800720"/>
            <a:ext cx="2792882" cy="279288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487318" y="1475282"/>
            <a:ext cx="8698865" cy="3856354"/>
          </a:xfrm>
          <a:custGeom>
            <a:avLst/>
            <a:gdLst/>
            <a:ahLst/>
            <a:cxnLst/>
            <a:rect l="l" t="t" r="r" b="b"/>
            <a:pathLst>
              <a:path w="8698865" h="3856354">
                <a:moveTo>
                  <a:pt x="8698318" y="0"/>
                </a:moveTo>
                <a:lnTo>
                  <a:pt x="0" y="0"/>
                </a:lnTo>
                <a:lnTo>
                  <a:pt x="0" y="3856316"/>
                </a:lnTo>
                <a:lnTo>
                  <a:pt x="4349165" y="3856316"/>
                </a:lnTo>
                <a:lnTo>
                  <a:pt x="8698318" y="3856316"/>
                </a:lnTo>
                <a:lnTo>
                  <a:pt x="8698318" y="0"/>
                </a:lnTo>
                <a:close/>
              </a:path>
            </a:pathLst>
          </a:custGeom>
          <a:solidFill>
            <a:srgbClr val="9B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7318" y="5337365"/>
            <a:ext cx="8698674" cy="3783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42405"/>
            <a:ext cx="12185992" cy="61559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57242" y="-355"/>
            <a:ext cx="1028522" cy="9644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4775" y="331469"/>
            <a:ext cx="6329984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498" y="1209141"/>
            <a:ext cx="10706100" cy="166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3055" y="6416231"/>
            <a:ext cx="2637155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REX.COM.PH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://WWW.REX.COM.PH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://WWW.REX.COM.PH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REX.COM.PH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://WWW.REX.COM.PH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X.COM.PH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X.COM.PH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X.COM.PH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76" y="3096259"/>
            <a:ext cx="62979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Adaptation</a:t>
            </a:r>
            <a:r>
              <a:rPr dirty="0" sz="3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Terrestrial</a:t>
            </a:r>
            <a:r>
              <a:rPr dirty="0" sz="3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Arial"/>
                <a:cs typeface="Arial"/>
              </a:rPr>
              <a:t>Plants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5798" y="1508404"/>
            <a:ext cx="6610324" cy="33785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Terrestrial</a:t>
            </a:r>
            <a:r>
              <a:rPr dirty="0" spc="-40"/>
              <a:t> </a:t>
            </a:r>
            <a:r>
              <a:rPr dirty="0" spc="-10"/>
              <a:t>Plants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7661" y="1262049"/>
            <a:ext cx="1003490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Plants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grow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called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 Black"/>
                <a:cs typeface="Arial Black"/>
              </a:rPr>
              <a:t>terrestrial</a:t>
            </a:r>
            <a:r>
              <a:rPr dirty="0" sz="2000" spc="10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plants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 indent="44958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Arial"/>
                <a:cs typeface="Arial"/>
              </a:rPr>
              <a:t>Terrestrial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plants grow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survive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different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habitats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due to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different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structures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that </a:t>
            </a:r>
            <a:r>
              <a:rPr dirty="0" sz="2000">
                <a:latin typeface="Arial"/>
                <a:cs typeface="Arial"/>
              </a:rPr>
              <a:t>enable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them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live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certain </a:t>
            </a:r>
            <a:r>
              <a:rPr dirty="0" sz="2000" spc="-10">
                <a:latin typeface="Arial"/>
                <a:cs typeface="Arial"/>
              </a:rPr>
              <a:t>conditions.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97661" y="3441496"/>
            <a:ext cx="748855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Black"/>
                <a:cs typeface="Arial Black"/>
              </a:rPr>
              <a:t>Survival</a:t>
            </a:r>
            <a:r>
              <a:rPr dirty="0" sz="2000" spc="-130">
                <a:latin typeface="Arial Black"/>
                <a:cs typeface="Arial Black"/>
              </a:rPr>
              <a:t> </a:t>
            </a:r>
            <a:r>
              <a:rPr dirty="0" sz="2000">
                <a:latin typeface="Arial"/>
                <a:cs typeface="Arial"/>
              </a:rPr>
              <a:t>means the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ability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organism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continue to be</a:t>
            </a:r>
            <a:r>
              <a:rPr dirty="0" sz="2000" spc="-10">
                <a:latin typeface="Arial"/>
                <a:cs typeface="Arial"/>
              </a:rPr>
              <a:t> alive.</a:t>
            </a:r>
            <a:endParaRPr sz="2000">
              <a:latin typeface="Arial"/>
              <a:cs typeface="Arial"/>
            </a:endParaRPr>
          </a:p>
          <a:p>
            <a:pPr marL="12700" marR="29845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Arial"/>
                <a:cs typeface="Arial"/>
              </a:rPr>
              <a:t>Terrestrial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plants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have different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specialized parts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help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them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survive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their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habitat.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8320" y="2519641"/>
            <a:ext cx="2371318" cy="323964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530181" y="6405791"/>
            <a:ext cx="21717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WWW.REX.COM.PH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Terrestrial</a:t>
            </a:r>
            <a:r>
              <a:rPr dirty="0" spc="-40"/>
              <a:t> </a:t>
            </a:r>
            <a:r>
              <a:rPr dirty="0" spc="-10"/>
              <a:t>Plants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7661" y="1112291"/>
            <a:ext cx="5237480" cy="1101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Black"/>
                <a:cs typeface="Arial Black"/>
              </a:rPr>
              <a:t>Plants</a:t>
            </a:r>
            <a:r>
              <a:rPr dirty="0" sz="2000" spc="-1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That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Live in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Hot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and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Dry </a:t>
            </a:r>
            <a:r>
              <a:rPr dirty="0" sz="2000" spc="-10">
                <a:latin typeface="Arial Black"/>
                <a:cs typeface="Arial Black"/>
              </a:rPr>
              <a:t>Areas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2000" i="1">
                <a:latin typeface="Arial"/>
                <a:cs typeface="Arial"/>
              </a:rPr>
              <a:t>Plants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that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live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in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hot</a:t>
            </a:r>
            <a:r>
              <a:rPr dirty="0" sz="2000" spc="-1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and</a:t>
            </a:r>
            <a:r>
              <a:rPr dirty="0" sz="2000" spc="-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dry</a:t>
            </a:r>
            <a:r>
              <a:rPr dirty="0" sz="2000" spc="-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areas</a:t>
            </a:r>
            <a:r>
              <a:rPr dirty="0" sz="2000" spc="5" b="1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97661" y="2568866"/>
            <a:ext cx="1111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Wingdings"/>
                <a:cs typeface="Wingdings"/>
              </a:rPr>
              <a:t>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7661" y="3178708"/>
            <a:ext cx="1111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Wingdings"/>
                <a:cs typeface="Wingdings"/>
              </a:rPr>
              <a:t></a:t>
            </a:r>
            <a:endParaRPr sz="900">
              <a:latin typeface="Wingdings"/>
              <a:cs typeface="Wingding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7661" y="2187968"/>
            <a:ext cx="10687050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965" indent="-215265">
              <a:lnSpc>
                <a:spcPct val="100000"/>
              </a:lnSpc>
              <a:spcBef>
                <a:spcPts val="100"/>
              </a:spcBef>
              <a:buSzPct val="45000"/>
              <a:buFont typeface="Wingdings"/>
              <a:buChar char=""/>
              <a:tabLst>
                <a:tab pos="227965" algn="l"/>
              </a:tabLst>
            </a:pPr>
            <a:r>
              <a:rPr dirty="0" sz="2000">
                <a:latin typeface="Arial"/>
                <a:cs typeface="Arial"/>
              </a:rPr>
              <a:t>exposed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extremely high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temperatures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 </a:t>
            </a:r>
            <a:r>
              <a:rPr dirty="0" sz="2000" spc="-10">
                <a:latin typeface="Arial"/>
                <a:cs typeface="Arial"/>
              </a:rPr>
              <a:t>drought.</a:t>
            </a:r>
            <a:endParaRPr sz="2000">
              <a:latin typeface="Arial"/>
              <a:cs typeface="Arial"/>
            </a:endParaRPr>
          </a:p>
          <a:p>
            <a:pPr marL="227965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soil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grow 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usually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sandy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 filled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rocks,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making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difficult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hold </a:t>
            </a:r>
            <a:r>
              <a:rPr dirty="0" sz="2000" spc="-20">
                <a:latin typeface="Arial"/>
                <a:cs typeface="Arial"/>
              </a:rPr>
              <a:t>much </a:t>
            </a:r>
            <a:r>
              <a:rPr dirty="0" sz="2000" spc="-10">
                <a:latin typeface="Arial"/>
                <a:cs typeface="Arial"/>
              </a:rPr>
              <a:t>water.</a:t>
            </a:r>
            <a:endParaRPr sz="2000">
              <a:latin typeface="Arial"/>
              <a:cs typeface="Arial"/>
            </a:endParaRPr>
          </a:p>
          <a:p>
            <a:pPr marL="22796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plants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 directly hit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sunlight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 strong</a:t>
            </a:r>
            <a:r>
              <a:rPr dirty="0" sz="2000" spc="-10">
                <a:latin typeface="Arial"/>
                <a:cs typeface="Arial"/>
              </a:rPr>
              <a:t> winds.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114" y="3779634"/>
            <a:ext cx="7839154" cy="164160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97661" y="5611939"/>
            <a:ext cx="98405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Plants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commonly grow in hot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dry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areas are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cacti,</a:t>
            </a:r>
            <a:r>
              <a:rPr dirty="0" sz="2000" spc="-1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tumbleweeds,</a:t>
            </a:r>
            <a:r>
              <a:rPr dirty="0" sz="2000" spc="-1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and </a:t>
            </a:r>
            <a:r>
              <a:rPr dirty="0" sz="2000" spc="-10" b="1" i="1">
                <a:latin typeface="Arial"/>
                <a:cs typeface="Arial"/>
              </a:rPr>
              <a:t>agaves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530181" y="6405791"/>
            <a:ext cx="21717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WWW.REX.COM.PH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Terrestrial</a:t>
            </a:r>
            <a:r>
              <a:rPr dirty="0" spc="-40"/>
              <a:t> </a:t>
            </a:r>
            <a:r>
              <a:rPr dirty="0" spc="-10"/>
              <a:t>Plants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98626" y="1207693"/>
            <a:ext cx="10036810" cy="1312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82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Black"/>
                <a:cs typeface="Arial Black"/>
              </a:rPr>
              <a:t>Plants</a:t>
            </a:r>
            <a:r>
              <a:rPr dirty="0" sz="1800" spc="-25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That</a:t>
            </a:r>
            <a:r>
              <a:rPr dirty="0" sz="1800" spc="-1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Live</a:t>
            </a:r>
            <a:r>
              <a:rPr dirty="0" sz="1800" spc="-2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in</a:t>
            </a:r>
            <a:r>
              <a:rPr dirty="0" sz="1800" spc="-2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Cold</a:t>
            </a:r>
            <a:r>
              <a:rPr dirty="0" sz="1800" spc="-2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Areas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850">
              <a:latin typeface="Arial Black"/>
              <a:cs typeface="Arial Black"/>
            </a:endParaRPr>
          </a:p>
          <a:p>
            <a:pPr marL="1995170" marR="5080" indent="-1983105">
              <a:lnSpc>
                <a:spcPct val="111700"/>
              </a:lnSpc>
            </a:pPr>
            <a:r>
              <a:rPr dirty="0" sz="2000">
                <a:latin typeface="Arial"/>
                <a:cs typeface="Arial"/>
              </a:rPr>
              <a:t>Plants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live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colder regions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Earth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have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different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specialized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structures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enable </a:t>
            </a:r>
            <a:r>
              <a:rPr dirty="0" sz="2000">
                <a:latin typeface="Arial"/>
                <a:cs typeface="Arial"/>
              </a:rPr>
              <a:t>them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 survive,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just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like 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pine trees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Baguio </a:t>
            </a:r>
            <a:r>
              <a:rPr dirty="0" sz="2000" spc="-10">
                <a:latin typeface="Arial"/>
                <a:cs typeface="Arial"/>
              </a:rPr>
              <a:t>City.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000" y="2879648"/>
            <a:ext cx="7066664" cy="226645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530181" y="6405791"/>
            <a:ext cx="21717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WWW.REX.COM.PH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Terrestrial</a:t>
            </a:r>
            <a:r>
              <a:rPr dirty="0" spc="-40"/>
              <a:t> </a:t>
            </a:r>
            <a:r>
              <a:rPr dirty="0" spc="-10"/>
              <a:t>Plants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99055">
              <a:lnSpc>
                <a:spcPct val="100000"/>
              </a:lnSpc>
              <a:spcBef>
                <a:spcPts val="100"/>
              </a:spcBef>
            </a:pPr>
            <a:r>
              <a:rPr dirty="0"/>
              <a:t>Plants</a:t>
            </a:r>
            <a:r>
              <a:rPr dirty="0" spc="-20"/>
              <a:t> </a:t>
            </a:r>
            <a:r>
              <a:rPr dirty="0"/>
              <a:t>That</a:t>
            </a:r>
            <a:r>
              <a:rPr dirty="0" spc="-15"/>
              <a:t> </a:t>
            </a:r>
            <a:r>
              <a:rPr dirty="0"/>
              <a:t>Grow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 spc="-10"/>
              <a:t>Grassland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/>
          </a:p>
          <a:p>
            <a:pPr marL="39243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Plants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live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</a:t>
            </a:r>
            <a:r>
              <a:rPr dirty="0" sz="2000"/>
              <a:t>grasslands</a:t>
            </a:r>
            <a:r>
              <a:rPr dirty="0" sz="2000" spc="-5"/>
              <a:t> </a:t>
            </a:r>
            <a:r>
              <a:rPr dirty="0" sz="2000"/>
              <a:t>or</a:t>
            </a:r>
            <a:r>
              <a:rPr dirty="0" sz="2000" spc="-5"/>
              <a:t> </a:t>
            </a:r>
            <a:r>
              <a:rPr dirty="0" sz="2000"/>
              <a:t>prairies</a:t>
            </a:r>
            <a:r>
              <a:rPr dirty="0" sz="2000" spc="-130"/>
              <a:t> </a:t>
            </a:r>
            <a:r>
              <a:rPr dirty="0" sz="2000">
                <a:latin typeface="Arial"/>
                <a:cs typeface="Arial"/>
              </a:rPr>
              <a:t>experience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two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types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weather.</a:t>
            </a:r>
            <a:endParaRPr sz="2000">
              <a:latin typeface="Arial"/>
              <a:cs typeface="Arial"/>
            </a:endParaRPr>
          </a:p>
          <a:p>
            <a:pPr marL="82550" marR="5080" indent="-70485">
              <a:lnSpc>
                <a:spcPct val="111600"/>
              </a:lnSpc>
              <a:spcBef>
                <a:spcPts val="85"/>
              </a:spcBef>
            </a:pPr>
            <a:r>
              <a:rPr dirty="0" sz="2000">
                <a:latin typeface="Arial"/>
                <a:cs typeface="Arial"/>
              </a:rPr>
              <a:t>These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weather conditions are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hot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summers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cold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winters</a:t>
            </a:r>
            <a:r>
              <a:rPr dirty="0" sz="2000">
                <a:latin typeface="Arial"/>
                <a:cs typeface="Arial"/>
              </a:rPr>
              <a:t>.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Plants that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live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these </a:t>
            </a:r>
            <a:r>
              <a:rPr dirty="0" sz="2000" spc="-10">
                <a:latin typeface="Arial"/>
                <a:cs typeface="Arial"/>
              </a:rPr>
              <a:t>areas </a:t>
            </a:r>
            <a:r>
              <a:rPr dirty="0" sz="2000">
                <a:latin typeface="Arial"/>
                <a:cs typeface="Arial"/>
              </a:rPr>
              <a:t>also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have specialized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adaptative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structures.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199998" y="3239642"/>
            <a:ext cx="3960495" cy="2605405"/>
            <a:chOff x="7199998" y="3239642"/>
            <a:chExt cx="3960495" cy="26054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9998" y="3239642"/>
              <a:ext cx="3959999" cy="260531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99998" y="3239998"/>
              <a:ext cx="3960495" cy="2605405"/>
            </a:xfrm>
            <a:custGeom>
              <a:avLst/>
              <a:gdLst/>
              <a:ahLst/>
              <a:cxnLst/>
              <a:rect l="l" t="t" r="r" b="b"/>
              <a:pathLst>
                <a:path w="3960495" h="2605404">
                  <a:moveTo>
                    <a:pt x="0" y="0"/>
                  </a:moveTo>
                  <a:lnTo>
                    <a:pt x="3959999" y="0"/>
                  </a:lnTo>
                  <a:lnTo>
                    <a:pt x="3959999" y="2604960"/>
                  </a:lnTo>
                  <a:lnTo>
                    <a:pt x="0" y="26049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483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118781" y="3704381"/>
            <a:ext cx="5641340" cy="140779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112799"/>
              </a:lnSpc>
              <a:spcBef>
                <a:spcPts val="150"/>
              </a:spcBef>
            </a:pPr>
            <a:r>
              <a:rPr dirty="0" sz="2000">
                <a:latin typeface="Arial Black"/>
                <a:cs typeface="Arial Black"/>
              </a:rPr>
              <a:t>Prairie</a:t>
            </a:r>
            <a:r>
              <a:rPr dirty="0" sz="2000" spc="36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grass</a:t>
            </a:r>
            <a:r>
              <a:rPr dirty="0" sz="2000" spc="254">
                <a:latin typeface="Arial Black"/>
                <a:cs typeface="Arial Black"/>
              </a:rPr>
              <a:t> </a:t>
            </a:r>
            <a:r>
              <a:rPr dirty="0" sz="2000">
                <a:latin typeface="Arial"/>
                <a:cs typeface="Arial"/>
              </a:rPr>
              <a:t>has</a:t>
            </a:r>
            <a:r>
              <a:rPr dirty="0" sz="2000" spc="3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3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very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deep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3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thick</a:t>
            </a:r>
            <a:r>
              <a:rPr dirty="0" sz="2000" spc="3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root </a:t>
            </a:r>
            <a:r>
              <a:rPr dirty="0" sz="2000">
                <a:latin typeface="Arial"/>
                <a:cs typeface="Arial"/>
              </a:rPr>
              <a:t>system.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Even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though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root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system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grass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deep,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said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roots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only</a:t>
            </a:r>
            <a:r>
              <a:rPr dirty="0" sz="2000" spc="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pull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water</a:t>
            </a:r>
            <a:r>
              <a:rPr dirty="0" sz="2000" spc="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up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10 inches deep in the </a:t>
            </a:r>
            <a:r>
              <a:rPr dirty="0" sz="2000" spc="-20">
                <a:latin typeface="Arial"/>
                <a:cs typeface="Arial"/>
              </a:rPr>
              <a:t>soil.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530181" y="6405791"/>
            <a:ext cx="21717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WWW.REX.COM.PH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Terrestrial</a:t>
            </a:r>
            <a:r>
              <a:rPr dirty="0" spc="-40"/>
              <a:t> </a:t>
            </a:r>
            <a:r>
              <a:rPr dirty="0" spc="-10"/>
              <a:t>Plants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49819" y="1209141"/>
            <a:ext cx="9885680" cy="1311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064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Black"/>
                <a:cs typeface="Arial Black"/>
              </a:rPr>
              <a:t>Plants</a:t>
            </a:r>
            <a:r>
              <a:rPr dirty="0" sz="1800" spc="-15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in</a:t>
            </a:r>
            <a:r>
              <a:rPr dirty="0" sz="1800" spc="-2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Rainforest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Plants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live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rainforests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receive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heavy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rainfall.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Plants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grow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rapidly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these</a:t>
            </a:r>
            <a:r>
              <a:rPr dirty="0" sz="2000" spc="-10">
                <a:latin typeface="Arial"/>
                <a:cs typeface="Arial"/>
              </a:rPr>
              <a:t> habitats</a:t>
            </a:r>
            <a:endParaRPr sz="2000">
              <a:latin typeface="Arial"/>
              <a:cs typeface="Arial"/>
            </a:endParaRPr>
          </a:p>
          <a:p>
            <a:pPr algn="ctr" marR="231140">
              <a:lnSpc>
                <a:spcPct val="100000"/>
              </a:lnSpc>
              <a:spcBef>
                <a:spcPts val="284"/>
              </a:spcBef>
            </a:pPr>
            <a:r>
              <a:rPr dirty="0" sz="2000">
                <a:latin typeface="Arial"/>
                <a:cs typeface="Arial"/>
              </a:rPr>
              <a:t>because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nutrient-</a:t>
            </a:r>
            <a:r>
              <a:rPr dirty="0" sz="2000">
                <a:latin typeface="Arial"/>
                <a:cs typeface="Arial"/>
              </a:rPr>
              <a:t>rich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soil.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440002" y="2847962"/>
            <a:ext cx="4170679" cy="2732405"/>
            <a:chOff x="1440002" y="2847962"/>
            <a:chExt cx="4170679" cy="27324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002" y="2847962"/>
              <a:ext cx="4170235" cy="273203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440002" y="2848317"/>
              <a:ext cx="4170679" cy="2731770"/>
            </a:xfrm>
            <a:custGeom>
              <a:avLst/>
              <a:gdLst/>
              <a:ahLst/>
              <a:cxnLst/>
              <a:rect l="l" t="t" r="r" b="b"/>
              <a:pathLst>
                <a:path w="4170679" h="2731770">
                  <a:moveTo>
                    <a:pt x="0" y="0"/>
                  </a:moveTo>
                  <a:lnTo>
                    <a:pt x="4170235" y="0"/>
                  </a:lnTo>
                  <a:lnTo>
                    <a:pt x="4170235" y="2731681"/>
                  </a:lnTo>
                  <a:lnTo>
                    <a:pt x="0" y="27316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483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6967080" y="2878924"/>
            <a:ext cx="4013200" cy="2701290"/>
            <a:chOff x="6967080" y="2878924"/>
            <a:chExt cx="4013200" cy="270129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7080" y="2878924"/>
              <a:ext cx="4012920" cy="270107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967080" y="2879280"/>
              <a:ext cx="4013200" cy="2701290"/>
            </a:xfrm>
            <a:custGeom>
              <a:avLst/>
              <a:gdLst/>
              <a:ahLst/>
              <a:cxnLst/>
              <a:rect l="l" t="t" r="r" b="b"/>
              <a:pathLst>
                <a:path w="4013200" h="2701290">
                  <a:moveTo>
                    <a:pt x="0" y="0"/>
                  </a:moveTo>
                  <a:lnTo>
                    <a:pt x="4012920" y="0"/>
                  </a:lnTo>
                  <a:lnTo>
                    <a:pt x="4012920" y="2700718"/>
                  </a:lnTo>
                  <a:lnTo>
                    <a:pt x="0" y="27007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483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530181" y="6405791"/>
            <a:ext cx="21717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WWW.REX.COM.PH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dirty="0"/>
              <a:t>Adaptation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Terrestrial</a:t>
            </a:r>
            <a:r>
              <a:rPr dirty="0" spc="-40"/>
              <a:t> </a:t>
            </a:r>
            <a:r>
              <a:rPr dirty="0" spc="-10"/>
              <a:t>Plants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769791" y="1069797"/>
            <a:ext cx="4519930" cy="379730"/>
            <a:chOff x="3769791" y="1069797"/>
            <a:chExt cx="4519930" cy="379730"/>
          </a:xfrm>
        </p:grpSpPr>
        <p:sp>
          <p:nvSpPr>
            <p:cNvPr id="4" name="object 4" descr=""/>
            <p:cNvSpPr/>
            <p:nvPr/>
          </p:nvSpPr>
          <p:spPr>
            <a:xfrm>
              <a:off x="3779634" y="1079639"/>
              <a:ext cx="4500245" cy="360045"/>
            </a:xfrm>
            <a:custGeom>
              <a:avLst/>
              <a:gdLst/>
              <a:ahLst/>
              <a:cxnLst/>
              <a:rect l="l" t="t" r="r" b="b"/>
              <a:pathLst>
                <a:path w="4500245" h="360044">
                  <a:moveTo>
                    <a:pt x="4499648" y="0"/>
                  </a:moveTo>
                  <a:lnTo>
                    <a:pt x="0" y="0"/>
                  </a:lnTo>
                  <a:lnTo>
                    <a:pt x="0" y="359638"/>
                  </a:lnTo>
                  <a:lnTo>
                    <a:pt x="2250008" y="359638"/>
                  </a:lnTo>
                  <a:lnTo>
                    <a:pt x="4499648" y="359638"/>
                  </a:lnTo>
                  <a:lnTo>
                    <a:pt x="44996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779634" y="1079639"/>
              <a:ext cx="4500245" cy="360045"/>
            </a:xfrm>
            <a:custGeom>
              <a:avLst/>
              <a:gdLst/>
              <a:ahLst/>
              <a:cxnLst/>
              <a:rect l="l" t="t" r="r" b="b"/>
              <a:pathLst>
                <a:path w="4500245" h="360044">
                  <a:moveTo>
                    <a:pt x="2250008" y="359638"/>
                  </a:moveTo>
                  <a:lnTo>
                    <a:pt x="0" y="359638"/>
                  </a:lnTo>
                  <a:lnTo>
                    <a:pt x="0" y="0"/>
                  </a:lnTo>
                  <a:lnTo>
                    <a:pt x="4499648" y="0"/>
                  </a:lnTo>
                  <a:lnTo>
                    <a:pt x="4499648" y="359638"/>
                  </a:lnTo>
                  <a:lnTo>
                    <a:pt x="2250008" y="359638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093893" y="1099705"/>
            <a:ext cx="1871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Terrestrial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Plants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10158" y="1790153"/>
            <a:ext cx="2539365" cy="379730"/>
            <a:chOff x="710158" y="1790153"/>
            <a:chExt cx="2539365" cy="379730"/>
          </a:xfrm>
        </p:grpSpPr>
        <p:sp>
          <p:nvSpPr>
            <p:cNvPr id="8" name="object 8" descr=""/>
            <p:cNvSpPr/>
            <p:nvPr/>
          </p:nvSpPr>
          <p:spPr>
            <a:xfrm>
              <a:off x="720001" y="1799996"/>
              <a:ext cx="2519680" cy="360045"/>
            </a:xfrm>
            <a:custGeom>
              <a:avLst/>
              <a:gdLst/>
              <a:ahLst/>
              <a:cxnLst/>
              <a:rect l="l" t="t" r="r" b="b"/>
              <a:pathLst>
                <a:path w="2519680" h="360044">
                  <a:moveTo>
                    <a:pt x="2519641" y="0"/>
                  </a:moveTo>
                  <a:lnTo>
                    <a:pt x="0" y="0"/>
                  </a:lnTo>
                  <a:lnTo>
                    <a:pt x="0" y="359638"/>
                  </a:lnTo>
                  <a:lnTo>
                    <a:pt x="1260005" y="359638"/>
                  </a:lnTo>
                  <a:lnTo>
                    <a:pt x="2519641" y="359638"/>
                  </a:lnTo>
                  <a:lnTo>
                    <a:pt x="2519641" y="0"/>
                  </a:lnTo>
                  <a:close/>
                </a:path>
              </a:pathLst>
            </a:custGeom>
            <a:solidFill>
              <a:srgbClr val="FFF4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20001" y="1799996"/>
              <a:ext cx="2519680" cy="360045"/>
            </a:xfrm>
            <a:custGeom>
              <a:avLst/>
              <a:gdLst/>
              <a:ahLst/>
              <a:cxnLst/>
              <a:rect l="l" t="t" r="r" b="b"/>
              <a:pathLst>
                <a:path w="2519680" h="360044">
                  <a:moveTo>
                    <a:pt x="1260005" y="359638"/>
                  </a:moveTo>
                  <a:lnTo>
                    <a:pt x="0" y="359638"/>
                  </a:lnTo>
                  <a:lnTo>
                    <a:pt x="0" y="0"/>
                  </a:lnTo>
                  <a:lnTo>
                    <a:pt x="2519641" y="0"/>
                  </a:lnTo>
                  <a:lnTo>
                    <a:pt x="2519641" y="359638"/>
                  </a:lnTo>
                  <a:lnTo>
                    <a:pt x="1260005" y="359638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88098" y="1820062"/>
            <a:ext cx="1983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Hot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 dry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Areas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410153" y="1790153"/>
            <a:ext cx="2539365" cy="379730"/>
            <a:chOff x="3410153" y="1790153"/>
            <a:chExt cx="2539365" cy="379730"/>
          </a:xfrm>
        </p:grpSpPr>
        <p:sp>
          <p:nvSpPr>
            <p:cNvPr id="12" name="object 12" descr=""/>
            <p:cNvSpPr/>
            <p:nvPr/>
          </p:nvSpPr>
          <p:spPr>
            <a:xfrm>
              <a:off x="3419995" y="1799996"/>
              <a:ext cx="2519680" cy="360045"/>
            </a:xfrm>
            <a:custGeom>
              <a:avLst/>
              <a:gdLst/>
              <a:ahLst/>
              <a:cxnLst/>
              <a:rect l="l" t="t" r="r" b="b"/>
              <a:pathLst>
                <a:path w="2519679" h="360044">
                  <a:moveTo>
                    <a:pt x="2519641" y="0"/>
                  </a:moveTo>
                  <a:lnTo>
                    <a:pt x="0" y="0"/>
                  </a:lnTo>
                  <a:lnTo>
                    <a:pt x="0" y="359638"/>
                  </a:lnTo>
                  <a:lnTo>
                    <a:pt x="1260005" y="359638"/>
                  </a:lnTo>
                  <a:lnTo>
                    <a:pt x="2519641" y="359638"/>
                  </a:lnTo>
                  <a:lnTo>
                    <a:pt x="2519641" y="0"/>
                  </a:lnTo>
                  <a:close/>
                </a:path>
              </a:pathLst>
            </a:custGeom>
            <a:solidFill>
              <a:srgbClr val="FFF4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419995" y="1799996"/>
              <a:ext cx="2519680" cy="360045"/>
            </a:xfrm>
            <a:custGeom>
              <a:avLst/>
              <a:gdLst/>
              <a:ahLst/>
              <a:cxnLst/>
              <a:rect l="l" t="t" r="r" b="b"/>
              <a:pathLst>
                <a:path w="2519679" h="360044">
                  <a:moveTo>
                    <a:pt x="1260005" y="359638"/>
                  </a:moveTo>
                  <a:lnTo>
                    <a:pt x="0" y="359638"/>
                  </a:lnTo>
                  <a:lnTo>
                    <a:pt x="0" y="0"/>
                  </a:lnTo>
                  <a:lnTo>
                    <a:pt x="2519641" y="0"/>
                  </a:lnTo>
                  <a:lnTo>
                    <a:pt x="2519641" y="359638"/>
                  </a:lnTo>
                  <a:lnTo>
                    <a:pt x="1260005" y="359638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068978" y="1820062"/>
            <a:ext cx="1223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Cold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Areas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110160" y="1790153"/>
            <a:ext cx="2719705" cy="379730"/>
            <a:chOff x="6110160" y="1790153"/>
            <a:chExt cx="2719705" cy="379730"/>
          </a:xfrm>
        </p:grpSpPr>
        <p:sp>
          <p:nvSpPr>
            <p:cNvPr id="16" name="object 16" descr=""/>
            <p:cNvSpPr/>
            <p:nvPr/>
          </p:nvSpPr>
          <p:spPr>
            <a:xfrm>
              <a:off x="6120002" y="1799996"/>
              <a:ext cx="2700020" cy="360045"/>
            </a:xfrm>
            <a:custGeom>
              <a:avLst/>
              <a:gdLst/>
              <a:ahLst/>
              <a:cxnLst/>
              <a:rect l="l" t="t" r="r" b="b"/>
              <a:pathLst>
                <a:path w="2700020" h="360044">
                  <a:moveTo>
                    <a:pt x="2699994" y="0"/>
                  </a:moveTo>
                  <a:lnTo>
                    <a:pt x="0" y="0"/>
                  </a:lnTo>
                  <a:lnTo>
                    <a:pt x="0" y="359638"/>
                  </a:lnTo>
                  <a:lnTo>
                    <a:pt x="1349997" y="359638"/>
                  </a:lnTo>
                  <a:lnTo>
                    <a:pt x="2699994" y="359638"/>
                  </a:lnTo>
                  <a:lnTo>
                    <a:pt x="2699994" y="0"/>
                  </a:lnTo>
                  <a:close/>
                </a:path>
              </a:pathLst>
            </a:custGeom>
            <a:solidFill>
              <a:srgbClr val="FFF4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120002" y="1799996"/>
              <a:ext cx="2700020" cy="360045"/>
            </a:xfrm>
            <a:custGeom>
              <a:avLst/>
              <a:gdLst/>
              <a:ahLst/>
              <a:cxnLst/>
              <a:rect l="l" t="t" r="r" b="b"/>
              <a:pathLst>
                <a:path w="2700020" h="360044">
                  <a:moveTo>
                    <a:pt x="1349997" y="359638"/>
                  </a:moveTo>
                  <a:lnTo>
                    <a:pt x="0" y="359638"/>
                  </a:lnTo>
                  <a:lnTo>
                    <a:pt x="0" y="0"/>
                  </a:lnTo>
                  <a:lnTo>
                    <a:pt x="2699994" y="0"/>
                  </a:lnTo>
                  <a:lnTo>
                    <a:pt x="2699994" y="359638"/>
                  </a:lnTo>
                  <a:lnTo>
                    <a:pt x="1349997" y="359638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6270015" y="1820062"/>
            <a:ext cx="2399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Grass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lands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Prairie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990152" y="1790153"/>
            <a:ext cx="2719705" cy="379730"/>
            <a:chOff x="8990152" y="1790153"/>
            <a:chExt cx="2719705" cy="379730"/>
          </a:xfrm>
        </p:grpSpPr>
        <p:sp>
          <p:nvSpPr>
            <p:cNvPr id="20" name="object 20" descr=""/>
            <p:cNvSpPr/>
            <p:nvPr/>
          </p:nvSpPr>
          <p:spPr>
            <a:xfrm>
              <a:off x="8999994" y="1799996"/>
              <a:ext cx="2700020" cy="360045"/>
            </a:xfrm>
            <a:custGeom>
              <a:avLst/>
              <a:gdLst/>
              <a:ahLst/>
              <a:cxnLst/>
              <a:rect l="l" t="t" r="r" b="b"/>
              <a:pathLst>
                <a:path w="2700020" h="360044">
                  <a:moveTo>
                    <a:pt x="2700007" y="0"/>
                  </a:moveTo>
                  <a:lnTo>
                    <a:pt x="0" y="0"/>
                  </a:lnTo>
                  <a:lnTo>
                    <a:pt x="0" y="359638"/>
                  </a:lnTo>
                  <a:lnTo>
                    <a:pt x="1350010" y="359638"/>
                  </a:lnTo>
                  <a:lnTo>
                    <a:pt x="2700007" y="359638"/>
                  </a:lnTo>
                  <a:lnTo>
                    <a:pt x="2700007" y="0"/>
                  </a:lnTo>
                  <a:close/>
                </a:path>
              </a:pathLst>
            </a:custGeom>
            <a:solidFill>
              <a:srgbClr val="FFF4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999994" y="1799996"/>
              <a:ext cx="2700020" cy="360045"/>
            </a:xfrm>
            <a:custGeom>
              <a:avLst/>
              <a:gdLst/>
              <a:ahLst/>
              <a:cxnLst/>
              <a:rect l="l" t="t" r="r" b="b"/>
              <a:pathLst>
                <a:path w="2700020" h="360044">
                  <a:moveTo>
                    <a:pt x="1350010" y="359638"/>
                  </a:moveTo>
                  <a:lnTo>
                    <a:pt x="0" y="359638"/>
                  </a:lnTo>
                  <a:lnTo>
                    <a:pt x="0" y="0"/>
                  </a:lnTo>
                  <a:lnTo>
                    <a:pt x="2700007" y="0"/>
                  </a:lnTo>
                  <a:lnTo>
                    <a:pt x="2700007" y="359638"/>
                  </a:lnTo>
                  <a:lnTo>
                    <a:pt x="1350010" y="359638"/>
                  </a:lnTo>
                  <a:close/>
                </a:path>
              </a:pathLst>
            </a:custGeom>
            <a:ln w="19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9772815" y="1820062"/>
            <a:ext cx="1153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Rainforest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720001" y="2519997"/>
            <a:ext cx="2520315" cy="3600450"/>
            <a:chOff x="720001" y="2519997"/>
            <a:chExt cx="2520315" cy="3600450"/>
          </a:xfrm>
        </p:grpSpPr>
        <p:sp>
          <p:nvSpPr>
            <p:cNvPr id="24" name="object 24" descr=""/>
            <p:cNvSpPr/>
            <p:nvPr/>
          </p:nvSpPr>
          <p:spPr>
            <a:xfrm>
              <a:off x="720001" y="2519997"/>
              <a:ext cx="2520315" cy="3600450"/>
            </a:xfrm>
            <a:custGeom>
              <a:avLst/>
              <a:gdLst/>
              <a:ahLst/>
              <a:cxnLst/>
              <a:rect l="l" t="t" r="r" b="b"/>
              <a:pathLst>
                <a:path w="2520315" h="3600450">
                  <a:moveTo>
                    <a:pt x="2519997" y="0"/>
                  </a:moveTo>
                  <a:lnTo>
                    <a:pt x="0" y="0"/>
                  </a:lnTo>
                  <a:lnTo>
                    <a:pt x="0" y="3600005"/>
                  </a:lnTo>
                  <a:lnTo>
                    <a:pt x="1260005" y="3600005"/>
                  </a:lnTo>
                  <a:lnTo>
                    <a:pt x="2519997" y="3600005"/>
                  </a:lnTo>
                  <a:lnTo>
                    <a:pt x="2519997" y="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20001" y="2519997"/>
              <a:ext cx="2520315" cy="3600450"/>
            </a:xfrm>
            <a:custGeom>
              <a:avLst/>
              <a:gdLst/>
              <a:ahLst/>
              <a:cxnLst/>
              <a:rect l="l" t="t" r="r" b="b"/>
              <a:pathLst>
                <a:path w="2520315" h="3600450">
                  <a:moveTo>
                    <a:pt x="1260005" y="3600005"/>
                  </a:moveTo>
                  <a:lnTo>
                    <a:pt x="0" y="3600005"/>
                  </a:lnTo>
                  <a:lnTo>
                    <a:pt x="0" y="0"/>
                  </a:lnTo>
                  <a:lnTo>
                    <a:pt x="2519997" y="0"/>
                  </a:lnTo>
                  <a:lnTo>
                    <a:pt x="2519997" y="3600005"/>
                  </a:lnTo>
                  <a:lnTo>
                    <a:pt x="1260005" y="36000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97661" y="2531059"/>
            <a:ext cx="22942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Specialized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Structures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97661" y="3052262"/>
            <a:ext cx="2237105" cy="99441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400" spc="-10">
                <a:latin typeface="Arial Black"/>
                <a:cs typeface="Arial Black"/>
              </a:rPr>
              <a:t>Leaves: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12200"/>
              </a:lnSpc>
              <a:spcBef>
                <a:spcPts val="45"/>
              </a:spcBef>
            </a:pPr>
            <a:r>
              <a:rPr dirty="0" sz="1400">
                <a:latin typeface="Arial"/>
                <a:cs typeface="Arial"/>
              </a:rPr>
              <a:t>Either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absent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 have </a:t>
            </a:r>
            <a:r>
              <a:rPr dirty="0" sz="1400" spc="-10">
                <a:latin typeface="Arial"/>
                <a:cs typeface="Arial"/>
              </a:rPr>
              <a:t>small, </a:t>
            </a:r>
            <a:r>
              <a:rPr dirty="0" sz="1400">
                <a:latin typeface="Arial"/>
                <a:cs typeface="Arial"/>
              </a:rPr>
              <a:t>thick, and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have </a:t>
            </a:r>
            <a:r>
              <a:rPr dirty="0" sz="1400" spc="-20">
                <a:latin typeface="Arial"/>
                <a:cs typeface="Arial"/>
              </a:rPr>
              <a:t>waxy- </a:t>
            </a:r>
            <a:r>
              <a:rPr dirty="0" sz="1400" spc="-10">
                <a:latin typeface="Arial"/>
                <a:cs typeface="Arial"/>
              </a:rPr>
              <a:t>coating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97661" y="4260781"/>
            <a:ext cx="2158365" cy="51625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400" spc="-10">
                <a:latin typeface="Arial Black"/>
                <a:cs typeface="Arial Black"/>
              </a:rPr>
              <a:t>Stems: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latin typeface="Arial"/>
                <a:cs typeface="Arial"/>
              </a:rPr>
              <a:t>Fleshly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stem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 store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97661" y="4991577"/>
            <a:ext cx="2084070" cy="7556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400">
                <a:latin typeface="Arial Black"/>
                <a:cs typeface="Arial Black"/>
              </a:rPr>
              <a:t>Root</a:t>
            </a:r>
            <a:r>
              <a:rPr dirty="0" sz="1400" spc="-5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System: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12500"/>
              </a:lnSpc>
              <a:spcBef>
                <a:spcPts val="40"/>
              </a:spcBef>
            </a:pPr>
            <a:r>
              <a:rPr dirty="0" sz="1400">
                <a:latin typeface="Arial"/>
                <a:cs typeface="Arial"/>
              </a:rPr>
              <a:t>Long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widespread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root </a:t>
            </a:r>
            <a:r>
              <a:rPr dirty="0" sz="1400" spc="-1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6120003" y="2519997"/>
            <a:ext cx="2700020" cy="3600450"/>
            <a:chOff x="6120003" y="2519997"/>
            <a:chExt cx="2700020" cy="3600450"/>
          </a:xfrm>
        </p:grpSpPr>
        <p:sp>
          <p:nvSpPr>
            <p:cNvPr id="31" name="object 31" descr=""/>
            <p:cNvSpPr/>
            <p:nvPr/>
          </p:nvSpPr>
          <p:spPr>
            <a:xfrm>
              <a:off x="6120003" y="2519997"/>
              <a:ext cx="2700020" cy="3600450"/>
            </a:xfrm>
            <a:custGeom>
              <a:avLst/>
              <a:gdLst/>
              <a:ahLst/>
              <a:cxnLst/>
              <a:rect l="l" t="t" r="r" b="b"/>
              <a:pathLst>
                <a:path w="2700020" h="3600450">
                  <a:moveTo>
                    <a:pt x="2699994" y="0"/>
                  </a:moveTo>
                  <a:lnTo>
                    <a:pt x="0" y="0"/>
                  </a:lnTo>
                  <a:lnTo>
                    <a:pt x="0" y="3600005"/>
                  </a:lnTo>
                  <a:lnTo>
                    <a:pt x="1349997" y="3600005"/>
                  </a:lnTo>
                  <a:lnTo>
                    <a:pt x="2699994" y="3600005"/>
                  </a:lnTo>
                  <a:lnTo>
                    <a:pt x="2699994" y="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120003" y="2519997"/>
              <a:ext cx="2700020" cy="3600450"/>
            </a:xfrm>
            <a:custGeom>
              <a:avLst/>
              <a:gdLst/>
              <a:ahLst/>
              <a:cxnLst/>
              <a:rect l="l" t="t" r="r" b="b"/>
              <a:pathLst>
                <a:path w="2700020" h="3600450">
                  <a:moveTo>
                    <a:pt x="1349997" y="3600005"/>
                  </a:moveTo>
                  <a:lnTo>
                    <a:pt x="0" y="3600005"/>
                  </a:lnTo>
                  <a:lnTo>
                    <a:pt x="0" y="0"/>
                  </a:lnTo>
                  <a:lnTo>
                    <a:pt x="2699994" y="0"/>
                  </a:lnTo>
                  <a:lnTo>
                    <a:pt x="2699994" y="3600005"/>
                  </a:lnTo>
                  <a:lnTo>
                    <a:pt x="1349997" y="36000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6323304" y="2531059"/>
            <a:ext cx="2295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Specialized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Structures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197663" y="3052262"/>
            <a:ext cx="1222375" cy="51562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400" spc="-10">
                <a:latin typeface="Arial Black"/>
                <a:cs typeface="Arial Black"/>
              </a:rPr>
              <a:t>Leaves: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latin typeface="Arial"/>
                <a:cs typeface="Arial"/>
              </a:rPr>
              <a:t>Narrow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Leaves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197663" y="4297509"/>
            <a:ext cx="869315" cy="51625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400" spc="-10">
                <a:latin typeface="Arial Black"/>
                <a:cs typeface="Arial Black"/>
              </a:rPr>
              <a:t>Stems: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latin typeface="Arial"/>
                <a:cs typeface="Arial"/>
              </a:rPr>
              <a:t>Soft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197663" y="5292542"/>
            <a:ext cx="2218690" cy="51562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400">
                <a:latin typeface="Arial Black"/>
                <a:cs typeface="Arial Black"/>
              </a:rPr>
              <a:t>Root</a:t>
            </a:r>
            <a:r>
              <a:rPr dirty="0" sz="1400" spc="-5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System: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latin typeface="Arial"/>
                <a:cs typeface="Arial"/>
              </a:rPr>
              <a:t>Thick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deep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root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3419995" y="2519997"/>
            <a:ext cx="2520315" cy="3600450"/>
            <a:chOff x="3419995" y="2519997"/>
            <a:chExt cx="2520315" cy="3600450"/>
          </a:xfrm>
        </p:grpSpPr>
        <p:sp>
          <p:nvSpPr>
            <p:cNvPr id="38" name="object 38" descr=""/>
            <p:cNvSpPr/>
            <p:nvPr/>
          </p:nvSpPr>
          <p:spPr>
            <a:xfrm>
              <a:off x="3419995" y="2519997"/>
              <a:ext cx="2520315" cy="3600450"/>
            </a:xfrm>
            <a:custGeom>
              <a:avLst/>
              <a:gdLst/>
              <a:ahLst/>
              <a:cxnLst/>
              <a:rect l="l" t="t" r="r" b="b"/>
              <a:pathLst>
                <a:path w="2520315" h="3600450">
                  <a:moveTo>
                    <a:pt x="2520010" y="0"/>
                  </a:moveTo>
                  <a:lnTo>
                    <a:pt x="0" y="0"/>
                  </a:lnTo>
                  <a:lnTo>
                    <a:pt x="0" y="3600005"/>
                  </a:lnTo>
                  <a:lnTo>
                    <a:pt x="1260005" y="3600005"/>
                  </a:lnTo>
                  <a:lnTo>
                    <a:pt x="2520010" y="3600005"/>
                  </a:lnTo>
                  <a:lnTo>
                    <a:pt x="2520010" y="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419995" y="2519997"/>
              <a:ext cx="2520315" cy="3600450"/>
            </a:xfrm>
            <a:custGeom>
              <a:avLst/>
              <a:gdLst/>
              <a:ahLst/>
              <a:cxnLst/>
              <a:rect l="l" t="t" r="r" b="b"/>
              <a:pathLst>
                <a:path w="2520315" h="3600450">
                  <a:moveTo>
                    <a:pt x="1260005" y="3600005"/>
                  </a:moveTo>
                  <a:lnTo>
                    <a:pt x="0" y="3600005"/>
                  </a:lnTo>
                  <a:lnTo>
                    <a:pt x="0" y="0"/>
                  </a:lnTo>
                  <a:lnTo>
                    <a:pt x="2520010" y="0"/>
                  </a:lnTo>
                  <a:lnTo>
                    <a:pt x="2520010" y="3600005"/>
                  </a:lnTo>
                  <a:lnTo>
                    <a:pt x="1260005" y="36000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3497656" y="2531059"/>
            <a:ext cx="22942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Specialized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Structures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497656" y="3052262"/>
            <a:ext cx="2322830" cy="99441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400" spc="-10">
                <a:latin typeface="Arial Black"/>
                <a:cs typeface="Arial Black"/>
              </a:rPr>
              <a:t>Leaves: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12000"/>
              </a:lnSpc>
              <a:spcBef>
                <a:spcPts val="45"/>
              </a:spcBef>
            </a:pPr>
            <a:r>
              <a:rPr dirty="0" sz="1400">
                <a:latin typeface="Arial"/>
                <a:cs typeface="Arial"/>
              </a:rPr>
              <a:t>Needle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like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shape, </a:t>
            </a:r>
            <a:r>
              <a:rPr dirty="0" sz="1400" spc="-10">
                <a:latin typeface="Arial"/>
                <a:cs typeface="Arial"/>
              </a:rPr>
              <a:t>narrow,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have </a:t>
            </a:r>
            <a:r>
              <a:rPr dirty="0" sz="1400" spc="-20">
                <a:latin typeface="Arial"/>
                <a:cs typeface="Arial"/>
              </a:rPr>
              <a:t>waxy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400" spc="-10">
                <a:latin typeface="Arial"/>
                <a:cs typeface="Arial"/>
              </a:rPr>
              <a:t>Coating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497656" y="4260781"/>
            <a:ext cx="1017269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dirty="0" sz="1400" spc="-10">
                <a:latin typeface="Arial Black"/>
                <a:cs typeface="Arial Black"/>
              </a:rPr>
              <a:t>Stems</a:t>
            </a:r>
            <a:r>
              <a:rPr dirty="0" sz="1400" spc="-10">
                <a:latin typeface="Arial"/>
                <a:cs typeface="Arial"/>
              </a:rPr>
              <a:t>: </a:t>
            </a:r>
            <a:r>
              <a:rPr dirty="0" sz="1400">
                <a:latin typeface="Arial"/>
                <a:cs typeface="Arial"/>
              </a:rPr>
              <a:t>Woody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stem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497656" y="4991577"/>
            <a:ext cx="2246630" cy="51562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400">
                <a:latin typeface="Arial Black"/>
                <a:cs typeface="Arial Black"/>
              </a:rPr>
              <a:t>Root</a:t>
            </a:r>
            <a:r>
              <a:rPr dirty="0" sz="1400" spc="-5">
                <a:latin typeface="Arial Black"/>
                <a:cs typeface="Arial Black"/>
              </a:rPr>
              <a:t> </a:t>
            </a:r>
            <a:r>
              <a:rPr dirty="0" sz="1400" spc="-10">
                <a:latin typeface="Arial Black"/>
                <a:cs typeface="Arial Black"/>
              </a:rPr>
              <a:t>System: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latin typeface="Arial"/>
                <a:cs typeface="Arial"/>
              </a:rPr>
              <a:t>Large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deep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root </a:t>
            </a:r>
            <a:r>
              <a:rPr dirty="0" sz="1400" spc="-1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8999639" y="2519997"/>
            <a:ext cx="2700020" cy="3600450"/>
            <a:chOff x="8999639" y="2519997"/>
            <a:chExt cx="2700020" cy="3600450"/>
          </a:xfrm>
        </p:grpSpPr>
        <p:sp>
          <p:nvSpPr>
            <p:cNvPr id="45" name="object 45" descr=""/>
            <p:cNvSpPr/>
            <p:nvPr/>
          </p:nvSpPr>
          <p:spPr>
            <a:xfrm>
              <a:off x="8999639" y="2519997"/>
              <a:ext cx="2700020" cy="3600450"/>
            </a:xfrm>
            <a:custGeom>
              <a:avLst/>
              <a:gdLst/>
              <a:ahLst/>
              <a:cxnLst/>
              <a:rect l="l" t="t" r="r" b="b"/>
              <a:pathLst>
                <a:path w="2700020" h="3600450">
                  <a:moveTo>
                    <a:pt x="2699638" y="0"/>
                  </a:moveTo>
                  <a:lnTo>
                    <a:pt x="0" y="0"/>
                  </a:lnTo>
                  <a:lnTo>
                    <a:pt x="0" y="3600005"/>
                  </a:lnTo>
                  <a:lnTo>
                    <a:pt x="1349997" y="3600005"/>
                  </a:lnTo>
                  <a:lnTo>
                    <a:pt x="2699638" y="3600005"/>
                  </a:lnTo>
                  <a:lnTo>
                    <a:pt x="2699638" y="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999639" y="2519997"/>
              <a:ext cx="2700020" cy="3600450"/>
            </a:xfrm>
            <a:custGeom>
              <a:avLst/>
              <a:gdLst/>
              <a:ahLst/>
              <a:cxnLst/>
              <a:rect l="l" t="t" r="r" b="b"/>
              <a:pathLst>
                <a:path w="2700020" h="3600450">
                  <a:moveTo>
                    <a:pt x="1349997" y="3600005"/>
                  </a:moveTo>
                  <a:lnTo>
                    <a:pt x="0" y="3600005"/>
                  </a:lnTo>
                  <a:lnTo>
                    <a:pt x="0" y="0"/>
                  </a:lnTo>
                  <a:lnTo>
                    <a:pt x="2699638" y="0"/>
                  </a:lnTo>
                  <a:lnTo>
                    <a:pt x="2699638" y="3600005"/>
                  </a:lnTo>
                  <a:lnTo>
                    <a:pt x="1349997" y="36000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9202584" y="2531059"/>
            <a:ext cx="22942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Specialized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Structures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9076575" y="3047220"/>
            <a:ext cx="2357755" cy="7556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400" spc="-10">
                <a:latin typeface="Arial Black"/>
                <a:cs typeface="Arial Black"/>
              </a:rPr>
              <a:t>Leaves: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12500"/>
              </a:lnSpc>
              <a:spcBef>
                <a:spcPts val="40"/>
              </a:spcBef>
            </a:pPr>
            <a:r>
              <a:rPr dirty="0" sz="1400">
                <a:latin typeface="Arial"/>
                <a:cs typeface="Arial"/>
              </a:rPr>
              <a:t>Big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 broad leaves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that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are </a:t>
            </a:r>
            <a:r>
              <a:rPr dirty="0" sz="1400" spc="-10">
                <a:latin typeface="Arial"/>
                <a:cs typeface="Arial"/>
              </a:rPr>
              <a:t>layered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076575" y="4017068"/>
            <a:ext cx="1791970" cy="123444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400" spc="-10">
                <a:latin typeface="Arial Black"/>
                <a:cs typeface="Arial Black"/>
              </a:rPr>
              <a:t>Stems</a:t>
            </a:r>
            <a:r>
              <a:rPr dirty="0" sz="1400" spc="-1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282575">
              <a:lnSpc>
                <a:spcPct val="112400"/>
              </a:lnSpc>
              <a:spcBef>
                <a:spcPts val="40"/>
              </a:spcBef>
            </a:pPr>
            <a:r>
              <a:rPr dirty="0" sz="1400">
                <a:latin typeface="Arial"/>
                <a:cs typeface="Arial"/>
              </a:rPr>
              <a:t>Smooth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outer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bark </a:t>
            </a:r>
            <a:r>
              <a:rPr dirty="0" sz="1400">
                <a:latin typeface="Arial"/>
                <a:cs typeface="Arial"/>
              </a:rPr>
              <a:t>(tropical</a:t>
            </a:r>
            <a:r>
              <a:rPr dirty="0" sz="1400" spc="-10">
                <a:latin typeface="Arial"/>
                <a:cs typeface="Arial"/>
              </a:rPr>
              <a:t> rainforest)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400">
                <a:latin typeface="Arial"/>
                <a:cs typeface="Arial"/>
              </a:rPr>
              <a:t>Thick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outer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bark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400">
                <a:latin typeface="Arial"/>
                <a:cs typeface="Arial"/>
              </a:rPr>
              <a:t>( temperate </a:t>
            </a:r>
            <a:r>
              <a:rPr dirty="0" sz="1400" spc="-10">
                <a:latin typeface="Arial"/>
                <a:cs typeface="Arial"/>
              </a:rPr>
              <a:t>rainforest)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9076575" y="5463192"/>
            <a:ext cx="1311275" cy="518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1400">
                <a:latin typeface="Arial Black"/>
                <a:cs typeface="Arial Black"/>
              </a:rPr>
              <a:t>Root </a:t>
            </a:r>
            <a:r>
              <a:rPr dirty="0" sz="1400" spc="-10">
                <a:latin typeface="Arial Black"/>
                <a:cs typeface="Arial Black"/>
              </a:rPr>
              <a:t>System</a:t>
            </a:r>
            <a:r>
              <a:rPr dirty="0" sz="1400" spc="-10">
                <a:latin typeface="Arial"/>
                <a:cs typeface="Arial"/>
              </a:rPr>
              <a:t>: </a:t>
            </a:r>
            <a:r>
              <a:rPr dirty="0" sz="1400">
                <a:latin typeface="Arial"/>
                <a:cs typeface="Arial"/>
              </a:rPr>
              <a:t>Shallow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roots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2160003" y="1260005"/>
            <a:ext cx="8280400" cy="1260475"/>
          </a:xfrm>
          <a:custGeom>
            <a:avLst/>
            <a:gdLst/>
            <a:ahLst/>
            <a:cxnLst/>
            <a:rect l="l" t="t" r="r" b="b"/>
            <a:pathLst>
              <a:path w="8280400" h="1260475">
                <a:moveTo>
                  <a:pt x="2519997" y="179997"/>
                </a:moveTo>
                <a:lnTo>
                  <a:pt x="2519997" y="540359"/>
                </a:lnTo>
              </a:path>
              <a:path w="8280400" h="1260475">
                <a:moveTo>
                  <a:pt x="5219992" y="179628"/>
                </a:moveTo>
                <a:lnTo>
                  <a:pt x="5219992" y="539991"/>
                </a:lnTo>
              </a:path>
              <a:path w="8280400" h="1260475">
                <a:moveTo>
                  <a:pt x="0" y="0"/>
                </a:moveTo>
                <a:lnTo>
                  <a:pt x="0" y="540359"/>
                </a:lnTo>
              </a:path>
              <a:path w="8280400" h="1260475">
                <a:moveTo>
                  <a:pt x="0" y="0"/>
                </a:moveTo>
                <a:lnTo>
                  <a:pt x="1619999" y="0"/>
                </a:lnTo>
              </a:path>
              <a:path w="8280400" h="1260475">
                <a:moveTo>
                  <a:pt x="8279993" y="0"/>
                </a:moveTo>
                <a:lnTo>
                  <a:pt x="8279993" y="540359"/>
                </a:lnTo>
              </a:path>
              <a:path w="8280400" h="1260475">
                <a:moveTo>
                  <a:pt x="6120003" y="0"/>
                </a:moveTo>
                <a:lnTo>
                  <a:pt x="8279993" y="0"/>
                </a:lnTo>
              </a:path>
              <a:path w="8280400" h="1260475">
                <a:moveTo>
                  <a:pt x="0" y="899998"/>
                </a:moveTo>
                <a:lnTo>
                  <a:pt x="0" y="1259992"/>
                </a:lnTo>
              </a:path>
              <a:path w="8280400" h="1260475">
                <a:moveTo>
                  <a:pt x="2519997" y="899998"/>
                </a:moveTo>
                <a:lnTo>
                  <a:pt x="2519997" y="1259992"/>
                </a:lnTo>
              </a:path>
              <a:path w="8280400" h="1260475">
                <a:moveTo>
                  <a:pt x="5219992" y="899998"/>
                </a:moveTo>
                <a:lnTo>
                  <a:pt x="5219992" y="1259992"/>
                </a:lnTo>
              </a:path>
              <a:path w="8280400" h="1260475">
                <a:moveTo>
                  <a:pt x="8279993" y="899998"/>
                </a:moveTo>
                <a:lnTo>
                  <a:pt x="8279993" y="1259992"/>
                </a:lnTo>
              </a:path>
            </a:pathLst>
          </a:custGeom>
          <a:ln w="38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9530181" y="6405791"/>
            <a:ext cx="21717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WWW.REX.COM.PH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Terrestrial</a:t>
            </a:r>
            <a:r>
              <a:rPr dirty="0" spc="-40"/>
              <a:t> </a:t>
            </a:r>
            <a:r>
              <a:rPr dirty="0" spc="-10"/>
              <a:t>Plants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9530181" y="6405791"/>
            <a:ext cx="21717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WWW.REX.COM.PH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52945" y="1066856"/>
            <a:ext cx="10154920" cy="56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Directions: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Match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description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plant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Column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with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proper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habitat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belongs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Column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B.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Write </a:t>
            </a:r>
            <a:r>
              <a:rPr dirty="0" sz="1600">
                <a:latin typeface="Arial"/>
                <a:cs typeface="Arial"/>
              </a:rPr>
              <a:t>your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answer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blank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before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number.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Take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note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some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numbers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may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have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same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answers.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8014" y="1811973"/>
            <a:ext cx="4241800" cy="89598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R="403860">
              <a:lnSpc>
                <a:spcPct val="100000"/>
              </a:lnSpc>
              <a:spcBef>
                <a:spcPts val="440"/>
              </a:spcBef>
            </a:pPr>
            <a:r>
              <a:rPr dirty="0" sz="1800">
                <a:latin typeface="Arial Black"/>
                <a:cs typeface="Arial Black"/>
              </a:rPr>
              <a:t>Col</a:t>
            </a:r>
            <a:r>
              <a:rPr dirty="0" sz="1600">
                <a:latin typeface="Arial Black"/>
                <a:cs typeface="Arial Black"/>
              </a:rPr>
              <a:t>umn</a:t>
            </a:r>
            <a:r>
              <a:rPr dirty="0" sz="1600" spc="-55">
                <a:latin typeface="Arial Black"/>
                <a:cs typeface="Arial Black"/>
              </a:rPr>
              <a:t> </a:t>
            </a:r>
            <a:r>
              <a:rPr dirty="0" sz="1600" spc="-50">
                <a:latin typeface="Arial Black"/>
                <a:cs typeface="Arial Black"/>
              </a:rPr>
              <a:t>A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110900"/>
              </a:lnSpc>
              <a:spcBef>
                <a:spcPts val="95"/>
              </a:spcBef>
              <a:tabLst>
                <a:tab pos="521334" algn="l"/>
              </a:tabLst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600">
                <a:latin typeface="Arial"/>
                <a:cs typeface="Arial"/>
              </a:rPr>
              <a:t>1.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am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plant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fleshy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that </a:t>
            </a:r>
            <a:r>
              <a:rPr dirty="0" sz="1600">
                <a:latin typeface="Arial"/>
                <a:cs typeface="Arial"/>
              </a:rPr>
              <a:t>stores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water.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78014" y="2955434"/>
            <a:ext cx="4545965" cy="56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00"/>
              </a:spcBef>
              <a:tabLst>
                <a:tab pos="520700" algn="l"/>
              </a:tabLst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600">
                <a:latin typeface="Arial"/>
                <a:cs typeface="Arial"/>
              </a:rPr>
              <a:t>2.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am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plant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soft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stems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follow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direction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where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wind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blows.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8014" y="3767955"/>
            <a:ext cx="4671695" cy="56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  <a:tabLst>
                <a:tab pos="520700" algn="l"/>
              </a:tabLst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600">
                <a:latin typeface="Arial"/>
                <a:cs typeface="Arial"/>
              </a:rPr>
              <a:t>3.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am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plant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also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known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succulent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small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thick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leaves.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78014" y="4582279"/>
            <a:ext cx="4612005" cy="56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  <a:tabLst>
                <a:tab pos="520700" algn="l"/>
              </a:tabLst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600">
                <a:latin typeface="Arial"/>
                <a:cs typeface="Arial"/>
              </a:rPr>
              <a:t>4.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am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plant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shallow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roots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has </a:t>
            </a:r>
            <a:r>
              <a:rPr dirty="0" sz="1600">
                <a:latin typeface="Arial"/>
                <a:cs typeface="Arial"/>
              </a:rPr>
              <a:t>big,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broad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leaves.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8014" y="5396222"/>
            <a:ext cx="3632835" cy="56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  <a:tabLst>
                <a:tab pos="520700" algn="l"/>
              </a:tabLst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600">
                <a:latin typeface="Arial"/>
                <a:cs typeface="Arial"/>
              </a:rPr>
              <a:t>5.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plant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needle-like </a:t>
            </a:r>
            <a:r>
              <a:rPr dirty="0" sz="1600">
                <a:latin typeface="Arial"/>
                <a:cs typeface="Arial"/>
              </a:rPr>
              <a:t>leaves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strong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woody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stem.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73302" y="1811973"/>
            <a:ext cx="1174115" cy="62547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440"/>
              </a:spcBef>
            </a:pPr>
            <a:r>
              <a:rPr dirty="0" sz="1800">
                <a:latin typeface="Arial Black"/>
                <a:cs typeface="Arial Black"/>
              </a:rPr>
              <a:t>Col</a:t>
            </a:r>
            <a:r>
              <a:rPr dirty="0" sz="1600">
                <a:latin typeface="Arial Black"/>
                <a:cs typeface="Arial Black"/>
              </a:rPr>
              <a:t>umn</a:t>
            </a:r>
            <a:r>
              <a:rPr dirty="0" sz="1600" spc="-60">
                <a:latin typeface="Arial Black"/>
                <a:cs typeface="Arial Black"/>
              </a:rPr>
              <a:t> </a:t>
            </a:r>
            <a:r>
              <a:rPr dirty="0" sz="1600" spc="-50">
                <a:latin typeface="Arial Black"/>
                <a:cs typeface="Arial Black"/>
              </a:rPr>
              <a:t>B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600">
                <a:latin typeface="Arial"/>
                <a:cs typeface="Arial"/>
              </a:rPr>
              <a:t>A.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Cold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Area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57300" y="2220023"/>
            <a:ext cx="9842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145">
                <a:latin typeface="Arial"/>
                <a:cs typeface="Arial"/>
              </a:rPr>
              <a:t>●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57300" y="2899333"/>
            <a:ext cx="9842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145">
                <a:latin typeface="Arial"/>
                <a:cs typeface="Arial"/>
              </a:rPr>
              <a:t>●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673302" y="2846070"/>
            <a:ext cx="11976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B.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Rainforest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57300" y="3713657"/>
            <a:ext cx="9842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145">
                <a:latin typeface="Arial"/>
                <a:cs typeface="Arial"/>
              </a:rPr>
              <a:t>●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673302" y="3660381"/>
            <a:ext cx="1209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C.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Grassland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57300" y="4527625"/>
            <a:ext cx="98425" cy="135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145">
                <a:latin typeface="Arial"/>
                <a:cs typeface="Arial"/>
              </a:rPr>
              <a:t>●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673302" y="4474349"/>
            <a:ext cx="1791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D.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dry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area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Adaptation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Terrestrial</a:t>
            </a:r>
            <a:r>
              <a:rPr dirty="0" spc="-40"/>
              <a:t> </a:t>
            </a:r>
            <a:r>
              <a:rPr dirty="0" spc="-10"/>
              <a:t>Plants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530181" y="6405791"/>
            <a:ext cx="2171700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WWW.REX.COM.PH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Rex</a:t>
            </a:r>
            <a:r>
              <a:rPr dirty="0" spc="-35"/>
              <a:t> </a:t>
            </a:r>
            <a:r>
              <a:rPr dirty="0"/>
              <a:t>Curriculum</a:t>
            </a:r>
            <a:r>
              <a:rPr dirty="0" spc="-35"/>
              <a:t> </a:t>
            </a:r>
            <a:r>
              <a:rPr dirty="0" spc="-10"/>
              <a:t>Resource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0378" y="1135341"/>
            <a:ext cx="1601470" cy="421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Black"/>
                <a:cs typeface="Arial Black"/>
              </a:rPr>
              <a:t>Answer</a:t>
            </a:r>
            <a:r>
              <a:rPr dirty="0" sz="1800" spc="-20">
                <a:latin typeface="Arial Black"/>
                <a:cs typeface="Arial Black"/>
              </a:rPr>
              <a:t> Key: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Arial Black"/>
              <a:cs typeface="Arial Black"/>
            </a:endParaRPr>
          </a:p>
          <a:p>
            <a:pPr marL="479425">
              <a:lnSpc>
                <a:spcPct val="100000"/>
              </a:lnSpc>
            </a:pPr>
            <a:r>
              <a:rPr dirty="0" sz="2200">
                <a:latin typeface="Arial"/>
                <a:cs typeface="Arial"/>
              </a:rPr>
              <a:t>1. </a:t>
            </a:r>
            <a:r>
              <a:rPr dirty="0" sz="2200" spc="-50">
                <a:latin typeface="Arial"/>
                <a:cs typeface="Arial"/>
              </a:rPr>
              <a:t>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Arial"/>
              <a:cs typeface="Arial"/>
            </a:endParaRPr>
          </a:p>
          <a:p>
            <a:pPr marL="479425">
              <a:lnSpc>
                <a:spcPct val="100000"/>
              </a:lnSpc>
            </a:pPr>
            <a:r>
              <a:rPr dirty="0" sz="2200">
                <a:latin typeface="Arial"/>
                <a:cs typeface="Arial"/>
              </a:rPr>
              <a:t>2. </a:t>
            </a:r>
            <a:r>
              <a:rPr dirty="0" sz="2200" spc="-50"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Arial"/>
              <a:cs typeface="Arial"/>
            </a:endParaRPr>
          </a:p>
          <a:p>
            <a:pPr marL="479425">
              <a:lnSpc>
                <a:spcPct val="100000"/>
              </a:lnSpc>
            </a:pPr>
            <a:r>
              <a:rPr dirty="0" sz="2200">
                <a:latin typeface="Arial"/>
                <a:cs typeface="Arial"/>
              </a:rPr>
              <a:t>3. </a:t>
            </a:r>
            <a:r>
              <a:rPr dirty="0" sz="2200" spc="-50">
                <a:latin typeface="Arial"/>
                <a:cs typeface="Arial"/>
              </a:rPr>
              <a:t>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marL="479425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Arial"/>
                <a:cs typeface="Arial"/>
              </a:rPr>
              <a:t>4. </a:t>
            </a:r>
            <a:r>
              <a:rPr dirty="0" sz="2200" spc="-50">
                <a:latin typeface="Arial"/>
                <a:cs typeface="Arial"/>
              </a:rPr>
              <a:t>B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"/>
              <a:cs typeface="Arial"/>
            </a:endParaRPr>
          </a:p>
          <a:p>
            <a:pPr marL="479425">
              <a:lnSpc>
                <a:spcPct val="100000"/>
              </a:lnSpc>
            </a:pPr>
            <a:r>
              <a:rPr dirty="0" sz="2200">
                <a:latin typeface="Arial"/>
                <a:cs typeface="Arial"/>
              </a:rPr>
              <a:t>5. </a:t>
            </a:r>
            <a:r>
              <a:rPr dirty="0" sz="2200" spc="-5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PowerPoint Presentation</dc:title>
  <dcterms:created xsi:type="dcterms:W3CDTF">2023-07-11T06:54:03Z</dcterms:created>
  <dcterms:modified xsi:type="dcterms:W3CDTF">2023-07-11T06:54:03Z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2023-03-08T00:00:00Z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7.2</vt:lpwstr>
  </property>
  <property fmtid="{D5CDD505-2E9C-101B-9397-08002B2CF9AE}" pid="5" name="LastSaved">
    <vt:filetime>2023-03-08T00:00:00Z</vt:filetime>
  </property>
</Properties>
</file>