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7640" cy="6833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4520" cy="2774520"/>
          </a:xfrm>
          <a:prstGeom prst="rect">
            <a:avLst/>
          </a:prstGeom>
          <a:ln w="0">
            <a:noFill/>
          </a:ln>
        </p:spPr>
      </p:pic>
      <p:sp>
        <p:nvSpPr>
          <p:cNvPr id="2" name="Rectangle 5"/>
          <p:cNvSpPr/>
          <p:nvPr/>
        </p:nvSpPr>
        <p:spPr>
          <a:xfrm>
            <a:off x="3487320" y="1475280"/>
            <a:ext cx="8679960" cy="3837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9960" cy="359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7640" cy="610560"/>
          </a:xfrm>
          <a:prstGeom prst="rect">
            <a:avLst/>
          </a:prstGeom>
          <a:ln w="0">
            <a:noFill/>
          </a:ln>
        </p:spPr>
      </p:pic>
      <p:sp>
        <p:nvSpPr>
          <p:cNvPr id="43" name="Rectangle 7"/>
          <p:cNvSpPr/>
          <p:nvPr/>
        </p:nvSpPr>
        <p:spPr>
          <a:xfrm>
            <a:off x="10868760" y="0"/>
            <a:ext cx="946080" cy="946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0160" cy="1010160"/>
          </a:xfrm>
          <a:prstGeom prst="rect">
            <a:avLst/>
          </a:prstGeom>
          <a:ln w="0">
            <a:noFill/>
          </a:ln>
        </p:spPr>
      </p:pic>
      <p:sp>
        <p:nvSpPr>
          <p:cNvPr id="45" name="TextBox 9"/>
          <p:cNvSpPr/>
          <p:nvPr/>
        </p:nvSpPr>
        <p:spPr>
          <a:xfrm>
            <a:off x="185400" y="6362280"/>
            <a:ext cx="4667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8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1960" cy="3360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888000" y="2821320"/>
            <a:ext cx="7665480" cy="95616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49560" cy="19242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5720" cy="395064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213440" y="2700000"/>
            <a:ext cx="7197120" cy="68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PingFang SC"/>
              </a:rPr>
              <a:t>Listening Attentively and Speaking Fluently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1152000" y="2145960"/>
            <a:ext cx="5218560" cy="73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Identifying a Text’s Genre</a:t>
            </a:r>
            <a:endParaRPr b="0" lang="en-PH" sz="2000" spc="-1" strike="noStrike">
              <a:latin typeface="Arial"/>
            </a:endParaRPr>
          </a:p>
        </p:txBody>
      </p:sp>
      <p:sp>
        <p:nvSpPr>
          <p:cNvPr id="187" name=""/>
          <p:cNvSpPr/>
          <p:nvPr/>
        </p:nvSpPr>
        <p:spPr>
          <a:xfrm>
            <a:off x="2592000" y="565920"/>
            <a:ext cx="7197120" cy="68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Listening Attentively and Speaking Fluently</a:t>
            </a:r>
            <a:endParaRPr b="0" lang="en-PH" sz="3200" spc="-1" strike="noStrike">
              <a:latin typeface="Arial"/>
            </a:endParaRPr>
          </a:p>
        </p:txBody>
      </p:sp>
      <p:sp>
        <p:nvSpPr>
          <p:cNvPr id="188" name=""/>
          <p:cNvSpPr/>
          <p:nvPr/>
        </p:nvSpPr>
        <p:spPr>
          <a:xfrm>
            <a:off x="1170000" y="2880000"/>
            <a:ext cx="9988560" cy="2233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Oftentimes, knowing the genre or kind of text we are listening to helps us determine the speaker’s purpose and predict what the text will contain. For example, we listen to AM radio shows to know what is going on in our surroundings, and we change the radio to FM stations so that we can be entertained.</a:t>
            </a:r>
            <a:endParaRPr b="0" lang="en-PH" sz="2000" spc="-1" strike="noStrike">
              <a:latin typeface="Arial"/>
            </a:endParaRPr>
          </a:p>
        </p:txBody>
      </p:sp>
      <p:sp>
        <p:nvSpPr>
          <p:cNvPr id="189" name=""/>
          <p:cNvSpPr/>
          <p:nvPr/>
        </p:nvSpPr>
        <p:spPr>
          <a:xfrm>
            <a:off x="1170000" y="4534560"/>
            <a:ext cx="9949320" cy="1008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same is true for viewing texts. You may have already encountered different genres of viewing materials.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
          <p:cNvSpPr/>
          <p:nvPr/>
        </p:nvSpPr>
        <p:spPr>
          <a:xfrm>
            <a:off x="2592000" y="323280"/>
            <a:ext cx="7197120" cy="68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Listening Attentively and Speaking Fluently</a:t>
            </a:r>
            <a:endParaRPr b="0" lang="en-PH" sz="3200" spc="-1" strike="noStrike">
              <a:latin typeface="Arial"/>
            </a:endParaRPr>
          </a:p>
        </p:txBody>
      </p:sp>
      <p:graphicFrame>
        <p:nvGraphicFramePr>
          <p:cNvPr id="191" name=""/>
          <p:cNvGraphicFramePr/>
          <p:nvPr/>
        </p:nvGraphicFramePr>
        <p:xfrm>
          <a:off x="1562760" y="2123640"/>
          <a:ext cx="9256320" cy="3626280"/>
        </p:xfrm>
        <a:graphic>
          <a:graphicData uri="http://schemas.openxmlformats.org/drawingml/2006/table">
            <a:tbl>
              <a:tblPr/>
              <a:tblGrid>
                <a:gridCol w="2794680"/>
                <a:gridCol w="6462000"/>
              </a:tblGrid>
              <a:tr h="7196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2261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8060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8748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92" name=""/>
          <p:cNvSpPr/>
          <p:nvPr/>
        </p:nvSpPr>
        <p:spPr>
          <a:xfrm>
            <a:off x="1800000" y="2256840"/>
            <a:ext cx="4138560" cy="729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Broadcast journalism</a:t>
            </a:r>
            <a:endParaRPr b="0" lang="en-PH" sz="1800" spc="-1" strike="noStrike">
              <a:latin typeface="Arial"/>
            </a:endParaRPr>
          </a:p>
        </p:txBody>
      </p:sp>
      <p:sp>
        <p:nvSpPr>
          <p:cNvPr id="193" name=""/>
          <p:cNvSpPr/>
          <p:nvPr/>
        </p:nvSpPr>
        <p:spPr>
          <a:xfrm>
            <a:off x="4500000" y="2123640"/>
            <a:ext cx="5758560" cy="70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This genre refers to news reports done traditionally on television and radio or, sometimes, the Internet.</a:t>
            </a:r>
            <a:endParaRPr b="0" lang="en-PH" sz="1800" spc="-1" strike="noStrike">
              <a:latin typeface="Arial"/>
            </a:endParaRPr>
          </a:p>
        </p:txBody>
      </p:sp>
      <p:sp>
        <p:nvSpPr>
          <p:cNvPr id="194" name=""/>
          <p:cNvSpPr/>
          <p:nvPr/>
        </p:nvSpPr>
        <p:spPr>
          <a:xfrm>
            <a:off x="4500000" y="2952000"/>
            <a:ext cx="6118560" cy="1008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Made for entertainment, these materials narrate stories. Movies only consist of one viewing text, while a series contains episodes.</a:t>
            </a:r>
            <a:endParaRPr b="0" lang="en-PH" sz="1800" spc="-1" strike="noStrike">
              <a:latin typeface="Arial"/>
            </a:endParaRPr>
          </a:p>
        </p:txBody>
      </p:sp>
      <p:sp>
        <p:nvSpPr>
          <p:cNvPr id="195" name=""/>
          <p:cNvSpPr/>
          <p:nvPr/>
        </p:nvSpPr>
        <p:spPr>
          <a:xfrm>
            <a:off x="4500000" y="4104000"/>
            <a:ext cx="6118560" cy="70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Îèáþ"/>
              </a:rPr>
              <a:t>These are films or shows that present real-life events about a particular person or group.</a:t>
            </a:r>
            <a:endParaRPr b="0" lang="en-PH" sz="1800" spc="-1" strike="noStrike">
              <a:latin typeface="Arial"/>
            </a:endParaRPr>
          </a:p>
        </p:txBody>
      </p:sp>
      <p:sp>
        <p:nvSpPr>
          <p:cNvPr id="196" name=""/>
          <p:cNvSpPr/>
          <p:nvPr/>
        </p:nvSpPr>
        <p:spPr>
          <a:xfrm>
            <a:off x="4500000" y="4932000"/>
            <a:ext cx="6118560" cy="70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Îèáþ"/>
              </a:rPr>
              <a:t>These are videos that advertise or promote specific products.</a:t>
            </a:r>
            <a:endParaRPr b="0" lang="en-PH" sz="1800" spc="-1" strike="noStrike">
              <a:latin typeface="Arial"/>
            </a:endParaRPr>
          </a:p>
        </p:txBody>
      </p:sp>
      <p:sp>
        <p:nvSpPr>
          <p:cNvPr id="197" name=""/>
          <p:cNvSpPr/>
          <p:nvPr/>
        </p:nvSpPr>
        <p:spPr>
          <a:xfrm>
            <a:off x="2052000" y="3275280"/>
            <a:ext cx="2878560" cy="39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Movies or Series</a:t>
            </a:r>
            <a:endParaRPr b="0" lang="en-PH" sz="1800" spc="-1" strike="noStrike">
              <a:latin typeface="Arial"/>
            </a:endParaRPr>
          </a:p>
        </p:txBody>
      </p:sp>
      <p:sp>
        <p:nvSpPr>
          <p:cNvPr id="198" name=""/>
          <p:cNvSpPr/>
          <p:nvPr/>
        </p:nvSpPr>
        <p:spPr>
          <a:xfrm>
            <a:off x="2160000" y="4283280"/>
            <a:ext cx="2338560" cy="39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Documentaries</a:t>
            </a:r>
            <a:endParaRPr b="0" lang="en-PH" sz="1800" spc="-1" strike="noStrike">
              <a:latin typeface="Arial"/>
            </a:endParaRPr>
          </a:p>
        </p:txBody>
      </p:sp>
      <p:sp>
        <p:nvSpPr>
          <p:cNvPr id="199" name=""/>
          <p:cNvSpPr/>
          <p:nvPr/>
        </p:nvSpPr>
        <p:spPr>
          <a:xfrm>
            <a:off x="2160000" y="5148000"/>
            <a:ext cx="2698560" cy="39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Advertisements</a:t>
            </a:r>
            <a:endParaRPr b="0" lang="en-PH" sz="1800" spc="-1" strike="noStrike">
              <a:latin typeface="Arial"/>
            </a:endParaRPr>
          </a:p>
        </p:txBody>
      </p:sp>
      <p:sp>
        <p:nvSpPr>
          <p:cNvPr id="200" name=""/>
          <p:cNvSpPr/>
          <p:nvPr/>
        </p:nvSpPr>
        <p:spPr>
          <a:xfrm>
            <a:off x="1476000" y="1620000"/>
            <a:ext cx="6082560" cy="73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Different genres of viewing materials:  </a:t>
            </a:r>
            <a:r>
              <a:rPr b="0" lang="en-PH" sz="1800" spc="-1" strike="noStrike">
                <a:solidFill>
                  <a:srgbClr val="000000"/>
                </a:solidFill>
                <a:latin typeface="Lato"/>
                <a:ea typeface="DejaVu Sans"/>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
          <p:cNvSpPr/>
          <p:nvPr/>
        </p:nvSpPr>
        <p:spPr>
          <a:xfrm>
            <a:off x="2592000" y="421200"/>
            <a:ext cx="7197120" cy="68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Listening Attentively and Speaking Fluently</a:t>
            </a:r>
            <a:endParaRPr b="0" lang="en-PH" sz="3200" spc="-1" strike="noStrike">
              <a:latin typeface="Arial"/>
            </a:endParaRPr>
          </a:p>
        </p:txBody>
      </p:sp>
      <p:sp>
        <p:nvSpPr>
          <p:cNvPr id="202" name=""/>
          <p:cNvSpPr/>
          <p:nvPr/>
        </p:nvSpPr>
        <p:spPr>
          <a:xfrm>
            <a:off x="1620000" y="2205720"/>
            <a:ext cx="8998920" cy="35283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endParaRPr b="0" lang="en-PH" sz="1800" spc="-1" strike="noStrike">
              <a:latin typeface="Arial"/>
            </a:endParaRPr>
          </a:p>
          <a:p>
            <a:pPr algn="just">
              <a:lnSpc>
                <a:spcPct val="100000"/>
              </a:lnSpc>
              <a:spcBef>
                <a:spcPts val="283"/>
              </a:spcBef>
              <a:spcAft>
                <a:spcPts val="283"/>
              </a:spcAft>
              <a:buNone/>
            </a:pPr>
            <a:r>
              <a:rPr b="0" lang="en-PH" sz="1800" spc="-1" strike="noStrike">
                <a:solidFill>
                  <a:srgbClr val="000000"/>
                </a:solidFill>
                <a:latin typeface="Lato"/>
                <a:ea typeface="DejaVu Sans"/>
              </a:rPr>
              <a:t>1. Together with the correct placement of stress in words, the use of appropriate                 intonation patterns and juncture makes our message clear</a:t>
            </a:r>
            <a:endParaRPr b="0" lang="en-PH" sz="1800" spc="-1" strike="noStrike">
              <a:latin typeface="Arial"/>
            </a:endParaRPr>
          </a:p>
          <a:p>
            <a:pPr algn="just">
              <a:lnSpc>
                <a:spcPct val="100000"/>
              </a:lnSpc>
              <a:spcBef>
                <a:spcPts val="283"/>
              </a:spcBef>
              <a:spcAft>
                <a:spcPts val="283"/>
              </a:spcAft>
              <a:buNone/>
            </a:pPr>
            <a:r>
              <a:rPr b="0" lang="en-PH" sz="1800" spc="-1" strike="noStrike">
                <a:solidFill>
                  <a:srgbClr val="000000"/>
                </a:solidFill>
                <a:latin typeface="Lato"/>
                <a:ea typeface="DejaVu Sans"/>
              </a:rPr>
              <a:t>2. Juncture refers to the rise and fall of voice when speaking. Intonation is the pause          we naturally place between sounds, words, or phrases.</a:t>
            </a:r>
            <a:endParaRPr b="0" lang="en-PH" sz="1800" spc="-1" strike="noStrike">
              <a:latin typeface="Arial"/>
            </a:endParaRPr>
          </a:p>
          <a:p>
            <a:pPr algn="just">
              <a:lnSpc>
                <a:spcPct val="100000"/>
              </a:lnSpc>
              <a:spcBef>
                <a:spcPts val="283"/>
              </a:spcBef>
              <a:spcAft>
                <a:spcPts val="283"/>
              </a:spcAft>
              <a:buNone/>
            </a:pPr>
            <a:r>
              <a:rPr b="0" lang="en-PH" sz="1800" spc="-1" strike="noStrike">
                <a:solidFill>
                  <a:srgbClr val="000000"/>
                </a:solidFill>
                <a:latin typeface="Lato"/>
                <a:ea typeface="DejaVu Sans"/>
              </a:rPr>
              <a:t>3. Graphic organizers vary in form and purpose.</a:t>
            </a:r>
            <a:endParaRPr b="0" lang="en-PH" sz="1800" spc="-1" strike="noStrike">
              <a:latin typeface="Arial"/>
            </a:endParaRPr>
          </a:p>
          <a:p>
            <a:pPr algn="just">
              <a:lnSpc>
                <a:spcPct val="100000"/>
              </a:lnSpc>
              <a:spcBef>
                <a:spcPts val="283"/>
              </a:spcBef>
              <a:spcAft>
                <a:spcPts val="283"/>
              </a:spcAft>
              <a:buNone/>
            </a:pPr>
            <a:r>
              <a:rPr b="0" lang="en-PH" sz="1800" spc="-1" strike="noStrike">
                <a:solidFill>
                  <a:srgbClr val="000000"/>
                </a:solidFill>
                <a:latin typeface="Lato"/>
                <a:ea typeface="DejaVu Sans"/>
              </a:rPr>
              <a:t>4.  Most viewing materials fall under these genres: broadcast journalism, movies or             series, documentaries, and advertisements.</a:t>
            </a:r>
            <a:endParaRPr b="0" lang="en-PH" sz="1800" spc="-1" strike="noStrike">
              <a:latin typeface="Arial"/>
            </a:endParaRPr>
          </a:p>
          <a:p>
            <a:pPr algn="just">
              <a:lnSpc>
                <a:spcPct val="100000"/>
              </a:lnSpc>
              <a:spcBef>
                <a:spcPts val="283"/>
              </a:spcBef>
              <a:spcAft>
                <a:spcPts val="283"/>
              </a:spcAft>
              <a:buNone/>
            </a:pPr>
            <a:r>
              <a:rPr b="0" lang="en-PH" sz="1800" spc="-1" strike="noStrike">
                <a:solidFill>
                  <a:srgbClr val="000000"/>
                </a:solidFill>
                <a:latin typeface="Lato"/>
                <a:ea typeface="DejaVu Sans"/>
              </a:rPr>
              <a:t>5. In interpreting graphic organizers, we do not give much importance on the purpose        of the graphic organizers.</a:t>
            </a:r>
            <a:endParaRPr b="0" lang="en-PH" sz="1800" spc="-1" strike="noStrike">
              <a:latin typeface="Arial"/>
            </a:endParaRPr>
          </a:p>
        </p:txBody>
      </p:sp>
      <p:sp>
        <p:nvSpPr>
          <p:cNvPr id="203" name=""/>
          <p:cNvSpPr/>
          <p:nvPr/>
        </p:nvSpPr>
        <p:spPr>
          <a:xfrm>
            <a:off x="1188000" y="1872000"/>
            <a:ext cx="971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Identify which of the following statements is True and which is False.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
          <p:cNvSpPr/>
          <p:nvPr/>
        </p:nvSpPr>
        <p:spPr>
          <a:xfrm>
            <a:off x="2592000" y="421200"/>
            <a:ext cx="7197120" cy="68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Listening Attentively and Speaking Fluently</a:t>
            </a:r>
            <a:endParaRPr b="0" lang="en-PH" sz="3200" spc="-1" strike="noStrike">
              <a:latin typeface="Arial"/>
            </a:endParaRPr>
          </a:p>
        </p:txBody>
      </p:sp>
      <p:sp>
        <p:nvSpPr>
          <p:cNvPr id="205" name=""/>
          <p:cNvSpPr/>
          <p:nvPr/>
        </p:nvSpPr>
        <p:spPr>
          <a:xfrm>
            <a:off x="1836720" y="2339280"/>
            <a:ext cx="8998920" cy="35283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endParaRPr b="0" lang="en-PH" sz="1800" spc="-1" strike="noStrike">
              <a:latin typeface="Arial"/>
            </a:endParaRPr>
          </a:p>
          <a:p>
            <a:pPr algn="just">
              <a:lnSpc>
                <a:spcPct val="100000"/>
              </a:lnSpc>
              <a:spcBef>
                <a:spcPts val="283"/>
              </a:spcBef>
              <a:spcAft>
                <a:spcPts val="283"/>
              </a:spcAft>
              <a:buNone/>
            </a:pPr>
            <a:r>
              <a:rPr b="0" lang="en-PH" sz="1800" spc="-1" strike="noStrike">
                <a:solidFill>
                  <a:srgbClr val="000000"/>
                </a:solidFill>
                <a:latin typeface="Lato"/>
                <a:ea typeface="DejaVu Sans"/>
              </a:rPr>
              <a:t>1. Together with the correct placement of stress in words, the use of appropriate                 intonation patterns and juncture makes our message clear</a:t>
            </a:r>
            <a:endParaRPr b="0" lang="en-PH" sz="1800" spc="-1" strike="noStrike">
              <a:latin typeface="Arial"/>
            </a:endParaRPr>
          </a:p>
          <a:p>
            <a:pPr algn="just">
              <a:lnSpc>
                <a:spcPct val="100000"/>
              </a:lnSpc>
              <a:spcBef>
                <a:spcPts val="283"/>
              </a:spcBef>
              <a:spcAft>
                <a:spcPts val="283"/>
              </a:spcAft>
              <a:buNone/>
            </a:pPr>
            <a:r>
              <a:rPr b="0" lang="en-PH" sz="1800" spc="-1" strike="noStrike">
                <a:solidFill>
                  <a:srgbClr val="000000"/>
                </a:solidFill>
                <a:latin typeface="Lato"/>
                <a:ea typeface="DejaVu Sans"/>
              </a:rPr>
              <a:t>2. Juncture refers to the rise and fall of voice when speaking. Intonation is the pause          we naturally place between sounds, words, or phrases.</a:t>
            </a:r>
            <a:endParaRPr b="0" lang="en-PH" sz="1800" spc="-1" strike="noStrike">
              <a:latin typeface="Arial"/>
            </a:endParaRPr>
          </a:p>
          <a:p>
            <a:pPr algn="just">
              <a:lnSpc>
                <a:spcPct val="100000"/>
              </a:lnSpc>
              <a:spcBef>
                <a:spcPts val="283"/>
              </a:spcBef>
              <a:spcAft>
                <a:spcPts val="283"/>
              </a:spcAft>
              <a:buNone/>
            </a:pPr>
            <a:r>
              <a:rPr b="0" lang="en-PH" sz="1800" spc="-1" strike="noStrike">
                <a:solidFill>
                  <a:srgbClr val="000000"/>
                </a:solidFill>
                <a:latin typeface="Lato"/>
                <a:ea typeface="DejaVu Sans"/>
              </a:rPr>
              <a:t>3. Graphic organizers vary in form and purpose.</a:t>
            </a:r>
            <a:endParaRPr b="0" lang="en-PH" sz="1800" spc="-1" strike="noStrike">
              <a:latin typeface="Arial"/>
            </a:endParaRPr>
          </a:p>
          <a:p>
            <a:pPr algn="just">
              <a:lnSpc>
                <a:spcPct val="100000"/>
              </a:lnSpc>
              <a:spcBef>
                <a:spcPts val="283"/>
              </a:spcBef>
              <a:spcAft>
                <a:spcPts val="283"/>
              </a:spcAft>
              <a:buNone/>
            </a:pPr>
            <a:r>
              <a:rPr b="0" lang="en-PH" sz="1800" spc="-1" strike="noStrike">
                <a:solidFill>
                  <a:srgbClr val="000000"/>
                </a:solidFill>
                <a:latin typeface="Lato"/>
                <a:ea typeface="DejaVu Sans"/>
              </a:rPr>
              <a:t>4. Most viewing materials fall under these genres: broadcast journalism, movies or             series, documentaries, and advertisements.</a:t>
            </a:r>
            <a:endParaRPr b="0" lang="en-PH" sz="1800" spc="-1" strike="noStrike">
              <a:latin typeface="Arial"/>
            </a:endParaRPr>
          </a:p>
          <a:p>
            <a:pPr algn="just">
              <a:lnSpc>
                <a:spcPct val="100000"/>
              </a:lnSpc>
              <a:spcBef>
                <a:spcPts val="283"/>
              </a:spcBef>
              <a:spcAft>
                <a:spcPts val="283"/>
              </a:spcAft>
              <a:buNone/>
            </a:pPr>
            <a:r>
              <a:rPr b="0" lang="en-PH" sz="1800" spc="-1" strike="noStrike">
                <a:solidFill>
                  <a:srgbClr val="000000"/>
                </a:solidFill>
                <a:latin typeface="Lato"/>
                <a:ea typeface="DejaVu Sans"/>
              </a:rPr>
              <a:t>5. In interpreting graphic organizers, we do not give much importance on the purpose        of the graphic organizers.</a:t>
            </a:r>
            <a:endParaRPr b="0" lang="en-PH" sz="1800" spc="-1" strike="noStrike">
              <a:latin typeface="Arial"/>
            </a:endParaRPr>
          </a:p>
        </p:txBody>
      </p:sp>
      <p:sp>
        <p:nvSpPr>
          <p:cNvPr id="206" name=""/>
          <p:cNvSpPr/>
          <p:nvPr/>
        </p:nvSpPr>
        <p:spPr>
          <a:xfrm>
            <a:off x="1188000" y="2124000"/>
            <a:ext cx="971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Identify which of the following statements is true. </a:t>
            </a:r>
            <a:endParaRPr b="0" lang="en-PH" sz="1800" spc="-1" strike="noStrike">
              <a:latin typeface="Arial"/>
            </a:endParaRPr>
          </a:p>
        </p:txBody>
      </p:sp>
      <p:sp>
        <p:nvSpPr>
          <p:cNvPr id="207" name=""/>
          <p:cNvSpPr/>
          <p:nvPr/>
        </p:nvSpPr>
        <p:spPr>
          <a:xfrm>
            <a:off x="5220000" y="1530000"/>
            <a:ext cx="251964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
        <p:nvSpPr>
          <p:cNvPr id="208" name=""/>
          <p:cNvSpPr/>
          <p:nvPr/>
        </p:nvSpPr>
        <p:spPr>
          <a:xfrm>
            <a:off x="1224000" y="2713680"/>
            <a:ext cx="179964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u="sng">
                <a:uFillTx/>
                <a:latin typeface="Arial"/>
              </a:rPr>
              <a:t>True</a:t>
            </a:r>
            <a:endParaRPr b="0" lang="en-PH" sz="1800" spc="-1" strike="noStrike">
              <a:latin typeface="Arial"/>
            </a:endParaRPr>
          </a:p>
        </p:txBody>
      </p:sp>
      <p:sp>
        <p:nvSpPr>
          <p:cNvPr id="209" name=""/>
          <p:cNvSpPr/>
          <p:nvPr/>
        </p:nvSpPr>
        <p:spPr>
          <a:xfrm>
            <a:off x="1224000" y="3276000"/>
            <a:ext cx="125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u="sng">
                <a:uFillTx/>
                <a:latin typeface="Lato"/>
              </a:rPr>
              <a:t>False</a:t>
            </a:r>
            <a:endParaRPr b="0" lang="en-PH" sz="1800" spc="-1" strike="noStrike">
              <a:latin typeface="Arial"/>
            </a:endParaRPr>
          </a:p>
        </p:txBody>
      </p:sp>
      <p:sp>
        <p:nvSpPr>
          <p:cNvPr id="210" name=""/>
          <p:cNvSpPr/>
          <p:nvPr/>
        </p:nvSpPr>
        <p:spPr>
          <a:xfrm>
            <a:off x="1296000" y="3937680"/>
            <a:ext cx="179964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u="sng">
                <a:uFillTx/>
                <a:latin typeface="Arial"/>
              </a:rPr>
              <a:t>True</a:t>
            </a:r>
            <a:endParaRPr b="0" lang="en-PH" sz="1800" spc="-1" strike="noStrike">
              <a:latin typeface="Arial"/>
            </a:endParaRPr>
          </a:p>
        </p:txBody>
      </p:sp>
      <p:sp>
        <p:nvSpPr>
          <p:cNvPr id="211" name=""/>
          <p:cNvSpPr/>
          <p:nvPr/>
        </p:nvSpPr>
        <p:spPr>
          <a:xfrm>
            <a:off x="1296000" y="4297680"/>
            <a:ext cx="179964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u="sng">
                <a:uFillTx/>
                <a:latin typeface="Arial"/>
              </a:rPr>
              <a:t>True</a:t>
            </a:r>
            <a:endParaRPr b="0" lang="en-PH" sz="1800" spc="-1" strike="noStrike">
              <a:latin typeface="Arial"/>
            </a:endParaRPr>
          </a:p>
        </p:txBody>
      </p:sp>
      <p:sp>
        <p:nvSpPr>
          <p:cNvPr id="212" name=""/>
          <p:cNvSpPr/>
          <p:nvPr/>
        </p:nvSpPr>
        <p:spPr>
          <a:xfrm>
            <a:off x="1260000" y="4860000"/>
            <a:ext cx="125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u="sng">
                <a:uFillTx/>
                <a:latin typeface="Lato"/>
              </a:rPr>
              <a:t>False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2520000" y="432000"/>
            <a:ext cx="7197120" cy="68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Listening Attentively and Speaking Fluently</a:t>
            </a:r>
            <a:endParaRPr b="0" lang="en-PH" sz="3200" spc="-1" strike="noStrike">
              <a:latin typeface="Arial"/>
            </a:endParaRPr>
          </a:p>
        </p:txBody>
      </p:sp>
      <p:sp>
        <p:nvSpPr>
          <p:cNvPr id="129" name=""/>
          <p:cNvSpPr/>
          <p:nvPr/>
        </p:nvSpPr>
        <p:spPr>
          <a:xfrm>
            <a:off x="1188000" y="1836000"/>
            <a:ext cx="9790560" cy="70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we  listen to an audio material, we take down notes using flowcharts, Venn diagrams, spider maps, or tables.</a:t>
            </a:r>
            <a:endParaRPr b="0" lang="en-PH" sz="1800" spc="-1" strike="noStrike">
              <a:latin typeface="Arial"/>
            </a:endParaRPr>
          </a:p>
        </p:txBody>
      </p:sp>
      <p:sp>
        <p:nvSpPr>
          <p:cNvPr id="130" name=""/>
          <p:cNvSpPr/>
          <p:nvPr/>
        </p:nvSpPr>
        <p:spPr>
          <a:xfrm>
            <a:off x="1687680" y="2916000"/>
            <a:ext cx="1946880" cy="701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Flowchart</a:t>
            </a:r>
            <a:endParaRPr b="0" lang="en-PH" sz="1800" spc="-1" strike="noStrike">
              <a:latin typeface="Arial"/>
            </a:endParaRPr>
          </a:p>
        </p:txBody>
      </p:sp>
      <p:sp>
        <p:nvSpPr>
          <p:cNvPr id="131" name=""/>
          <p:cNvSpPr/>
          <p:nvPr/>
        </p:nvSpPr>
        <p:spPr>
          <a:xfrm>
            <a:off x="1668600" y="3420000"/>
            <a:ext cx="9849960" cy="39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This organizer is used to show a step-by-step process or a sequence of events.</a:t>
            </a:r>
            <a:endParaRPr b="0" lang="en-PH" sz="1800" spc="-1" strike="noStrike">
              <a:latin typeface="Arial"/>
            </a:endParaRPr>
          </a:p>
        </p:txBody>
      </p:sp>
      <p:sp>
        <p:nvSpPr>
          <p:cNvPr id="132" name=""/>
          <p:cNvSpPr/>
          <p:nvPr/>
        </p:nvSpPr>
        <p:spPr>
          <a:xfrm>
            <a:off x="1980000" y="4212000"/>
            <a:ext cx="1618560" cy="898560"/>
          </a:xfrm>
          <a:prstGeom prst="rect">
            <a:avLst/>
          </a:prstGeom>
          <a:noFill/>
          <a:ln w="0">
            <a:solidFill>
              <a:srgbClr val="000000"/>
            </a:solidFill>
          </a:ln>
        </p:spPr>
        <p:style>
          <a:lnRef idx="0"/>
          <a:fillRef idx="0"/>
          <a:effectRef idx="0"/>
          <a:fontRef idx="minor"/>
        </p:style>
      </p:sp>
      <p:sp>
        <p:nvSpPr>
          <p:cNvPr id="133" name=""/>
          <p:cNvSpPr/>
          <p:nvPr/>
        </p:nvSpPr>
        <p:spPr>
          <a:xfrm>
            <a:off x="4140000" y="4464000"/>
            <a:ext cx="718560" cy="358560"/>
          </a:xfrm>
          <a:custGeom>
            <a:avLst/>
            <a:gdLst/>
            <a:ahLst/>
            <a:rect l="l" t="t" r="r" b="b"/>
            <a:pathLst>
              <a:path w="2002" h="1002">
                <a:moveTo>
                  <a:pt x="0" y="250"/>
                </a:moveTo>
                <a:lnTo>
                  <a:pt x="1500" y="250"/>
                </a:lnTo>
                <a:lnTo>
                  <a:pt x="1500" y="0"/>
                </a:lnTo>
                <a:lnTo>
                  <a:pt x="2001" y="500"/>
                </a:lnTo>
                <a:lnTo>
                  <a:pt x="1500" y="1001"/>
                </a:lnTo>
                <a:lnTo>
                  <a:pt x="1500" y="750"/>
                </a:lnTo>
                <a:lnTo>
                  <a:pt x="0" y="750"/>
                </a:lnTo>
                <a:lnTo>
                  <a:pt x="0" y="250"/>
                </a:lnTo>
              </a:path>
            </a:pathLst>
          </a:custGeom>
          <a:noFill/>
          <a:ln w="0">
            <a:solidFill>
              <a:srgbClr val="000000"/>
            </a:solidFill>
          </a:ln>
        </p:spPr>
        <p:style>
          <a:lnRef idx="0"/>
          <a:fillRef idx="0"/>
          <a:effectRef idx="0"/>
          <a:fontRef idx="minor"/>
        </p:style>
      </p:sp>
      <p:sp>
        <p:nvSpPr>
          <p:cNvPr id="134" name=""/>
          <p:cNvSpPr/>
          <p:nvPr/>
        </p:nvSpPr>
        <p:spPr>
          <a:xfrm>
            <a:off x="5256000" y="4212000"/>
            <a:ext cx="1618560" cy="898560"/>
          </a:xfrm>
          <a:prstGeom prst="rect">
            <a:avLst/>
          </a:prstGeom>
          <a:noFill/>
          <a:ln w="0">
            <a:solidFill>
              <a:srgbClr val="000000"/>
            </a:solidFill>
          </a:ln>
        </p:spPr>
        <p:style>
          <a:lnRef idx="0"/>
          <a:fillRef idx="0"/>
          <a:effectRef idx="0"/>
          <a:fontRef idx="minor"/>
        </p:style>
      </p:sp>
      <p:sp>
        <p:nvSpPr>
          <p:cNvPr id="135" name=""/>
          <p:cNvSpPr/>
          <p:nvPr/>
        </p:nvSpPr>
        <p:spPr>
          <a:xfrm>
            <a:off x="7344000" y="4464000"/>
            <a:ext cx="718560" cy="358560"/>
          </a:xfrm>
          <a:custGeom>
            <a:avLst/>
            <a:gdLst/>
            <a:ahLst/>
            <a:rect l="l" t="t" r="r" b="b"/>
            <a:pathLst>
              <a:path w="2002" h="1002">
                <a:moveTo>
                  <a:pt x="0" y="250"/>
                </a:moveTo>
                <a:lnTo>
                  <a:pt x="1500" y="250"/>
                </a:lnTo>
                <a:lnTo>
                  <a:pt x="1500" y="0"/>
                </a:lnTo>
                <a:lnTo>
                  <a:pt x="2001" y="500"/>
                </a:lnTo>
                <a:lnTo>
                  <a:pt x="1500" y="1001"/>
                </a:lnTo>
                <a:lnTo>
                  <a:pt x="1500" y="750"/>
                </a:lnTo>
                <a:lnTo>
                  <a:pt x="0" y="750"/>
                </a:lnTo>
                <a:lnTo>
                  <a:pt x="0" y="250"/>
                </a:lnTo>
              </a:path>
            </a:pathLst>
          </a:custGeom>
          <a:noFill/>
          <a:ln w="0">
            <a:solidFill>
              <a:srgbClr val="000000"/>
            </a:solidFill>
          </a:ln>
        </p:spPr>
        <p:style>
          <a:lnRef idx="0"/>
          <a:fillRef idx="0"/>
          <a:effectRef idx="0"/>
          <a:fontRef idx="minor"/>
        </p:style>
      </p:sp>
      <p:sp>
        <p:nvSpPr>
          <p:cNvPr id="136" name=""/>
          <p:cNvSpPr/>
          <p:nvPr/>
        </p:nvSpPr>
        <p:spPr>
          <a:xfrm>
            <a:off x="8496000" y="4176000"/>
            <a:ext cx="1618560" cy="898560"/>
          </a:xfrm>
          <a:prstGeom prst="rect">
            <a:avLst/>
          </a:prstGeom>
          <a:noFill/>
          <a:ln w="0">
            <a:solidFill>
              <a:srgbClr val="000000"/>
            </a:solidFill>
          </a:ln>
        </p:spPr>
        <p:style>
          <a:lnRef idx="0"/>
          <a:fillRef idx="0"/>
          <a:effectRef idx="0"/>
          <a:fontRef idx="minor"/>
        </p:style>
      </p:sp>
      <p:sp>
        <p:nvSpPr>
          <p:cNvPr id="137" name=""/>
          <p:cNvSpPr/>
          <p:nvPr/>
        </p:nvSpPr>
        <p:spPr>
          <a:xfrm>
            <a:off x="1260000" y="2700000"/>
            <a:ext cx="9718560" cy="2878560"/>
          </a:xfrm>
          <a:prstGeom prst="rect">
            <a:avLst/>
          </a:prstGeom>
          <a:no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2520000" y="529920"/>
            <a:ext cx="7197120" cy="68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Listening Attentively and Speaking Fluently</a:t>
            </a:r>
            <a:endParaRPr b="0" lang="en-PH" sz="3200" spc="-1" strike="noStrike">
              <a:latin typeface="Arial"/>
            </a:endParaRPr>
          </a:p>
        </p:txBody>
      </p:sp>
      <p:sp>
        <p:nvSpPr>
          <p:cNvPr id="139" name=""/>
          <p:cNvSpPr/>
          <p:nvPr/>
        </p:nvSpPr>
        <p:spPr>
          <a:xfrm>
            <a:off x="1698840" y="2145240"/>
            <a:ext cx="2799720" cy="410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Table</a:t>
            </a:r>
            <a:endParaRPr b="0" lang="en-PH" sz="1800" spc="-1" strike="noStrike">
              <a:latin typeface="Arial"/>
            </a:endParaRPr>
          </a:p>
        </p:txBody>
      </p:sp>
      <p:sp>
        <p:nvSpPr>
          <p:cNvPr id="140" name=""/>
          <p:cNvSpPr/>
          <p:nvPr/>
        </p:nvSpPr>
        <p:spPr>
          <a:xfrm>
            <a:off x="1675800" y="2628000"/>
            <a:ext cx="8906760" cy="2233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This is used to present information in rows and columns and describe patterns afterward . You may label each row or column based on your need.</a:t>
            </a:r>
            <a:endParaRPr b="0" lang="en-PH" sz="1800" spc="-1" strike="noStrike">
              <a:latin typeface="Arial"/>
            </a:endParaRPr>
          </a:p>
        </p:txBody>
      </p:sp>
      <p:graphicFrame>
        <p:nvGraphicFramePr>
          <p:cNvPr id="141" name=""/>
          <p:cNvGraphicFramePr/>
          <p:nvPr/>
        </p:nvGraphicFramePr>
        <p:xfrm>
          <a:off x="1788120" y="3481560"/>
          <a:ext cx="8579520" cy="1918080"/>
        </p:xfrm>
        <a:graphic>
          <a:graphicData uri="http://schemas.openxmlformats.org/drawingml/2006/table">
            <a:tbl>
              <a:tblPr/>
              <a:tblGrid>
                <a:gridCol w="2859480"/>
                <a:gridCol w="2859480"/>
                <a:gridCol w="2860920"/>
              </a:tblGrid>
              <a:tr h="4795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795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795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798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42" name=""/>
          <p:cNvSpPr/>
          <p:nvPr/>
        </p:nvSpPr>
        <p:spPr>
          <a:xfrm>
            <a:off x="5616000" y="3481560"/>
            <a:ext cx="1124280" cy="39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Trait 1</a:t>
            </a:r>
            <a:endParaRPr b="0" lang="en-PH" sz="1800" spc="-1" strike="noStrike">
              <a:latin typeface="Arial"/>
            </a:endParaRPr>
          </a:p>
        </p:txBody>
      </p:sp>
      <p:sp>
        <p:nvSpPr>
          <p:cNvPr id="143" name=""/>
          <p:cNvSpPr/>
          <p:nvPr/>
        </p:nvSpPr>
        <p:spPr>
          <a:xfrm>
            <a:off x="8532000" y="3481560"/>
            <a:ext cx="1124280" cy="39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Trait 2</a:t>
            </a:r>
            <a:endParaRPr b="0" lang="en-PH" sz="1800" spc="-1" strike="noStrike">
              <a:latin typeface="Arial"/>
            </a:endParaRPr>
          </a:p>
        </p:txBody>
      </p:sp>
      <p:sp>
        <p:nvSpPr>
          <p:cNvPr id="144" name=""/>
          <p:cNvSpPr/>
          <p:nvPr/>
        </p:nvSpPr>
        <p:spPr>
          <a:xfrm>
            <a:off x="2520000" y="3960000"/>
            <a:ext cx="1258560" cy="39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Topic A</a:t>
            </a:r>
            <a:endParaRPr b="0" lang="en-PH" sz="1800" spc="-1" strike="noStrike">
              <a:latin typeface="Arial"/>
            </a:endParaRPr>
          </a:p>
        </p:txBody>
      </p:sp>
      <p:sp>
        <p:nvSpPr>
          <p:cNvPr id="145" name=""/>
          <p:cNvSpPr/>
          <p:nvPr/>
        </p:nvSpPr>
        <p:spPr>
          <a:xfrm>
            <a:off x="2520000" y="4463280"/>
            <a:ext cx="1258560" cy="39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Topic B</a:t>
            </a:r>
            <a:endParaRPr b="0" lang="en-PH" sz="1800" spc="-1" strike="noStrike">
              <a:latin typeface="Arial"/>
            </a:endParaRPr>
          </a:p>
        </p:txBody>
      </p:sp>
      <p:sp>
        <p:nvSpPr>
          <p:cNvPr id="146" name=""/>
          <p:cNvSpPr/>
          <p:nvPr/>
        </p:nvSpPr>
        <p:spPr>
          <a:xfrm>
            <a:off x="1332000" y="1980000"/>
            <a:ext cx="9538560" cy="3778560"/>
          </a:xfrm>
          <a:prstGeom prst="rect">
            <a:avLst/>
          </a:prstGeom>
          <a:no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2520000" y="591840"/>
            <a:ext cx="7197120" cy="68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Listening Attentively and Speaking Fluently</a:t>
            </a:r>
            <a:endParaRPr b="0" lang="en-PH" sz="3200" spc="-1" strike="noStrike">
              <a:latin typeface="Arial"/>
            </a:endParaRPr>
          </a:p>
        </p:txBody>
      </p:sp>
      <p:sp>
        <p:nvSpPr>
          <p:cNvPr id="148" name=""/>
          <p:cNvSpPr/>
          <p:nvPr/>
        </p:nvSpPr>
        <p:spPr>
          <a:xfrm>
            <a:off x="2340000" y="2700000"/>
            <a:ext cx="2158560" cy="2338560"/>
          </a:xfrm>
          <a:prstGeom prst="ellipse">
            <a:avLst/>
          </a:prstGeom>
          <a:noFill/>
          <a:ln w="0">
            <a:solidFill>
              <a:srgbClr val="000000"/>
            </a:solidFill>
          </a:ln>
        </p:spPr>
        <p:style>
          <a:lnRef idx="0"/>
          <a:fillRef idx="0"/>
          <a:effectRef idx="0"/>
          <a:fontRef idx="minor"/>
        </p:style>
      </p:sp>
      <p:sp>
        <p:nvSpPr>
          <p:cNvPr id="149" name=""/>
          <p:cNvSpPr/>
          <p:nvPr/>
        </p:nvSpPr>
        <p:spPr>
          <a:xfrm>
            <a:off x="4068360" y="2700360"/>
            <a:ext cx="2266200" cy="2338200"/>
          </a:xfrm>
          <a:prstGeom prst="ellipse">
            <a:avLst/>
          </a:prstGeom>
          <a:noFill/>
          <a:ln w="0">
            <a:solidFill>
              <a:srgbClr val="000000"/>
            </a:solidFill>
          </a:ln>
        </p:spPr>
        <p:style>
          <a:lnRef idx="0"/>
          <a:fillRef idx="0"/>
          <a:effectRef idx="0"/>
          <a:fontRef idx="minor"/>
        </p:style>
      </p:sp>
      <p:sp>
        <p:nvSpPr>
          <p:cNvPr id="150" name=""/>
          <p:cNvSpPr/>
          <p:nvPr/>
        </p:nvSpPr>
        <p:spPr>
          <a:xfrm>
            <a:off x="3348000" y="2303280"/>
            <a:ext cx="718560" cy="39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a:t>
            </a:r>
            <a:endParaRPr b="0" lang="en-PH" sz="1800" spc="-1" strike="noStrike">
              <a:latin typeface="Arial"/>
            </a:endParaRPr>
          </a:p>
        </p:txBody>
      </p:sp>
      <p:sp>
        <p:nvSpPr>
          <p:cNvPr id="151" name=""/>
          <p:cNvSpPr/>
          <p:nvPr/>
        </p:nvSpPr>
        <p:spPr>
          <a:xfrm>
            <a:off x="5076000" y="2267280"/>
            <a:ext cx="718560" cy="39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R</a:t>
            </a:r>
            <a:endParaRPr b="0" lang="en-PH" sz="1800" spc="-1" strike="noStrike">
              <a:latin typeface="Arial"/>
            </a:endParaRPr>
          </a:p>
        </p:txBody>
      </p:sp>
      <p:sp>
        <p:nvSpPr>
          <p:cNvPr id="152" name=""/>
          <p:cNvSpPr/>
          <p:nvPr/>
        </p:nvSpPr>
        <p:spPr>
          <a:xfrm>
            <a:off x="6876000" y="2448000"/>
            <a:ext cx="2584440" cy="1008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Venn Diagram</a:t>
            </a:r>
            <a:endParaRPr b="0" lang="en-PH" sz="1800" spc="-1" strike="noStrike">
              <a:latin typeface="Arial"/>
            </a:endParaRPr>
          </a:p>
        </p:txBody>
      </p:sp>
      <p:sp>
        <p:nvSpPr>
          <p:cNvPr id="153" name=""/>
          <p:cNvSpPr/>
          <p:nvPr/>
        </p:nvSpPr>
        <p:spPr>
          <a:xfrm>
            <a:off x="6912000" y="2988000"/>
            <a:ext cx="2698560" cy="2846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Use this organizer to compare two or more things. The area in the middle must contain similarities, while the rest of each circle must show the differences.</a:t>
            </a:r>
            <a:endParaRPr b="0" lang="en-PH" sz="1800" spc="-1" strike="noStrike">
              <a:latin typeface="Arial"/>
            </a:endParaRPr>
          </a:p>
        </p:txBody>
      </p:sp>
      <p:sp>
        <p:nvSpPr>
          <p:cNvPr id="154" name=""/>
          <p:cNvSpPr/>
          <p:nvPr/>
        </p:nvSpPr>
        <p:spPr>
          <a:xfrm>
            <a:off x="1656000" y="2052000"/>
            <a:ext cx="8638560" cy="3418560"/>
          </a:xfrm>
          <a:prstGeom prst="rect">
            <a:avLst/>
          </a:prstGeom>
          <a:no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2520000" y="761760"/>
            <a:ext cx="7197120" cy="68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Listening Attentively and Speaking Fluently</a:t>
            </a:r>
            <a:endParaRPr b="0" lang="en-PH" sz="3200" spc="-1" strike="noStrike">
              <a:latin typeface="Arial"/>
            </a:endParaRPr>
          </a:p>
        </p:txBody>
      </p:sp>
      <p:pic>
        <p:nvPicPr>
          <p:cNvPr id="156" name="" descr=""/>
          <p:cNvPicPr/>
          <p:nvPr/>
        </p:nvPicPr>
        <p:blipFill>
          <a:blip r:embed="rId1"/>
          <a:stretch/>
        </p:blipFill>
        <p:spPr>
          <a:xfrm>
            <a:off x="2670120" y="2484000"/>
            <a:ext cx="3196800" cy="2878560"/>
          </a:xfrm>
          <a:prstGeom prst="rect">
            <a:avLst/>
          </a:prstGeom>
          <a:ln w="0">
            <a:noFill/>
          </a:ln>
        </p:spPr>
      </p:pic>
      <p:sp>
        <p:nvSpPr>
          <p:cNvPr id="157" name=""/>
          <p:cNvSpPr/>
          <p:nvPr/>
        </p:nvSpPr>
        <p:spPr>
          <a:xfrm>
            <a:off x="6506640" y="2952000"/>
            <a:ext cx="3032280" cy="1054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Spider Map</a:t>
            </a:r>
            <a:endParaRPr b="0" lang="en-PH" sz="1800" spc="-1" strike="noStrike">
              <a:latin typeface="Arial"/>
            </a:endParaRPr>
          </a:p>
        </p:txBody>
      </p:sp>
      <p:sp>
        <p:nvSpPr>
          <p:cNvPr id="158" name=""/>
          <p:cNvSpPr/>
          <p:nvPr/>
        </p:nvSpPr>
        <p:spPr>
          <a:xfrm>
            <a:off x="6506640" y="3542040"/>
            <a:ext cx="2852280" cy="3458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Use this if you want to expand on a general topic or group together smaller topics around one idea.</a:t>
            </a:r>
            <a:endParaRPr b="0" lang="en-PH" sz="1800" spc="-1" strike="noStrike">
              <a:latin typeface="Arial"/>
            </a:endParaRPr>
          </a:p>
        </p:txBody>
      </p:sp>
      <p:sp>
        <p:nvSpPr>
          <p:cNvPr id="159" name=""/>
          <p:cNvSpPr/>
          <p:nvPr/>
        </p:nvSpPr>
        <p:spPr>
          <a:xfrm>
            <a:off x="1800000" y="2160000"/>
            <a:ext cx="8458560" cy="3418560"/>
          </a:xfrm>
          <a:prstGeom prst="rect">
            <a:avLst/>
          </a:prstGeom>
          <a:no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2556000" y="571680"/>
            <a:ext cx="7197120" cy="68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Listening Attentively and Speaking Fluently</a:t>
            </a:r>
            <a:endParaRPr b="0" lang="en-PH" sz="3200" spc="-1" strike="noStrike">
              <a:latin typeface="Arial"/>
            </a:endParaRPr>
          </a:p>
        </p:txBody>
      </p:sp>
      <p:sp>
        <p:nvSpPr>
          <p:cNvPr id="161" name=""/>
          <p:cNvSpPr/>
          <p:nvPr/>
        </p:nvSpPr>
        <p:spPr>
          <a:xfrm>
            <a:off x="1404000" y="1996920"/>
            <a:ext cx="5257440" cy="701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Using Intonation and Juncture</a:t>
            </a:r>
            <a:endParaRPr b="0" lang="en-PH" sz="1800" spc="-1" strike="noStrike">
              <a:latin typeface="Arial"/>
            </a:endParaRPr>
          </a:p>
        </p:txBody>
      </p:sp>
      <p:sp>
        <p:nvSpPr>
          <p:cNvPr id="162" name=""/>
          <p:cNvSpPr/>
          <p:nvPr/>
        </p:nvSpPr>
        <p:spPr>
          <a:xfrm>
            <a:off x="1404000" y="2556000"/>
            <a:ext cx="9358560" cy="1023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As you may recall, placing </a:t>
            </a:r>
            <a:r>
              <a:rPr b="1" lang="en-PH" sz="1800" spc="-1" strike="noStrike">
                <a:solidFill>
                  <a:srgbClr val="000000"/>
                </a:solidFill>
                <a:latin typeface="Lato"/>
                <a:ea typeface="DejaVu Sans"/>
              </a:rPr>
              <a:t>stress</a:t>
            </a:r>
            <a:r>
              <a:rPr b="0" lang="en-PH" sz="1800" spc="-1" strike="noStrike">
                <a:solidFill>
                  <a:srgbClr val="000000"/>
                </a:solidFill>
                <a:latin typeface="Lato"/>
                <a:ea typeface="DejaVu Sans"/>
              </a:rPr>
              <a:t> in certain syllables makes our voice’s pitch and volume go up and down when we say a word. The result is similar to forming beats while speaking.</a:t>
            </a:r>
            <a:endParaRPr b="0" lang="en-PH" sz="1800" spc="-1" strike="noStrike">
              <a:latin typeface="Arial"/>
            </a:endParaRPr>
          </a:p>
        </p:txBody>
      </p:sp>
      <p:sp>
        <p:nvSpPr>
          <p:cNvPr id="163" name=""/>
          <p:cNvSpPr/>
          <p:nvPr/>
        </p:nvSpPr>
        <p:spPr>
          <a:xfrm>
            <a:off x="1440000" y="3683160"/>
            <a:ext cx="9178560" cy="2219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Another thing that makes our speech musical is called </a:t>
            </a:r>
            <a:r>
              <a:rPr b="1" lang="en-PH" sz="1800" spc="-1" strike="noStrike">
                <a:solidFill>
                  <a:srgbClr val="000000"/>
                </a:solidFill>
                <a:latin typeface="Lato"/>
                <a:ea typeface="DejaVu Sans"/>
              </a:rPr>
              <a:t>intonation</a:t>
            </a:r>
            <a:r>
              <a:rPr b="0" lang="en-PH" sz="1800" spc="-1" strike="noStrike">
                <a:solidFill>
                  <a:srgbClr val="000000"/>
                </a:solidFill>
                <a:latin typeface="Lato"/>
                <a:ea typeface="DejaVu Sans"/>
              </a:rPr>
              <a:t> or the pattern that is created through our voice’s rise and fall. Imagine that you are talking to your friend and you ask a question (“Have you had lunch yet?”). Your intonation will be different from that of your </a:t>
            </a:r>
            <a:r>
              <a:rPr b="0" lang="en-PH" sz="1800" spc="-1" strike="noStrike">
                <a:solidFill>
                  <a:srgbClr val="000000"/>
                </a:solidFill>
                <a:latin typeface="Lato"/>
                <a:ea typeface="Îèáþ"/>
              </a:rPr>
              <a:t>friend’s reply (“No, but I will in a bit”). The first one uses a </a:t>
            </a:r>
            <a:r>
              <a:rPr b="1" lang="en-PH" sz="1800" spc="-1" strike="noStrike">
                <a:solidFill>
                  <a:srgbClr val="000000"/>
                </a:solidFill>
                <a:latin typeface="Lato"/>
                <a:ea typeface="Îèáþ"/>
              </a:rPr>
              <a:t>rising intonation</a:t>
            </a:r>
            <a:r>
              <a:rPr b="0" lang="en-PH" sz="1800" spc="-1" strike="noStrike">
                <a:solidFill>
                  <a:srgbClr val="000000"/>
                </a:solidFill>
                <a:latin typeface="Lato"/>
                <a:ea typeface="Îèáþ"/>
              </a:rPr>
              <a:t>, while the second uses a </a:t>
            </a:r>
            <a:r>
              <a:rPr b="1" lang="en-PH" sz="1800" spc="-1" strike="noStrike">
                <a:solidFill>
                  <a:srgbClr val="000000"/>
                </a:solidFill>
                <a:latin typeface="Lato"/>
                <a:ea typeface="Îèáþ"/>
              </a:rPr>
              <a:t>falling intonation</a:t>
            </a:r>
            <a:r>
              <a:rPr b="0" lang="en-PH" sz="1800" spc="-1" strike="noStrike">
                <a:solidFill>
                  <a:srgbClr val="000000"/>
                </a:solidFill>
                <a:latin typeface="Lato"/>
                <a:ea typeface="Îèáþ"/>
              </a:rPr>
              <a:t>. You will know this by listening closely to the rise or fall at the end of each sentence.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2556000" y="525600"/>
            <a:ext cx="7197120" cy="68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Listening Attentively and Speaking Fluently</a:t>
            </a:r>
            <a:endParaRPr b="0" lang="en-PH" sz="3200" spc="-1" strike="noStrike">
              <a:latin typeface="Arial"/>
            </a:endParaRPr>
          </a:p>
        </p:txBody>
      </p:sp>
      <p:graphicFrame>
        <p:nvGraphicFramePr>
          <p:cNvPr id="165" name=""/>
          <p:cNvGraphicFramePr/>
          <p:nvPr/>
        </p:nvGraphicFramePr>
        <p:xfrm>
          <a:off x="1252800" y="1956600"/>
          <a:ext cx="9546840" cy="2208600"/>
        </p:xfrm>
        <a:graphic>
          <a:graphicData uri="http://schemas.openxmlformats.org/drawingml/2006/table">
            <a:tbl>
              <a:tblPr/>
              <a:tblGrid>
                <a:gridCol w="4772520"/>
                <a:gridCol w="4774680"/>
              </a:tblGrid>
              <a:tr h="10605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1484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66" name=""/>
          <p:cNvSpPr/>
          <p:nvPr/>
        </p:nvSpPr>
        <p:spPr>
          <a:xfrm>
            <a:off x="1440000" y="2109960"/>
            <a:ext cx="3598560" cy="73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Use the falling intonation pattern at the end of:</a:t>
            </a:r>
            <a:endParaRPr b="0" lang="en-PH" sz="1800" spc="-1" strike="noStrike">
              <a:latin typeface="Arial"/>
            </a:endParaRPr>
          </a:p>
        </p:txBody>
      </p:sp>
      <p:sp>
        <p:nvSpPr>
          <p:cNvPr id="167" name=""/>
          <p:cNvSpPr/>
          <p:nvPr/>
        </p:nvSpPr>
        <p:spPr>
          <a:xfrm>
            <a:off x="6336000" y="2110320"/>
            <a:ext cx="3598560" cy="73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Use the rising intonation pattern at the end of:</a:t>
            </a:r>
            <a:endParaRPr b="0" lang="en-PH" sz="1800" spc="-1" strike="noStrike">
              <a:latin typeface="Arial"/>
            </a:endParaRPr>
          </a:p>
        </p:txBody>
      </p:sp>
      <p:sp>
        <p:nvSpPr>
          <p:cNvPr id="168" name=""/>
          <p:cNvSpPr/>
          <p:nvPr/>
        </p:nvSpPr>
        <p:spPr>
          <a:xfrm>
            <a:off x="1440000" y="2110320"/>
            <a:ext cx="3598560" cy="73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Use the falling intonation pattern at the end of:</a:t>
            </a:r>
            <a:endParaRPr b="0" lang="en-PH" sz="1800" spc="-1" strike="noStrike">
              <a:latin typeface="Arial"/>
            </a:endParaRPr>
          </a:p>
        </p:txBody>
      </p:sp>
      <p:sp>
        <p:nvSpPr>
          <p:cNvPr id="169" name=""/>
          <p:cNvSpPr/>
          <p:nvPr/>
        </p:nvSpPr>
        <p:spPr>
          <a:xfrm>
            <a:off x="1476000" y="3053160"/>
            <a:ext cx="3778560" cy="12654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i="1" lang="en-PH" sz="1800" spc="-1" strike="noStrike">
                <a:solidFill>
                  <a:srgbClr val="000000"/>
                </a:solidFill>
                <a:latin typeface="Lato"/>
                <a:ea typeface="DejaVu Sans"/>
              </a:rPr>
              <a:t>Simple statements or facts</a:t>
            </a:r>
            <a:endParaRPr b="0" lang="en-PH" sz="1800" spc="-1" strike="noStrike">
              <a:latin typeface="Arial"/>
            </a:endParaRPr>
          </a:p>
          <a:p>
            <a:pPr>
              <a:lnSpc>
                <a:spcPct val="115000"/>
              </a:lnSpc>
              <a:buNone/>
            </a:pPr>
            <a:r>
              <a:rPr b="0" i="1" lang="en-PH" sz="1800" spc="-1" strike="noStrike">
                <a:solidFill>
                  <a:srgbClr val="000000"/>
                </a:solidFill>
                <a:latin typeface="Lato"/>
                <a:ea typeface="DejaVu Sans"/>
              </a:rPr>
              <a:t>Commands</a:t>
            </a:r>
            <a:endParaRPr b="0" lang="en-PH" sz="1800" spc="-1" strike="noStrike">
              <a:latin typeface="Arial"/>
            </a:endParaRPr>
          </a:p>
          <a:p>
            <a:pPr>
              <a:lnSpc>
                <a:spcPct val="115000"/>
              </a:lnSpc>
              <a:buNone/>
            </a:pPr>
            <a:r>
              <a:rPr b="0" i="1" lang="en-PH" sz="1800" spc="-1" strike="noStrike">
                <a:solidFill>
                  <a:srgbClr val="000000"/>
                </a:solidFill>
                <a:latin typeface="Lato"/>
                <a:ea typeface="DejaVu Sans"/>
              </a:rPr>
              <a:t>Option questions</a:t>
            </a:r>
            <a:endParaRPr b="0" lang="en-PH" sz="1800" spc="-1" strike="noStrike">
              <a:latin typeface="Arial"/>
            </a:endParaRPr>
          </a:p>
        </p:txBody>
      </p:sp>
      <p:sp>
        <p:nvSpPr>
          <p:cNvPr id="170" name=""/>
          <p:cNvSpPr/>
          <p:nvPr/>
        </p:nvSpPr>
        <p:spPr>
          <a:xfrm>
            <a:off x="6306480" y="3060000"/>
            <a:ext cx="5032080" cy="12654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i="1" lang="en-PH" sz="1800" spc="-1" strike="noStrike">
                <a:solidFill>
                  <a:srgbClr val="000000"/>
                </a:solidFill>
                <a:latin typeface="Lato"/>
                <a:ea typeface="DejaVu Sans"/>
              </a:rPr>
              <a:t>Yes/No questions</a:t>
            </a:r>
            <a:endParaRPr b="0" lang="en-PH" sz="1800" spc="-1" strike="noStrike">
              <a:latin typeface="Arial"/>
            </a:endParaRPr>
          </a:p>
          <a:p>
            <a:pPr>
              <a:lnSpc>
                <a:spcPct val="115000"/>
              </a:lnSpc>
              <a:buNone/>
            </a:pPr>
            <a:r>
              <a:rPr b="0" i="1" lang="en-PH" sz="1800" spc="-1" strike="noStrike">
                <a:solidFill>
                  <a:srgbClr val="000000"/>
                </a:solidFill>
                <a:latin typeface="Lato"/>
                <a:ea typeface="DejaVu Sans"/>
              </a:rPr>
              <a:t>Phrases expressing incomplete thoughts</a:t>
            </a:r>
            <a:endParaRPr b="0" lang="en-PH" sz="1800" spc="-1" strike="noStrike">
              <a:latin typeface="Arial"/>
            </a:endParaRPr>
          </a:p>
        </p:txBody>
      </p:sp>
      <p:sp>
        <p:nvSpPr>
          <p:cNvPr id="171" name=""/>
          <p:cNvSpPr/>
          <p:nvPr/>
        </p:nvSpPr>
        <p:spPr>
          <a:xfrm>
            <a:off x="1180440" y="4362840"/>
            <a:ext cx="9618120" cy="2233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we speak with proper intonation and stress, we avoid having problems in communicating with others. For our listeners to get our message clearly, we also need to pause when needed. This pause that we place naturally between sounds, words, or phrases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is called </a:t>
            </a:r>
            <a:r>
              <a:rPr b="1" lang="en-PH" sz="1800" spc="-1" strike="noStrike">
                <a:solidFill>
                  <a:srgbClr val="000000"/>
                </a:solidFill>
                <a:latin typeface="Lato"/>
                <a:ea typeface="DejaVu Sans"/>
              </a:rPr>
              <a:t>juncture</a:t>
            </a:r>
            <a:r>
              <a:rPr b="0" lang="en-PH" sz="1800" spc="-1" strike="noStrike">
                <a:solidFill>
                  <a:srgbClr val="000000"/>
                </a:solidFill>
                <a:latin typeface="Lato"/>
                <a:ea typeface="DejaVu Sans"/>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p:nvPr/>
        </p:nvSpPr>
        <p:spPr>
          <a:xfrm>
            <a:off x="1260000" y="1836000"/>
            <a:ext cx="5345280" cy="410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Interpreting Graphic Organizers</a:t>
            </a:r>
            <a:endParaRPr b="0" lang="en-PH" sz="1800" spc="-1" strike="noStrike">
              <a:latin typeface="Arial"/>
            </a:endParaRPr>
          </a:p>
        </p:txBody>
      </p:sp>
      <p:sp>
        <p:nvSpPr>
          <p:cNvPr id="173" name=""/>
          <p:cNvSpPr/>
          <p:nvPr/>
        </p:nvSpPr>
        <p:spPr>
          <a:xfrm>
            <a:off x="2592000" y="551520"/>
            <a:ext cx="7197120" cy="68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Listening Attentively and Speaking Fluently</a:t>
            </a:r>
            <a:endParaRPr b="0" lang="en-PH" sz="3200" spc="-1" strike="noStrike">
              <a:latin typeface="Arial"/>
            </a:endParaRPr>
          </a:p>
        </p:txBody>
      </p:sp>
      <p:sp>
        <p:nvSpPr>
          <p:cNvPr id="174" name=""/>
          <p:cNvSpPr/>
          <p:nvPr/>
        </p:nvSpPr>
        <p:spPr>
          <a:xfrm>
            <a:off x="1260000" y="2244960"/>
            <a:ext cx="9538560" cy="4071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One way to show how well you understand the texts you read or listen to is to write an interpretation of your notes.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175" name=""/>
          <p:cNvSpPr/>
          <p:nvPr/>
        </p:nvSpPr>
        <p:spPr>
          <a:xfrm>
            <a:off x="1728000" y="3654720"/>
            <a:ext cx="8458560" cy="1815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the folk narrative “How </a:t>
            </a:r>
            <a:r>
              <a:rPr b="0" i="1" lang="en-PH" sz="1800" spc="-1" strike="noStrike">
                <a:solidFill>
                  <a:srgbClr val="000000"/>
                </a:solidFill>
                <a:latin typeface="Lato"/>
                <a:ea typeface="DejaVu Sans"/>
              </a:rPr>
              <a:t>Ilang-ilang</a:t>
            </a:r>
            <a:r>
              <a:rPr b="0" lang="en-PH" sz="1800" spc="-1" strike="noStrike">
                <a:solidFill>
                  <a:srgbClr val="000000"/>
                </a:solidFill>
                <a:latin typeface="Lato"/>
                <a:ea typeface="DejaVu Sans"/>
              </a:rPr>
              <a:t> Got Its Name,” I can say that the two main characters , Ilang and Edo, are both faithful to their promise of love. However, Ilang died early in the story, while Edo lived longer after her death. Ilang was also buried at their meeting place in the forest, while Edo only visited the place to tend to the small plant that would soon become </a:t>
            </a:r>
            <a:r>
              <a:rPr b="0" lang="en-PH" sz="1800" spc="-1" strike="noStrike">
                <a:solidFill>
                  <a:srgbClr val="000000"/>
                </a:solidFill>
                <a:latin typeface="Lato"/>
                <a:ea typeface="Îèáþ"/>
              </a:rPr>
              <a:t>the first </a:t>
            </a:r>
            <a:r>
              <a:rPr b="0" i="1" lang="en-PH" sz="1800" spc="-1" strike="noStrike">
                <a:solidFill>
                  <a:srgbClr val="000000"/>
                </a:solidFill>
                <a:latin typeface="Lato"/>
                <a:ea typeface="Îèáþ"/>
              </a:rPr>
              <a:t>ilang-ilang</a:t>
            </a:r>
            <a:r>
              <a:rPr b="0" lang="en-PH" sz="1800" spc="-1" strike="noStrike">
                <a:solidFill>
                  <a:srgbClr val="000000"/>
                </a:solidFill>
                <a:latin typeface="Lato"/>
                <a:ea typeface="Îèáþ"/>
              </a:rPr>
              <a:t>.</a:t>
            </a:r>
            <a:endParaRPr b="0" lang="en-PH" sz="1800" spc="-1" strike="noStrike">
              <a:latin typeface="Arial"/>
            </a:endParaRPr>
          </a:p>
        </p:txBody>
      </p:sp>
      <p:sp>
        <p:nvSpPr>
          <p:cNvPr id="176" name=""/>
          <p:cNvSpPr/>
          <p:nvPr/>
        </p:nvSpPr>
        <p:spPr>
          <a:xfrm>
            <a:off x="1368000" y="3240000"/>
            <a:ext cx="9250560" cy="2518560"/>
          </a:xfrm>
          <a:prstGeom prst="rect">
            <a:avLst/>
          </a:prstGeom>
          <a:no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
          <p:cNvSpPr/>
          <p:nvPr/>
        </p:nvSpPr>
        <p:spPr>
          <a:xfrm>
            <a:off x="2628000" y="252000"/>
            <a:ext cx="7197120" cy="68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Listening Attentively and Speaking Fluently</a:t>
            </a:r>
            <a:endParaRPr b="0" lang="en-PH" sz="3200" spc="-1" strike="noStrike">
              <a:latin typeface="Arial"/>
            </a:endParaRPr>
          </a:p>
        </p:txBody>
      </p:sp>
      <p:sp>
        <p:nvSpPr>
          <p:cNvPr id="178" name=""/>
          <p:cNvSpPr/>
          <p:nvPr/>
        </p:nvSpPr>
        <p:spPr>
          <a:xfrm>
            <a:off x="648000" y="2484000"/>
            <a:ext cx="3778560" cy="3238560"/>
          </a:xfrm>
          <a:prstGeom prst="ellipse">
            <a:avLst/>
          </a:prstGeom>
          <a:noFill/>
          <a:ln w="0">
            <a:solidFill>
              <a:srgbClr val="3465a4"/>
            </a:solidFill>
          </a:ln>
        </p:spPr>
        <p:style>
          <a:lnRef idx="0"/>
          <a:fillRef idx="0"/>
          <a:effectRef idx="0"/>
          <a:fontRef idx="minor"/>
        </p:style>
      </p:sp>
      <p:sp>
        <p:nvSpPr>
          <p:cNvPr id="179" name=""/>
          <p:cNvSpPr/>
          <p:nvPr/>
        </p:nvSpPr>
        <p:spPr>
          <a:xfrm>
            <a:off x="2880000" y="2484000"/>
            <a:ext cx="3778560" cy="3238560"/>
          </a:xfrm>
          <a:prstGeom prst="ellipse">
            <a:avLst/>
          </a:prstGeom>
          <a:noFill/>
          <a:ln w="0">
            <a:solidFill>
              <a:srgbClr val="3465a4"/>
            </a:solidFill>
          </a:ln>
        </p:spPr>
        <p:style>
          <a:lnRef idx="0"/>
          <a:fillRef idx="0"/>
          <a:effectRef idx="0"/>
          <a:fontRef idx="minor"/>
        </p:style>
      </p:sp>
      <p:sp>
        <p:nvSpPr>
          <p:cNvPr id="180" name=""/>
          <p:cNvSpPr/>
          <p:nvPr/>
        </p:nvSpPr>
        <p:spPr>
          <a:xfrm>
            <a:off x="2016000" y="2052000"/>
            <a:ext cx="1438560" cy="39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ILANG</a:t>
            </a:r>
            <a:endParaRPr b="0" lang="en-PH" sz="1800" spc="-1" strike="noStrike">
              <a:latin typeface="Arial"/>
            </a:endParaRPr>
          </a:p>
        </p:txBody>
      </p:sp>
      <p:sp>
        <p:nvSpPr>
          <p:cNvPr id="181" name=""/>
          <p:cNvSpPr/>
          <p:nvPr/>
        </p:nvSpPr>
        <p:spPr>
          <a:xfrm>
            <a:off x="4428000" y="2087280"/>
            <a:ext cx="1258560" cy="395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EDO</a:t>
            </a:r>
            <a:endParaRPr b="0" lang="en-PH" sz="1800" spc="-1" strike="noStrike">
              <a:latin typeface="Arial"/>
            </a:endParaRPr>
          </a:p>
        </p:txBody>
      </p:sp>
      <p:sp>
        <p:nvSpPr>
          <p:cNvPr id="182" name=""/>
          <p:cNvSpPr/>
          <p:nvPr/>
        </p:nvSpPr>
        <p:spPr>
          <a:xfrm>
            <a:off x="1188000" y="3345840"/>
            <a:ext cx="1798560" cy="16207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Died early in the story</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Buried at their meeting place</a:t>
            </a:r>
            <a:endParaRPr b="0" lang="en-PH" sz="1800" spc="-1" strike="noStrike">
              <a:latin typeface="Arial"/>
            </a:endParaRPr>
          </a:p>
        </p:txBody>
      </p:sp>
      <p:sp>
        <p:nvSpPr>
          <p:cNvPr id="183" name=""/>
          <p:cNvSpPr/>
          <p:nvPr/>
        </p:nvSpPr>
        <p:spPr>
          <a:xfrm>
            <a:off x="3204000" y="3472200"/>
            <a:ext cx="1078560" cy="1314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Faithful to their promise of love</a:t>
            </a:r>
            <a:endParaRPr b="0" lang="en-PH" sz="1800" spc="-1" strike="noStrike">
              <a:latin typeface="Arial"/>
            </a:endParaRPr>
          </a:p>
        </p:txBody>
      </p:sp>
      <p:sp>
        <p:nvSpPr>
          <p:cNvPr id="184" name=""/>
          <p:cNvSpPr/>
          <p:nvPr/>
        </p:nvSpPr>
        <p:spPr>
          <a:xfrm>
            <a:off x="4428000" y="2768400"/>
            <a:ext cx="1618560" cy="28461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Dies at the end of the story</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Visited their meeting place often to tend to the small plant</a:t>
            </a:r>
            <a:endParaRPr b="0" lang="en-PH" sz="1800" spc="-1" strike="noStrike">
              <a:latin typeface="Arial"/>
            </a:endParaRPr>
          </a:p>
        </p:txBody>
      </p:sp>
      <p:sp>
        <p:nvSpPr>
          <p:cNvPr id="185" name=""/>
          <p:cNvSpPr/>
          <p:nvPr/>
        </p:nvSpPr>
        <p:spPr>
          <a:xfrm>
            <a:off x="6840000" y="1559880"/>
            <a:ext cx="4657680" cy="4990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You will notice that at the start of the example, the interpretation mentions the title and the genre of the text from which the information is taken. Then, it talks about the similarity of the two characters being compared. The last two sentences show their differences clearly by alternating between Ilang’s and Edo’s characteristics. You may follow the same format when you start writing your own interpretation. Another helpful tip is to recall the purpose of the graphic organizer you used. In the example, a Venn diagram is used to organize notes, so the sentences in the interpretation present a comparison.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2733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2023-05-11T10:44:37Z</dcterms:modified>
  <cp:revision>154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