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280" cy="685116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92160" cy="2792160"/>
          </a:xfrm>
          <a:prstGeom prst="rect">
            <a:avLst/>
          </a:prstGeom>
          <a:ln w="0">
            <a:noFill/>
          </a:ln>
        </p:spPr>
      </p:pic>
      <p:sp>
        <p:nvSpPr>
          <p:cNvPr id="2" name="Rectangle 5"/>
          <p:cNvSpPr/>
          <p:nvPr/>
        </p:nvSpPr>
        <p:spPr>
          <a:xfrm>
            <a:off x="3487320" y="1475280"/>
            <a:ext cx="8697600" cy="385560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7600" cy="37728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280" cy="628200"/>
          </a:xfrm>
          <a:prstGeom prst="rect">
            <a:avLst/>
          </a:prstGeom>
          <a:ln w="0">
            <a:noFill/>
          </a:ln>
        </p:spPr>
      </p:pic>
      <p:sp>
        <p:nvSpPr>
          <p:cNvPr id="43" name="Rectangle 7"/>
          <p:cNvSpPr/>
          <p:nvPr/>
        </p:nvSpPr>
        <p:spPr>
          <a:xfrm>
            <a:off x="10868760" y="0"/>
            <a:ext cx="963720" cy="96372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7800" cy="1027800"/>
          </a:xfrm>
          <a:prstGeom prst="rect">
            <a:avLst/>
          </a:prstGeom>
          <a:ln w="0">
            <a:noFill/>
          </a:ln>
        </p:spPr>
      </p:pic>
      <p:sp>
        <p:nvSpPr>
          <p:cNvPr id="45" name="TextBox 9"/>
          <p:cNvSpPr/>
          <p:nvPr/>
        </p:nvSpPr>
        <p:spPr>
          <a:xfrm>
            <a:off x="185400" y="6362280"/>
            <a:ext cx="468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600" cy="33778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916000"/>
            <a:ext cx="80935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SAWIKAIN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880000"/>
            <a:ext cx="12186360" cy="633600"/>
          </a:xfrm>
          <a:prstGeom prst="rect">
            <a:avLst/>
          </a:prstGeom>
          <a:noFill/>
          <a:ln w="0">
            <a:noFill/>
          </a:ln>
        </p:spPr>
        <p:style>
          <a:lnRef idx="0"/>
          <a:fillRef idx="0"/>
          <a:effectRef idx="0"/>
          <a:fontRef idx="minor"/>
        </p:style>
      </p:sp>
      <p:sp>
        <p:nvSpPr>
          <p:cNvPr id="126" name=""/>
          <p:cNvSpPr/>
          <p:nvPr/>
        </p:nvSpPr>
        <p:spPr>
          <a:xfrm>
            <a:off x="540000" y="3240000"/>
            <a:ext cx="10797120" cy="2517120"/>
          </a:xfrm>
          <a:prstGeom prst="rect">
            <a:avLst/>
          </a:prstGeom>
          <a:noFill/>
          <a:ln w="0">
            <a:noFill/>
          </a:ln>
        </p:spPr>
        <p:style>
          <a:lnRef idx="0"/>
          <a:fillRef idx="0"/>
          <a:effectRef idx="0"/>
          <a:fontRef idx="minor"/>
        </p:style>
      </p:sp>
      <p:sp>
        <p:nvSpPr>
          <p:cNvPr id="127" name="PlaceHolder 12"/>
          <p:cNvSpPr/>
          <p:nvPr/>
        </p:nvSpPr>
        <p:spPr>
          <a:xfrm>
            <a:off x="900000" y="1085400"/>
            <a:ext cx="10439280" cy="7142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sawikain ay tinatawag ding idyoma. Ang </a:t>
            </a:r>
            <a:r>
              <a:rPr b="1" lang="en-PH" sz="1800" spc="-1" strike="noStrike">
                <a:solidFill>
                  <a:srgbClr val="000000"/>
                </a:solidFill>
                <a:latin typeface="Lato"/>
                <a:ea typeface="DejaVu Sans"/>
              </a:rPr>
              <a:t>sawikain o idyoma</a:t>
            </a:r>
            <a:r>
              <a:rPr b="0" lang="en-PH" sz="1800" spc="-1" strike="noStrike">
                <a:solidFill>
                  <a:srgbClr val="000000"/>
                </a:solidFill>
                <a:latin typeface="Lato"/>
                <a:ea typeface="DejaVu Sans"/>
              </a:rPr>
              <a:t> ay isang maikling pahayag na mayroong nakatagong kahulugan. Malalaman mo lamang ang ibig ipahiwatig nito kapag ginamit na sa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pangungusap. Ang pangungusap ang magbibigay ng clue o pananda sa ibig sabihin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Nito. Halimbawa: </a:t>
            </a:r>
            <a:endParaRPr b="0" lang="en-PH" sz="1800" spc="-1" strike="noStrike">
              <a:latin typeface="Arial"/>
            </a:endParaRPr>
          </a:p>
          <a:p>
            <a:pPr>
              <a:lnSpc>
                <a:spcPct val="150000"/>
              </a:lnSpc>
              <a:buNone/>
            </a:pPr>
            <a:endParaRPr b="0" lang="en-PH" sz="1800" spc="-1" strike="noStrike">
              <a:latin typeface="Arial"/>
            </a:endParaRPr>
          </a:p>
          <a:p>
            <a:pPr marL="360000">
              <a:lnSpc>
                <a:spcPct val="150000"/>
              </a:lnSpc>
              <a:buNone/>
            </a:pP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Bulaklak ng dila –</a:t>
            </a:r>
            <a:r>
              <a:rPr b="0" lang="en-PH" sz="1800" spc="-1" strike="noStrike">
                <a:solidFill>
                  <a:srgbClr val="000000"/>
                </a:solidFill>
                <a:latin typeface="Lato"/>
                <a:ea typeface="DejaVu Sans"/>
              </a:rPr>
              <a:t> pinalalabis ang katotohanan</a:t>
            </a:r>
            <a:endParaRPr b="0" lang="en-PH" sz="1800" spc="-1" strike="noStrike">
              <a:latin typeface="Arial"/>
            </a:endParaRPr>
          </a:p>
          <a:p>
            <a:pPr marL="360000">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Halimbawa: Huwag kang maniwala sa sinasabi niya dahil bulaklak lamang iyon ng kaniyang dila.</a:t>
            </a:r>
            <a:endParaRPr b="0" lang="en-PH" sz="1800" spc="-1" strike="noStrike">
              <a:latin typeface="Arial"/>
            </a:endParaRPr>
          </a:p>
          <a:p>
            <a:pPr marL="360000">
              <a:lnSpc>
                <a:spcPct val="150000"/>
              </a:lnSpc>
              <a:buNone/>
            </a:pP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Butas ang bulsa – </a:t>
            </a:r>
            <a:r>
              <a:rPr b="0" lang="en-PH" sz="1800" spc="-1" strike="noStrike">
                <a:solidFill>
                  <a:srgbClr val="000000"/>
                </a:solidFill>
                <a:latin typeface="Lato"/>
                <a:ea typeface="DejaVu Sans"/>
              </a:rPr>
              <a:t>walang pera</a:t>
            </a:r>
            <a:endParaRPr b="0" lang="en-PH" sz="1800" spc="-1" strike="noStrike">
              <a:latin typeface="Arial"/>
            </a:endParaRPr>
          </a:p>
          <a:p>
            <a:pPr marL="360000">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Halimbawa: Mahirap ang laging butas ang bulsa. Hindi mo mabili ang bagay na gusto mo.</a:t>
            </a:r>
            <a:endParaRPr b="0" lang="en-PH" sz="1800" spc="-1" strike="noStrike">
              <a:latin typeface="Arial"/>
            </a:endParaRPr>
          </a:p>
          <a:p>
            <a:pPr marL="360000">
              <a:lnSpc>
                <a:spcPct val="150000"/>
              </a:lnSpc>
              <a:buNone/>
            </a:pPr>
            <a:r>
              <a:rPr b="0" lang="en-PH" sz="1800" spc="-1" strike="noStrike">
                <a:solidFill>
                  <a:srgbClr val="000000"/>
                </a:solidFill>
                <a:latin typeface="Lato"/>
                <a:ea typeface="DejaVu Sans"/>
              </a:rPr>
              <a:t>3. </a:t>
            </a:r>
            <a:r>
              <a:rPr b="1" lang="en-PH" sz="1800" spc="-1" strike="noStrike">
                <a:solidFill>
                  <a:srgbClr val="000000"/>
                </a:solidFill>
                <a:latin typeface="Lato"/>
                <a:ea typeface="DejaVu Sans"/>
              </a:rPr>
              <a:t>Daga sa dibdib –</a:t>
            </a:r>
            <a:r>
              <a:rPr b="0" lang="en-PH" sz="1800" spc="-1" strike="noStrike">
                <a:solidFill>
                  <a:srgbClr val="000000"/>
                </a:solidFill>
                <a:latin typeface="Lato"/>
                <a:ea typeface="DejaVu Sans"/>
              </a:rPr>
              <a:t> kinakabahan</a:t>
            </a:r>
            <a:endParaRPr b="0" lang="en-PH" sz="1800" spc="-1" strike="noStrike">
              <a:latin typeface="Arial"/>
            </a:endParaRPr>
          </a:p>
          <a:p>
            <a:pPr marL="360000">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Halimbawa: Parang mayroong naghahabulang daga sa dibdib ni Rosie habang hinihintay niya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ang resulta ng kaniyang pagsusulit.</a:t>
            </a:r>
            <a:endParaRPr b="0" lang="en-PH" sz="1800" spc="-1" strike="noStrike">
              <a:latin typeface="Arial"/>
            </a:endParaRPr>
          </a:p>
          <a:p>
            <a:pPr marL="360000">
              <a:lnSpc>
                <a:spcPct val="150000"/>
              </a:lnSpc>
              <a:buNone/>
            </a:pPr>
            <a:endParaRPr b="0" lang="en-PH" sz="1800" spc="-1" strike="noStrike">
              <a:latin typeface="Arial"/>
            </a:endParaRPr>
          </a:p>
          <a:p>
            <a:pPr marL="360000">
              <a:lnSpc>
                <a:spcPct val="150000"/>
              </a:lnSpc>
              <a:buNone/>
            </a:pPr>
            <a:endParaRPr b="0" lang="en-PH" sz="1800" spc="-1" strike="noStrike">
              <a:latin typeface="Arial"/>
            </a:endParaRPr>
          </a:p>
        </p:txBody>
      </p:sp>
      <p:sp>
        <p:nvSpPr>
          <p:cNvPr id="128" name="PlaceHolder 8"/>
          <p:cNvSpPr/>
          <p:nvPr/>
        </p:nvSpPr>
        <p:spPr>
          <a:xfrm>
            <a:off x="470520" y="-826920"/>
            <a:ext cx="10508760" cy="23385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SAWIKAIN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2880000"/>
            <a:ext cx="12186360" cy="633600"/>
          </a:xfrm>
          <a:prstGeom prst="rect">
            <a:avLst/>
          </a:prstGeom>
          <a:noFill/>
          <a:ln w="0">
            <a:noFill/>
          </a:ln>
        </p:spPr>
        <p:style>
          <a:lnRef idx="0"/>
          <a:fillRef idx="0"/>
          <a:effectRef idx="0"/>
          <a:fontRef idx="minor"/>
        </p:style>
      </p:sp>
      <p:sp>
        <p:nvSpPr>
          <p:cNvPr id="130" name=""/>
          <p:cNvSpPr/>
          <p:nvPr/>
        </p:nvSpPr>
        <p:spPr>
          <a:xfrm>
            <a:off x="540000" y="3240000"/>
            <a:ext cx="10797120" cy="2517120"/>
          </a:xfrm>
          <a:prstGeom prst="rect">
            <a:avLst/>
          </a:prstGeom>
          <a:noFill/>
          <a:ln w="0">
            <a:noFill/>
          </a:ln>
        </p:spPr>
        <p:style>
          <a:lnRef idx="0"/>
          <a:fillRef idx="0"/>
          <a:effectRef idx="0"/>
          <a:fontRef idx="minor"/>
        </p:style>
      </p:sp>
      <p:sp>
        <p:nvSpPr>
          <p:cNvPr id="131" name="PlaceHolder 1"/>
          <p:cNvSpPr/>
          <p:nvPr/>
        </p:nvSpPr>
        <p:spPr>
          <a:xfrm>
            <a:off x="900000" y="1301400"/>
            <a:ext cx="10439280" cy="7142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DejaVu Sans"/>
              </a:rPr>
              <a:t>4. Dalawa ang bibig –</a:t>
            </a:r>
            <a:r>
              <a:rPr b="0" lang="en-PH" sz="1800" spc="-1" strike="noStrike">
                <a:solidFill>
                  <a:srgbClr val="000000"/>
                </a:solidFill>
                <a:latin typeface="Lato"/>
                <a:ea typeface="DejaVu Sans"/>
              </a:rPr>
              <a:t> madaldal</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Halimbawa: Mag-ingat ka sa kaibigan mong iyan. Hindi mo ba alam na dalawa ang bibig niya?</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5. Ilaw ng tahanan – </a:t>
            </a:r>
            <a:r>
              <a:rPr b="0" lang="en-PH" sz="1800" spc="-1" strike="noStrike">
                <a:solidFill>
                  <a:srgbClr val="000000"/>
                </a:solidFill>
                <a:latin typeface="Lato"/>
                <a:ea typeface="DejaVu Sans"/>
              </a:rPr>
              <a:t>ina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Halimbawa: Pinakamamahal ko ang aming ilaw ng tahanan sapagkat walang kapantay ang kaniyang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pagmamahal sa kaniyang pamilya.</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6. Nagbibilang ng poste –</a:t>
            </a:r>
            <a:r>
              <a:rPr b="0" lang="en-PH" sz="1800" spc="-1" strike="noStrike">
                <a:solidFill>
                  <a:srgbClr val="000000"/>
                </a:solidFill>
                <a:latin typeface="Lato"/>
                <a:ea typeface="DejaVu Sans"/>
              </a:rPr>
              <a:t> walang trabaho o tambay</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Halimbawa: Dahil sa pandemya, maraming mga manggagawa ang nagbibilang na lang ng poste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ngayon dahil wala silang kinikita.</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7. Boses-ipis – </a:t>
            </a:r>
            <a:r>
              <a:rPr b="0" lang="en-PH" sz="1800" spc="-1" strike="noStrike">
                <a:solidFill>
                  <a:srgbClr val="000000"/>
                </a:solidFill>
                <a:latin typeface="Lato"/>
                <a:ea typeface="DejaVu Sans"/>
              </a:rPr>
              <a:t>mahina ang boses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Halimbawa: Boses-ipis ang taong iyan. Kailangan ko pang ipaulit ang kaniyang sinasabi para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maintindihan ko.</a:t>
            </a:r>
            <a:endParaRPr b="0" lang="en-PH" sz="1800" spc="-1" strike="noStrike">
              <a:latin typeface="Arial"/>
            </a:endParaRPr>
          </a:p>
          <a:p>
            <a:pPr>
              <a:lnSpc>
                <a:spcPct val="150000"/>
              </a:lnSpc>
              <a:buNone/>
            </a:pPr>
            <a:endParaRPr b="0" lang="en-PH" sz="1800" spc="-1" strike="noStrike">
              <a:latin typeface="Arial"/>
            </a:endParaRPr>
          </a:p>
        </p:txBody>
      </p:sp>
      <p:sp>
        <p:nvSpPr>
          <p:cNvPr id="132" name="PlaceHolder 3"/>
          <p:cNvSpPr/>
          <p:nvPr/>
        </p:nvSpPr>
        <p:spPr>
          <a:xfrm>
            <a:off x="470520" y="-574920"/>
            <a:ext cx="10508760" cy="23385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SAWIKAIN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360000" y="2880000"/>
            <a:ext cx="12186360" cy="633600"/>
          </a:xfrm>
          <a:prstGeom prst="rect">
            <a:avLst/>
          </a:prstGeom>
          <a:noFill/>
          <a:ln w="0">
            <a:noFill/>
          </a:ln>
        </p:spPr>
        <p:style>
          <a:lnRef idx="0"/>
          <a:fillRef idx="0"/>
          <a:effectRef idx="0"/>
          <a:fontRef idx="minor"/>
        </p:style>
      </p:sp>
      <p:sp>
        <p:nvSpPr>
          <p:cNvPr id="134" name=""/>
          <p:cNvSpPr/>
          <p:nvPr/>
        </p:nvSpPr>
        <p:spPr>
          <a:xfrm>
            <a:off x="540000" y="3240000"/>
            <a:ext cx="10797120" cy="2517120"/>
          </a:xfrm>
          <a:prstGeom prst="rect">
            <a:avLst/>
          </a:prstGeom>
          <a:noFill/>
          <a:ln w="0">
            <a:noFill/>
          </a:ln>
        </p:spPr>
        <p:style>
          <a:lnRef idx="0"/>
          <a:fillRef idx="0"/>
          <a:effectRef idx="0"/>
          <a:fontRef idx="minor"/>
        </p:style>
      </p:sp>
      <p:sp>
        <p:nvSpPr>
          <p:cNvPr id="135" name="PlaceHolder 4"/>
          <p:cNvSpPr/>
          <p:nvPr/>
        </p:nvSpPr>
        <p:spPr>
          <a:xfrm>
            <a:off x="900000" y="1697400"/>
            <a:ext cx="10439280" cy="7142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DejaVu Sans"/>
              </a:rPr>
              <a:t>8. Nagsusunog ng kilay –</a:t>
            </a:r>
            <a:r>
              <a:rPr b="0" lang="en-PH" sz="1800" spc="-1" strike="noStrike">
                <a:solidFill>
                  <a:srgbClr val="000000"/>
                </a:solidFill>
                <a:latin typeface="Lato"/>
                <a:ea typeface="DejaVu Sans"/>
              </a:rPr>
              <a:t> nag-aaral nang mabuti</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Halimbawa: Kahit na online ang paraan ng pag-aaral ng mga bata, nagsusunog pa rin sila ng kilay sa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pag-aaral.</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9. Magdilang-anghel –</a:t>
            </a:r>
            <a:r>
              <a:rPr b="0" lang="en-PH" sz="1800" spc="-1" strike="noStrike">
                <a:solidFill>
                  <a:srgbClr val="000000"/>
                </a:solidFill>
                <a:latin typeface="Lato"/>
                <a:ea typeface="DejaVu Sans"/>
              </a:rPr>
              <a:t> magkatotoo ang sinabi</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Halimbawa: Sabi ng manghuhula, yayaman daw ako. Naku! Magdilang-anghel sana siya.</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10. Isulat o ilista sa tubig – </a:t>
            </a:r>
            <a:r>
              <a:rPr b="0" lang="en-PH" sz="1800" spc="-1" strike="noStrike">
                <a:solidFill>
                  <a:srgbClr val="000000"/>
                </a:solidFill>
                <a:latin typeface="Lato"/>
                <a:ea typeface="DejaVu Sans"/>
              </a:rPr>
              <a:t>kalimutan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Halimbawa: Ilista mo na lamang sa tubig ang utang niya dahil hindi na niya ito babayaran.</a:t>
            </a:r>
            <a:endParaRPr b="0" lang="en-PH" sz="1800" spc="-1" strike="noStrike">
              <a:latin typeface="Arial"/>
            </a:endParaRPr>
          </a:p>
        </p:txBody>
      </p:sp>
      <p:sp>
        <p:nvSpPr>
          <p:cNvPr id="136" name="PlaceHolder 5"/>
          <p:cNvSpPr/>
          <p:nvPr/>
        </p:nvSpPr>
        <p:spPr>
          <a:xfrm>
            <a:off x="470520" y="-286920"/>
            <a:ext cx="10508760" cy="23385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SAWIKAIN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360000" y="2880000"/>
            <a:ext cx="12186360" cy="633600"/>
          </a:xfrm>
          <a:prstGeom prst="rect">
            <a:avLst/>
          </a:prstGeom>
          <a:noFill/>
          <a:ln w="0">
            <a:noFill/>
          </a:ln>
        </p:spPr>
        <p:style>
          <a:lnRef idx="0"/>
          <a:fillRef idx="0"/>
          <a:effectRef idx="0"/>
          <a:fontRef idx="minor"/>
        </p:style>
      </p:sp>
      <p:sp>
        <p:nvSpPr>
          <p:cNvPr id="138" name=""/>
          <p:cNvSpPr/>
          <p:nvPr/>
        </p:nvSpPr>
        <p:spPr>
          <a:xfrm>
            <a:off x="540000" y="3240000"/>
            <a:ext cx="10797120" cy="2517120"/>
          </a:xfrm>
          <a:prstGeom prst="rect">
            <a:avLst/>
          </a:prstGeom>
          <a:noFill/>
          <a:ln w="0">
            <a:noFill/>
          </a:ln>
        </p:spPr>
        <p:style>
          <a:lnRef idx="0"/>
          <a:fillRef idx="0"/>
          <a:effectRef idx="0"/>
          <a:fontRef idx="minor"/>
        </p:style>
      </p:sp>
      <p:sp>
        <p:nvSpPr>
          <p:cNvPr id="139" name="PlaceHolder 9"/>
          <p:cNvSpPr/>
          <p:nvPr/>
        </p:nvSpPr>
        <p:spPr>
          <a:xfrm>
            <a:off x="900000" y="1697400"/>
            <a:ext cx="10439280" cy="7142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Malalim at mahirap tukuyin ang kahulugan ng sawikain dahil sa iba ang ibig sabihin nito sa mga salitang bumubuo rito. Halimbawa, ang sawikaing “bulaklak ng dila” ay hindi literal ang kahulugan na ang dila ay mayroong bulaklak. Gayundin ang “daga sa dibdib.” Hindi ito nangangahulugang mayroong nakapasok na daga sa dibdib ng isang tao.</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Matalinghaga ang mga pahayag ng mga sawikain. Nakatutulong ito para mapalalim at mapaganda ang isang pangungusap. Nakapupukaw ito ng atensiyon ng mga mambabasa o mga tagapakinig upang sila ay mag-isip sa kahulugan ng nabasa o narinig.</a:t>
            </a:r>
            <a:endParaRPr b="0" lang="en-PH" sz="1800" spc="-1" strike="noStrike">
              <a:latin typeface="Arial"/>
            </a:endParaRPr>
          </a:p>
        </p:txBody>
      </p:sp>
      <p:sp>
        <p:nvSpPr>
          <p:cNvPr id="140" name="PlaceHolder 10"/>
          <p:cNvSpPr/>
          <p:nvPr/>
        </p:nvSpPr>
        <p:spPr>
          <a:xfrm>
            <a:off x="470520" y="-286920"/>
            <a:ext cx="10508760" cy="23385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SAWIKAIN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Title 4"/>
          <p:cNvSpPr/>
          <p:nvPr/>
        </p:nvSpPr>
        <p:spPr>
          <a:xfrm>
            <a:off x="1523880" y="1799640"/>
            <a:ext cx="9137160" cy="238068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360000" y="2930400"/>
            <a:ext cx="12186360" cy="633600"/>
          </a:xfrm>
          <a:prstGeom prst="rect">
            <a:avLst/>
          </a:prstGeom>
          <a:noFill/>
          <a:ln w="0">
            <a:noFill/>
          </a:ln>
        </p:spPr>
        <p:style>
          <a:lnRef idx="0"/>
          <a:fillRef idx="0"/>
          <a:effectRef idx="0"/>
          <a:fontRef idx="minor"/>
        </p:style>
      </p:sp>
      <p:sp>
        <p:nvSpPr>
          <p:cNvPr id="143" name=""/>
          <p:cNvSpPr/>
          <p:nvPr/>
        </p:nvSpPr>
        <p:spPr>
          <a:xfrm>
            <a:off x="540000" y="3240000"/>
            <a:ext cx="10797120" cy="2517120"/>
          </a:xfrm>
          <a:prstGeom prst="rect">
            <a:avLst/>
          </a:prstGeom>
          <a:noFill/>
          <a:ln w="0">
            <a:noFill/>
          </a:ln>
        </p:spPr>
        <p:style>
          <a:lnRef idx="0"/>
          <a:fillRef idx="0"/>
          <a:effectRef idx="0"/>
          <a:fontRef idx="minor"/>
        </p:style>
      </p:sp>
      <p:sp>
        <p:nvSpPr>
          <p:cNvPr id="144" name="PlaceHolder 6"/>
          <p:cNvSpPr/>
          <p:nvPr/>
        </p:nvSpPr>
        <p:spPr>
          <a:xfrm>
            <a:off x="540000" y="545040"/>
            <a:ext cx="11228760" cy="714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 </a:t>
            </a:r>
            <a:r>
              <a:rPr b="0" lang="en-PH" sz="1800" spc="-1" strike="noStrike">
                <a:solidFill>
                  <a:srgbClr val="000000"/>
                </a:solidFill>
                <a:latin typeface="Lato"/>
                <a:ea typeface="DejaVu Sans"/>
              </a:rPr>
              <a:t>Piliin ang tamang sawikain na tinutukoy sa bawat pangungusap. Isulat ang iyong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mga sagot sa iyong kuwaderno.</a:t>
            </a:r>
            <a:endParaRPr b="0" lang="en-PH" sz="1800" spc="-1" strike="noStrike">
              <a:latin typeface="Arial"/>
            </a:endParaRPr>
          </a:p>
        </p:txBody>
      </p:sp>
      <p:sp>
        <p:nvSpPr>
          <p:cNvPr id="145" name=""/>
          <p:cNvSpPr/>
          <p:nvPr/>
        </p:nvSpPr>
        <p:spPr>
          <a:xfrm>
            <a:off x="576000" y="1259640"/>
            <a:ext cx="10799280" cy="35586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1. (Utang na loob, Utang na gawa) ang sawikaing angkop sa utang na buhat sa kagandahang-asal o                              kabutihang nagawa.</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2. (Daga’t ipis, Aso’t pusa) ang tawag sa mga taong laging nag-aaway.</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3. (Pag-iisang dibdib, Pag-iisang kamay) ang idyomang maaaring gamitin para sa mga taong ikakasal na.</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4. (Sariling pugad, Bahay-bahayan) ang tawag sa sariling tahanan.</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5. (Naglubid ng buhangin, Makati ang dila) ang ginagamit na idyoma kapag nagkukuwento ng mga                               kasinungalingan.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360000" y="2930400"/>
            <a:ext cx="12186360" cy="633600"/>
          </a:xfrm>
          <a:prstGeom prst="rect">
            <a:avLst/>
          </a:prstGeom>
          <a:noFill/>
          <a:ln w="0">
            <a:noFill/>
          </a:ln>
        </p:spPr>
        <p:style>
          <a:lnRef idx="0"/>
          <a:fillRef idx="0"/>
          <a:effectRef idx="0"/>
          <a:fontRef idx="minor"/>
        </p:style>
      </p:sp>
      <p:sp>
        <p:nvSpPr>
          <p:cNvPr id="147" name=""/>
          <p:cNvSpPr/>
          <p:nvPr/>
        </p:nvSpPr>
        <p:spPr>
          <a:xfrm>
            <a:off x="540000" y="3240000"/>
            <a:ext cx="10797120" cy="2517120"/>
          </a:xfrm>
          <a:prstGeom prst="rect">
            <a:avLst/>
          </a:prstGeom>
          <a:noFill/>
          <a:ln w="0">
            <a:noFill/>
          </a:ln>
        </p:spPr>
        <p:style>
          <a:lnRef idx="0"/>
          <a:fillRef idx="0"/>
          <a:effectRef idx="0"/>
          <a:fontRef idx="minor"/>
        </p:style>
      </p:sp>
      <p:sp>
        <p:nvSpPr>
          <p:cNvPr id="148" name="PlaceHolder 7"/>
          <p:cNvSpPr/>
          <p:nvPr/>
        </p:nvSpPr>
        <p:spPr>
          <a:xfrm>
            <a:off x="540000" y="545040"/>
            <a:ext cx="11228760" cy="714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c9211e"/>
                </a:solidFill>
                <a:latin typeface="Lato"/>
                <a:ea typeface="DejaVu Sans"/>
              </a:rPr>
              <a:t> </a:t>
            </a:r>
            <a:r>
              <a:rPr b="1" lang="en-PH" sz="3600" spc="-1" strike="noStrike">
                <a:solidFill>
                  <a:srgbClr val="c9211e"/>
                </a:solidFill>
                <a:latin typeface="Lato"/>
                <a:ea typeface="DejaVu Sans"/>
              </a:rPr>
              <a:t>SUSI SA PAGWAWASTO: </a:t>
            </a:r>
            <a:endParaRPr b="0" lang="en-PH" sz="3600" spc="-1" strike="noStrike">
              <a:latin typeface="Arial"/>
            </a:endParaRPr>
          </a:p>
          <a:p>
            <a:pPr>
              <a:lnSpc>
                <a:spcPct val="100000"/>
              </a:lnSpc>
              <a:buNone/>
            </a:pPr>
            <a:endParaRPr b="0" lang="en-PH" sz="3600" spc="-1" strike="noStrike">
              <a:latin typeface="Arial"/>
            </a:endParaRPr>
          </a:p>
          <a:p>
            <a:pPr>
              <a:lnSpc>
                <a:spcPct val="100000"/>
              </a:lnSpc>
              <a:buNone/>
            </a:pPr>
            <a:endParaRPr b="0" lang="en-PH" sz="3600" spc="-1" strike="noStrike">
              <a:latin typeface="Arial"/>
            </a:endParaRPr>
          </a:p>
        </p:txBody>
      </p:sp>
      <p:sp>
        <p:nvSpPr>
          <p:cNvPr id="149" name=""/>
          <p:cNvSpPr/>
          <p:nvPr/>
        </p:nvSpPr>
        <p:spPr>
          <a:xfrm>
            <a:off x="2727000" y="1278000"/>
            <a:ext cx="4652280" cy="43012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1. Utang na loob</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Aso’t pusa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Pag-iisang dibdib</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Sariling Pugad</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Naglubid ng buhangin</a:t>
            </a:r>
            <a:endParaRPr b="0" lang="en-PH" sz="1800" spc="-1" strike="noStrike">
              <a:latin typeface="Arial"/>
            </a:endParaRPr>
          </a:p>
          <a:p>
            <a:pPr>
              <a:lnSpc>
                <a:spcPct val="15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1367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2023-04-04T11:23:41Z</dcterms:modified>
  <cp:revision>88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