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3.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31.xml.rels" ContentType="application/vnd.openxmlformats-package.relationships+xml"/>
  <Override PartName="/ppt/slideLayouts/_rels/slideLayout20.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3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8.xml.rels" ContentType="application/vnd.openxmlformats-package.relationships+xml"/>
  <Override PartName="/ppt/slideLayouts/_rels/slideLayout36.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3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33.xml" ContentType="application/vnd.openxmlformats-officedocument.presentationml.slideLayout+xml"/>
  <Override PartName="/ppt/slideLayouts/slideLayout28.xml" ContentType="application/vnd.openxmlformats-officedocument.presentationml.slideLayout+xml"/>
  <Override PartName="/ppt/slideLayouts/slideLayout34.xml" ContentType="application/vnd.openxmlformats-officedocument.presentationml.slideLayout+xml"/>
  <Override PartName="/ppt/slideLayouts/slideLayout29.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_rels/slide9.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3.xml.rels" ContentType="application/vnd.openxmlformats-package.relationships+xml"/>
  <Override PartName="/ppt/slides/_rels/slide2.xml.rels" ContentType="application/vnd.openxmlformats-package.relationships+xml"/>
  <Override PartName="/ppt/slides/_rels/slide1.xml.rels" ContentType="application/vnd.openxmlformats-package.relationship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 id="264" r:id="rId13"/>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5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89"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1"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94"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6"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99"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0"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4"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8"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0"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1"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5"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6"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8"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9"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0"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1"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2"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3"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85280" cy="6851160"/>
          </a:xfrm>
          <a:prstGeom prst="rect">
            <a:avLst/>
          </a:prstGeom>
          <a:solidFill>
            <a:srgbClr val="ffffff"/>
          </a:solidFill>
          <a:ln w="12600">
            <a:noFill/>
          </a:ln>
        </p:spPr>
        <p:style>
          <a:lnRef idx="0"/>
          <a:fillRef idx="0"/>
          <a:effectRef idx="0"/>
          <a:fontRef idx="minor"/>
        </p:style>
      </p:sp>
      <p:pic>
        <p:nvPicPr>
          <p:cNvPr id="1" name="Picture 4" descr=""/>
          <p:cNvPicPr/>
          <p:nvPr/>
        </p:nvPicPr>
        <p:blipFill>
          <a:blip r:embed="rId3"/>
          <a:stretch/>
        </p:blipFill>
        <p:spPr>
          <a:xfrm>
            <a:off x="333000" y="1801080"/>
            <a:ext cx="2792160" cy="2792160"/>
          </a:xfrm>
          <a:prstGeom prst="rect">
            <a:avLst/>
          </a:prstGeom>
          <a:ln w="0">
            <a:noFill/>
          </a:ln>
        </p:spPr>
      </p:pic>
      <p:sp>
        <p:nvSpPr>
          <p:cNvPr id="2" name="Rectangle 5"/>
          <p:cNvSpPr/>
          <p:nvPr/>
        </p:nvSpPr>
        <p:spPr>
          <a:xfrm>
            <a:off x="3487320" y="1475280"/>
            <a:ext cx="8697600" cy="3855600"/>
          </a:xfrm>
          <a:prstGeom prst="rect">
            <a:avLst/>
          </a:prstGeom>
          <a:solidFill>
            <a:srgbClr val="9c0000"/>
          </a:solidFill>
          <a:ln w="12600">
            <a:noFill/>
          </a:ln>
        </p:spPr>
        <p:style>
          <a:lnRef idx="0"/>
          <a:fillRef idx="0"/>
          <a:effectRef idx="0"/>
          <a:fontRef idx="minor"/>
        </p:style>
      </p:sp>
      <p:sp>
        <p:nvSpPr>
          <p:cNvPr id="3" name="Rectangle 8"/>
          <p:cNvSpPr/>
          <p:nvPr/>
        </p:nvSpPr>
        <p:spPr>
          <a:xfrm>
            <a:off x="3487320" y="5337720"/>
            <a:ext cx="8697600" cy="377280"/>
          </a:xfrm>
          <a:prstGeom prst="rect">
            <a:avLst/>
          </a:prstGeom>
          <a:gradFill rotWithShape="0">
            <a:gsLst>
              <a:gs pos="0">
                <a:srgbClr val="c00000"/>
              </a:gs>
              <a:gs pos="100000">
                <a:srgbClr val="e9bf0e">
                  <a:alpha val="83137"/>
                </a:srgbClr>
              </a:gs>
            </a:gsLst>
            <a:lin ang="0"/>
          </a:gradFill>
          <a:ln w="12600">
            <a:noFill/>
          </a:ln>
        </p:spPr>
        <p:style>
          <a:lnRef idx="0"/>
          <a:fillRef idx="0"/>
          <a:effectRef idx="0"/>
          <a:fontRef idx="minor"/>
        </p:style>
      </p:sp>
      <p:sp>
        <p:nvSpPr>
          <p:cNvPr id="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5"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2" name="Picture 18" descr=""/>
          <p:cNvPicPr/>
          <p:nvPr/>
        </p:nvPicPr>
        <p:blipFill>
          <a:blip r:embed="rId2"/>
          <a:stretch/>
        </p:blipFill>
        <p:spPr>
          <a:xfrm>
            <a:off x="0" y="6242760"/>
            <a:ext cx="12185280" cy="628200"/>
          </a:xfrm>
          <a:prstGeom prst="rect">
            <a:avLst/>
          </a:prstGeom>
          <a:ln w="0">
            <a:noFill/>
          </a:ln>
        </p:spPr>
      </p:pic>
      <p:sp>
        <p:nvSpPr>
          <p:cNvPr id="43" name="Rectangle 7"/>
          <p:cNvSpPr/>
          <p:nvPr/>
        </p:nvSpPr>
        <p:spPr>
          <a:xfrm>
            <a:off x="10868760" y="0"/>
            <a:ext cx="963720" cy="963720"/>
          </a:xfrm>
          <a:prstGeom prst="rect">
            <a:avLst/>
          </a:prstGeom>
          <a:solidFill>
            <a:srgbClr val="9c0000"/>
          </a:solidFill>
          <a:ln w="12600">
            <a:noFill/>
          </a:ln>
        </p:spPr>
        <p:style>
          <a:lnRef idx="0"/>
          <a:fillRef idx="0"/>
          <a:effectRef idx="0"/>
          <a:fontRef idx="minor"/>
        </p:style>
      </p:sp>
      <p:pic>
        <p:nvPicPr>
          <p:cNvPr id="44" name="Picture 10" descr=""/>
          <p:cNvPicPr/>
          <p:nvPr/>
        </p:nvPicPr>
        <p:blipFill>
          <a:blip r:embed="rId3"/>
          <a:stretch/>
        </p:blipFill>
        <p:spPr>
          <a:xfrm>
            <a:off x="10857240" y="-64440"/>
            <a:ext cx="1027800" cy="1027800"/>
          </a:xfrm>
          <a:prstGeom prst="rect">
            <a:avLst/>
          </a:prstGeom>
          <a:ln w="0">
            <a:noFill/>
          </a:ln>
        </p:spPr>
      </p:pic>
      <p:sp>
        <p:nvSpPr>
          <p:cNvPr id="45" name="TextBox 9"/>
          <p:cNvSpPr/>
          <p:nvPr/>
        </p:nvSpPr>
        <p:spPr>
          <a:xfrm>
            <a:off x="185400" y="6362280"/>
            <a:ext cx="468504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46" name="TextBox 11"/>
          <p:cNvSpPr/>
          <p:nvPr/>
        </p:nvSpPr>
        <p:spPr>
          <a:xfrm>
            <a:off x="9452520" y="6352200"/>
            <a:ext cx="261648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4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48"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5" name="New REX Education Mission Logo V.png" descr="New REX Education Mission Logo V.png"/>
          <p:cNvPicPr/>
          <p:nvPr/>
        </p:nvPicPr>
        <p:blipFill>
          <a:blip r:embed="rId2"/>
          <a:stretch/>
        </p:blipFill>
        <p:spPr>
          <a:xfrm>
            <a:off x="2755800" y="1508760"/>
            <a:ext cx="6609600" cy="3377880"/>
          </a:xfrm>
          <a:prstGeom prst="rect">
            <a:avLst/>
          </a:prstGeom>
          <a:ln w="12600">
            <a:noFill/>
          </a:ln>
        </p:spPr>
      </p:pic>
      <p:sp>
        <p:nvSpPr>
          <p:cNvPr id="8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87"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25.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 name="TextBox 7"/>
          <p:cNvSpPr/>
          <p:nvPr/>
        </p:nvSpPr>
        <p:spPr>
          <a:xfrm>
            <a:off x="3780000" y="2916000"/>
            <a:ext cx="8093520" cy="63828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en-US" sz="3600" spc="-1" strike="noStrike">
                <a:solidFill>
                  <a:srgbClr val="ffffff"/>
                </a:solidFill>
                <a:latin typeface="Montserrat Medium"/>
                <a:ea typeface="DejaVu Sans"/>
              </a:rPr>
              <a:t>SAWIKAIN</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5" name=""/>
          <p:cNvSpPr/>
          <p:nvPr/>
        </p:nvSpPr>
        <p:spPr>
          <a:xfrm>
            <a:off x="-360000" y="2880000"/>
            <a:ext cx="12186360" cy="633600"/>
          </a:xfrm>
          <a:prstGeom prst="rect">
            <a:avLst/>
          </a:prstGeom>
          <a:noFill/>
          <a:ln w="0">
            <a:noFill/>
          </a:ln>
        </p:spPr>
        <p:style>
          <a:lnRef idx="0"/>
          <a:fillRef idx="0"/>
          <a:effectRef idx="0"/>
          <a:fontRef idx="minor"/>
        </p:style>
      </p:sp>
      <p:sp>
        <p:nvSpPr>
          <p:cNvPr id="126" name=""/>
          <p:cNvSpPr/>
          <p:nvPr/>
        </p:nvSpPr>
        <p:spPr>
          <a:xfrm>
            <a:off x="540000" y="3240000"/>
            <a:ext cx="10797120" cy="2517120"/>
          </a:xfrm>
          <a:prstGeom prst="rect">
            <a:avLst/>
          </a:prstGeom>
          <a:noFill/>
          <a:ln w="0">
            <a:noFill/>
          </a:ln>
        </p:spPr>
        <p:style>
          <a:lnRef idx="0"/>
          <a:fillRef idx="0"/>
          <a:effectRef idx="0"/>
          <a:fontRef idx="minor"/>
        </p:style>
      </p:sp>
      <p:sp>
        <p:nvSpPr>
          <p:cNvPr id="127" name="PlaceHolder 12"/>
          <p:cNvSpPr/>
          <p:nvPr/>
        </p:nvSpPr>
        <p:spPr>
          <a:xfrm>
            <a:off x="900000" y="1085400"/>
            <a:ext cx="10439280" cy="714240"/>
          </a:xfrm>
          <a:prstGeom prst="rect">
            <a:avLst/>
          </a:prstGeom>
          <a:noFill/>
          <a:ln w="0">
            <a:noFill/>
          </a:ln>
        </p:spPr>
        <p:style>
          <a:lnRef idx="0"/>
          <a:fillRef idx="0"/>
          <a:effectRef idx="0"/>
          <a:fontRef idx="minor"/>
        </p:style>
        <p:txBody>
          <a:bodyPr lIns="90000" rIns="90000" tIns="45000" bIns="45000" anchor="t">
            <a:noAutofit/>
          </a:bodyPr>
          <a:p>
            <a:pPr>
              <a:lnSpc>
                <a:spcPct val="15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Ang sawikain ay tinatawag ding idyoma. Ang </a:t>
            </a:r>
            <a:r>
              <a:rPr b="1" lang="en-PH" sz="1800" spc="-1" strike="noStrike">
                <a:solidFill>
                  <a:srgbClr val="000000"/>
                </a:solidFill>
                <a:latin typeface="Lato"/>
                <a:ea typeface="DejaVu Sans"/>
              </a:rPr>
              <a:t>sawikain o idyoma</a:t>
            </a:r>
            <a:r>
              <a:rPr b="0" lang="en-PH" sz="1800" spc="-1" strike="noStrike">
                <a:solidFill>
                  <a:srgbClr val="000000"/>
                </a:solidFill>
                <a:latin typeface="Lato"/>
                <a:ea typeface="DejaVu Sans"/>
              </a:rPr>
              <a:t> ay isang maikling pahayag na mayroong nakatagong kahulugan. Malalaman mo lamang ang ibig ipahiwatig nito kapag ginamit na sa</a:t>
            </a:r>
            <a:endParaRPr b="0" lang="en-PH" sz="1800" spc="-1" strike="noStrike">
              <a:latin typeface="Arial"/>
            </a:endParaRPr>
          </a:p>
          <a:p>
            <a:pPr>
              <a:lnSpc>
                <a:spcPct val="150000"/>
              </a:lnSpc>
              <a:buNone/>
            </a:pPr>
            <a:r>
              <a:rPr b="0" lang="en-PH" sz="1800" spc="-1" strike="noStrike">
                <a:solidFill>
                  <a:srgbClr val="000000"/>
                </a:solidFill>
                <a:latin typeface="Lato"/>
                <a:ea typeface="DejaVu Sans"/>
              </a:rPr>
              <a:t>pangungusap. Ang pangungusap ang magbibigay ng clue o pananda sa ibig sabihin</a:t>
            </a:r>
            <a:endParaRPr b="0" lang="en-PH" sz="1800" spc="-1" strike="noStrike">
              <a:latin typeface="Arial"/>
            </a:endParaRPr>
          </a:p>
          <a:p>
            <a:pPr>
              <a:lnSpc>
                <a:spcPct val="150000"/>
              </a:lnSpc>
              <a:buNone/>
            </a:pPr>
            <a:r>
              <a:rPr b="0" lang="en-PH" sz="1800" spc="-1" strike="noStrike">
                <a:solidFill>
                  <a:srgbClr val="000000"/>
                </a:solidFill>
                <a:latin typeface="Lato"/>
                <a:ea typeface="DejaVu Sans"/>
              </a:rPr>
              <a:t>Nito. Halimbawa: </a:t>
            </a:r>
            <a:endParaRPr b="0" lang="en-PH" sz="1800" spc="-1" strike="noStrike">
              <a:latin typeface="Arial"/>
            </a:endParaRPr>
          </a:p>
          <a:p>
            <a:pPr>
              <a:lnSpc>
                <a:spcPct val="150000"/>
              </a:lnSpc>
              <a:buNone/>
            </a:pPr>
            <a:endParaRPr b="0" lang="en-PH" sz="1800" spc="-1" strike="noStrike">
              <a:latin typeface="Arial"/>
            </a:endParaRPr>
          </a:p>
          <a:p>
            <a:pPr marL="360000">
              <a:lnSpc>
                <a:spcPct val="150000"/>
              </a:lnSpc>
              <a:buNone/>
            </a:pPr>
            <a:r>
              <a:rPr b="0" lang="en-PH" sz="1800" spc="-1" strike="noStrike">
                <a:solidFill>
                  <a:srgbClr val="000000"/>
                </a:solidFill>
                <a:latin typeface="Lato"/>
                <a:ea typeface="DejaVu Sans"/>
              </a:rPr>
              <a:t>1. </a:t>
            </a:r>
            <a:r>
              <a:rPr b="1" lang="en-PH" sz="1800" spc="-1" strike="noStrike">
                <a:solidFill>
                  <a:srgbClr val="000000"/>
                </a:solidFill>
                <a:latin typeface="Lato"/>
                <a:ea typeface="DejaVu Sans"/>
              </a:rPr>
              <a:t>Bulaklak ng dila –</a:t>
            </a:r>
            <a:r>
              <a:rPr b="0" lang="en-PH" sz="1800" spc="-1" strike="noStrike">
                <a:solidFill>
                  <a:srgbClr val="000000"/>
                </a:solidFill>
                <a:latin typeface="Lato"/>
                <a:ea typeface="DejaVu Sans"/>
              </a:rPr>
              <a:t> pinalalabis ang katotohanan</a:t>
            </a:r>
            <a:endParaRPr b="0" lang="en-PH" sz="1800" spc="-1" strike="noStrike">
              <a:latin typeface="Arial"/>
            </a:endParaRPr>
          </a:p>
          <a:p>
            <a:pPr marL="360000">
              <a:lnSpc>
                <a:spcPct val="15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Halimbawa: Huwag kang maniwala sa sinasabi niya dahil bulaklak lamang iyon ng kaniyang dila.</a:t>
            </a:r>
            <a:endParaRPr b="0" lang="en-PH" sz="1800" spc="-1" strike="noStrike">
              <a:latin typeface="Arial"/>
            </a:endParaRPr>
          </a:p>
          <a:p>
            <a:pPr marL="360000">
              <a:lnSpc>
                <a:spcPct val="150000"/>
              </a:lnSpc>
              <a:buNone/>
            </a:pPr>
            <a:r>
              <a:rPr b="0" lang="en-PH" sz="1800" spc="-1" strike="noStrike">
                <a:solidFill>
                  <a:srgbClr val="000000"/>
                </a:solidFill>
                <a:latin typeface="Lato"/>
                <a:ea typeface="DejaVu Sans"/>
              </a:rPr>
              <a:t>2. </a:t>
            </a:r>
            <a:r>
              <a:rPr b="1" lang="en-PH" sz="1800" spc="-1" strike="noStrike">
                <a:solidFill>
                  <a:srgbClr val="000000"/>
                </a:solidFill>
                <a:latin typeface="Lato"/>
                <a:ea typeface="DejaVu Sans"/>
              </a:rPr>
              <a:t>Butas ang bulsa – </a:t>
            </a:r>
            <a:r>
              <a:rPr b="0" lang="en-PH" sz="1800" spc="-1" strike="noStrike">
                <a:solidFill>
                  <a:srgbClr val="000000"/>
                </a:solidFill>
                <a:latin typeface="Lato"/>
                <a:ea typeface="DejaVu Sans"/>
              </a:rPr>
              <a:t>walang pera</a:t>
            </a:r>
            <a:endParaRPr b="0" lang="en-PH" sz="1800" spc="-1" strike="noStrike">
              <a:latin typeface="Arial"/>
            </a:endParaRPr>
          </a:p>
          <a:p>
            <a:pPr marL="360000">
              <a:lnSpc>
                <a:spcPct val="15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Halimbawa: Mahirap ang laging butas ang bulsa. Hindi mo mabili ang bagay na gusto mo.</a:t>
            </a:r>
            <a:endParaRPr b="0" lang="en-PH" sz="1800" spc="-1" strike="noStrike">
              <a:latin typeface="Arial"/>
            </a:endParaRPr>
          </a:p>
          <a:p>
            <a:pPr marL="360000">
              <a:lnSpc>
                <a:spcPct val="150000"/>
              </a:lnSpc>
              <a:buNone/>
            </a:pPr>
            <a:r>
              <a:rPr b="0" lang="en-PH" sz="1800" spc="-1" strike="noStrike">
                <a:solidFill>
                  <a:srgbClr val="000000"/>
                </a:solidFill>
                <a:latin typeface="Lato"/>
                <a:ea typeface="DejaVu Sans"/>
              </a:rPr>
              <a:t>3. </a:t>
            </a:r>
            <a:r>
              <a:rPr b="1" lang="en-PH" sz="1800" spc="-1" strike="noStrike">
                <a:solidFill>
                  <a:srgbClr val="000000"/>
                </a:solidFill>
                <a:latin typeface="Lato"/>
                <a:ea typeface="DejaVu Sans"/>
              </a:rPr>
              <a:t>Daga sa dibdib –</a:t>
            </a:r>
            <a:r>
              <a:rPr b="0" lang="en-PH" sz="1800" spc="-1" strike="noStrike">
                <a:solidFill>
                  <a:srgbClr val="000000"/>
                </a:solidFill>
                <a:latin typeface="Lato"/>
                <a:ea typeface="DejaVu Sans"/>
              </a:rPr>
              <a:t> kinakabahan</a:t>
            </a:r>
            <a:endParaRPr b="0" lang="en-PH" sz="1800" spc="-1" strike="noStrike">
              <a:latin typeface="Arial"/>
            </a:endParaRPr>
          </a:p>
          <a:p>
            <a:pPr marL="360000">
              <a:lnSpc>
                <a:spcPct val="15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Halimbawa: Parang mayroong naghahabulang daga sa dibdib ni Rosie habang hinihintay niya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ang resulta ng kaniyang pagsusulit.</a:t>
            </a:r>
            <a:endParaRPr b="0" lang="en-PH" sz="1800" spc="-1" strike="noStrike">
              <a:latin typeface="Arial"/>
            </a:endParaRPr>
          </a:p>
          <a:p>
            <a:pPr marL="360000">
              <a:lnSpc>
                <a:spcPct val="150000"/>
              </a:lnSpc>
              <a:buNone/>
            </a:pPr>
            <a:endParaRPr b="0" lang="en-PH" sz="1800" spc="-1" strike="noStrike">
              <a:latin typeface="Arial"/>
            </a:endParaRPr>
          </a:p>
          <a:p>
            <a:pPr marL="360000">
              <a:lnSpc>
                <a:spcPct val="150000"/>
              </a:lnSpc>
              <a:buNone/>
            </a:pPr>
            <a:endParaRPr b="0" lang="en-PH" sz="1800" spc="-1" strike="noStrike">
              <a:latin typeface="Arial"/>
            </a:endParaRPr>
          </a:p>
        </p:txBody>
      </p:sp>
      <p:sp>
        <p:nvSpPr>
          <p:cNvPr id="128" name="PlaceHolder 8"/>
          <p:cNvSpPr/>
          <p:nvPr/>
        </p:nvSpPr>
        <p:spPr>
          <a:xfrm>
            <a:off x="470520" y="-826920"/>
            <a:ext cx="10508760" cy="2338560"/>
          </a:xfrm>
          <a:prstGeom prst="rect">
            <a:avLst/>
          </a:prstGeom>
          <a:noFill/>
          <a:ln w="0">
            <a:noFill/>
          </a:ln>
        </p:spPr>
        <p:style>
          <a:lnRef idx="0"/>
          <a:fillRef idx="0"/>
          <a:effectRef idx="0"/>
          <a:fontRef idx="minor"/>
        </p:style>
        <p:txBody>
          <a:bodyPr lIns="90000" rIns="90000" tIns="45000" bIns="45000" anchor="ctr">
            <a:normAutofit/>
          </a:bodyPr>
          <a:p>
            <a:pPr>
              <a:lnSpc>
                <a:spcPct val="115000"/>
              </a:lnSpc>
              <a:buNone/>
            </a:pPr>
            <a:endParaRPr b="0" lang="en-PH" sz="1800" spc="-1" strike="noStrike">
              <a:latin typeface="Arial"/>
            </a:endParaRPr>
          </a:p>
          <a:p>
            <a:pPr>
              <a:lnSpc>
                <a:spcPct val="115000"/>
              </a:lnSpc>
              <a:buNone/>
            </a:pPr>
            <a:endParaRPr b="0" lang="en-PH" sz="1800" spc="-1" strike="noStrike">
              <a:latin typeface="Arial"/>
            </a:endParaRPr>
          </a:p>
          <a:p>
            <a:pPr>
              <a:lnSpc>
                <a:spcPct val="115000"/>
              </a:lnSpc>
              <a:buNone/>
            </a:pPr>
            <a:r>
              <a:rPr b="1" lang="en-US" sz="3600" spc="-1" strike="noStrike">
                <a:solidFill>
                  <a:srgbClr val="000000"/>
                </a:solidFill>
                <a:latin typeface="Lato"/>
                <a:ea typeface="DejaVu Sans"/>
              </a:rPr>
              <a:t>SAWIKAIN </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9" name=""/>
          <p:cNvSpPr/>
          <p:nvPr/>
        </p:nvSpPr>
        <p:spPr>
          <a:xfrm>
            <a:off x="-360000" y="2880000"/>
            <a:ext cx="12186360" cy="633600"/>
          </a:xfrm>
          <a:prstGeom prst="rect">
            <a:avLst/>
          </a:prstGeom>
          <a:noFill/>
          <a:ln w="0">
            <a:noFill/>
          </a:ln>
        </p:spPr>
        <p:style>
          <a:lnRef idx="0"/>
          <a:fillRef idx="0"/>
          <a:effectRef idx="0"/>
          <a:fontRef idx="minor"/>
        </p:style>
      </p:sp>
      <p:sp>
        <p:nvSpPr>
          <p:cNvPr id="130" name=""/>
          <p:cNvSpPr/>
          <p:nvPr/>
        </p:nvSpPr>
        <p:spPr>
          <a:xfrm>
            <a:off x="540000" y="3240000"/>
            <a:ext cx="10797120" cy="2517120"/>
          </a:xfrm>
          <a:prstGeom prst="rect">
            <a:avLst/>
          </a:prstGeom>
          <a:noFill/>
          <a:ln w="0">
            <a:noFill/>
          </a:ln>
        </p:spPr>
        <p:style>
          <a:lnRef idx="0"/>
          <a:fillRef idx="0"/>
          <a:effectRef idx="0"/>
          <a:fontRef idx="minor"/>
        </p:style>
      </p:sp>
      <p:sp>
        <p:nvSpPr>
          <p:cNvPr id="131" name="PlaceHolder 1"/>
          <p:cNvSpPr/>
          <p:nvPr/>
        </p:nvSpPr>
        <p:spPr>
          <a:xfrm>
            <a:off x="900000" y="1301400"/>
            <a:ext cx="10439280" cy="714240"/>
          </a:xfrm>
          <a:prstGeom prst="rect">
            <a:avLst/>
          </a:prstGeom>
          <a:noFill/>
          <a:ln w="0">
            <a:noFill/>
          </a:ln>
        </p:spPr>
        <p:style>
          <a:lnRef idx="0"/>
          <a:fillRef idx="0"/>
          <a:effectRef idx="0"/>
          <a:fontRef idx="minor"/>
        </p:style>
        <p:txBody>
          <a:bodyPr lIns="90000" rIns="90000" tIns="45000" bIns="45000" anchor="t">
            <a:noAutofit/>
          </a:bodyPr>
          <a:p>
            <a:pPr>
              <a:lnSpc>
                <a:spcPct val="150000"/>
              </a:lnSpc>
              <a:buNone/>
            </a:pPr>
            <a:r>
              <a:rPr b="1" lang="en-PH" sz="1800" spc="-1" strike="noStrike">
                <a:solidFill>
                  <a:srgbClr val="000000"/>
                </a:solidFill>
                <a:latin typeface="Lato"/>
                <a:ea typeface="DejaVu Sans"/>
              </a:rPr>
              <a:t>4. Dalawa ang bibig –</a:t>
            </a:r>
            <a:r>
              <a:rPr b="0" lang="en-PH" sz="1800" spc="-1" strike="noStrike">
                <a:solidFill>
                  <a:srgbClr val="000000"/>
                </a:solidFill>
                <a:latin typeface="Lato"/>
                <a:ea typeface="DejaVu Sans"/>
              </a:rPr>
              <a:t> madaldal</a:t>
            </a:r>
            <a:endParaRPr b="0" lang="en-PH" sz="1800" spc="-1" strike="noStrike">
              <a:latin typeface="Arial"/>
            </a:endParaRPr>
          </a:p>
          <a:p>
            <a:pPr>
              <a:lnSpc>
                <a:spcPct val="15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Halimbawa: Mag-ingat ka sa kaibigan mong iyan. Hindi mo ba alam na dalawa ang bibig niya?</a:t>
            </a:r>
            <a:endParaRPr b="0" lang="en-PH" sz="1800" spc="-1" strike="noStrike">
              <a:latin typeface="Arial"/>
            </a:endParaRPr>
          </a:p>
          <a:p>
            <a:pPr>
              <a:lnSpc>
                <a:spcPct val="150000"/>
              </a:lnSpc>
              <a:buNone/>
            </a:pPr>
            <a:r>
              <a:rPr b="1" lang="en-PH" sz="1800" spc="-1" strike="noStrike">
                <a:solidFill>
                  <a:srgbClr val="000000"/>
                </a:solidFill>
                <a:latin typeface="Lato"/>
                <a:ea typeface="DejaVu Sans"/>
              </a:rPr>
              <a:t>5. Ilaw ng tahanan – </a:t>
            </a:r>
            <a:r>
              <a:rPr b="0" lang="en-PH" sz="1800" spc="-1" strike="noStrike">
                <a:solidFill>
                  <a:srgbClr val="000000"/>
                </a:solidFill>
                <a:latin typeface="Lato"/>
                <a:ea typeface="DejaVu Sans"/>
              </a:rPr>
              <a:t>ina</a:t>
            </a:r>
            <a:endParaRPr b="0" lang="en-PH" sz="1800" spc="-1" strike="noStrike">
              <a:latin typeface="Arial"/>
            </a:endParaRPr>
          </a:p>
          <a:p>
            <a:pPr>
              <a:lnSpc>
                <a:spcPct val="15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Halimbawa: Pinakamamahal ko ang aming ilaw ng tahanan sapagkat walang kapantay ang kaniyang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pagmamahal sa kaniyang pamilya.</a:t>
            </a:r>
            <a:endParaRPr b="0" lang="en-PH" sz="1800" spc="-1" strike="noStrike">
              <a:latin typeface="Arial"/>
            </a:endParaRPr>
          </a:p>
          <a:p>
            <a:pPr>
              <a:lnSpc>
                <a:spcPct val="150000"/>
              </a:lnSpc>
              <a:buNone/>
            </a:pPr>
            <a:r>
              <a:rPr b="1" lang="en-PH" sz="1800" spc="-1" strike="noStrike">
                <a:solidFill>
                  <a:srgbClr val="000000"/>
                </a:solidFill>
                <a:latin typeface="Lato"/>
                <a:ea typeface="DejaVu Sans"/>
              </a:rPr>
              <a:t>6. Nagbibilang ng poste –</a:t>
            </a:r>
            <a:r>
              <a:rPr b="0" lang="en-PH" sz="1800" spc="-1" strike="noStrike">
                <a:solidFill>
                  <a:srgbClr val="000000"/>
                </a:solidFill>
                <a:latin typeface="Lato"/>
                <a:ea typeface="DejaVu Sans"/>
              </a:rPr>
              <a:t> walang trabaho o tambay</a:t>
            </a:r>
            <a:endParaRPr b="0" lang="en-PH" sz="1800" spc="-1" strike="noStrike">
              <a:latin typeface="Arial"/>
            </a:endParaRPr>
          </a:p>
          <a:p>
            <a:pPr>
              <a:lnSpc>
                <a:spcPct val="15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Halimbawa: Dahil sa pandemya, maraming mga manggagawa ang nagbibilang na lang ng poste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ngayon dahil wala silang kinikita.</a:t>
            </a:r>
            <a:endParaRPr b="0" lang="en-PH" sz="1800" spc="-1" strike="noStrike">
              <a:latin typeface="Arial"/>
            </a:endParaRPr>
          </a:p>
          <a:p>
            <a:pPr>
              <a:lnSpc>
                <a:spcPct val="150000"/>
              </a:lnSpc>
              <a:buNone/>
            </a:pPr>
            <a:r>
              <a:rPr b="1" lang="en-PH" sz="1800" spc="-1" strike="noStrike">
                <a:solidFill>
                  <a:srgbClr val="000000"/>
                </a:solidFill>
                <a:latin typeface="Lato"/>
                <a:ea typeface="DejaVu Sans"/>
              </a:rPr>
              <a:t>7. Boses-ipis – </a:t>
            </a:r>
            <a:r>
              <a:rPr b="0" lang="en-PH" sz="1800" spc="-1" strike="noStrike">
                <a:solidFill>
                  <a:srgbClr val="000000"/>
                </a:solidFill>
                <a:latin typeface="Lato"/>
                <a:ea typeface="DejaVu Sans"/>
              </a:rPr>
              <a:t>mahina ang boses</a:t>
            </a:r>
            <a:endParaRPr b="0" lang="en-PH" sz="1800" spc="-1" strike="noStrike">
              <a:latin typeface="Arial"/>
            </a:endParaRPr>
          </a:p>
          <a:p>
            <a:pPr>
              <a:lnSpc>
                <a:spcPct val="15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Halimbawa: Boses-ipis ang taong iyan. Kailangan ko pang ipaulit ang kaniyang sinasabi para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maintindihan ko.</a:t>
            </a:r>
            <a:endParaRPr b="0" lang="en-PH" sz="1800" spc="-1" strike="noStrike">
              <a:latin typeface="Arial"/>
            </a:endParaRPr>
          </a:p>
          <a:p>
            <a:pPr>
              <a:lnSpc>
                <a:spcPct val="150000"/>
              </a:lnSpc>
              <a:buNone/>
            </a:pPr>
            <a:endParaRPr b="0" lang="en-PH" sz="1800" spc="-1" strike="noStrike">
              <a:latin typeface="Arial"/>
            </a:endParaRPr>
          </a:p>
        </p:txBody>
      </p:sp>
      <p:sp>
        <p:nvSpPr>
          <p:cNvPr id="132" name="PlaceHolder 3"/>
          <p:cNvSpPr/>
          <p:nvPr/>
        </p:nvSpPr>
        <p:spPr>
          <a:xfrm>
            <a:off x="470520" y="-574920"/>
            <a:ext cx="10508760" cy="2338560"/>
          </a:xfrm>
          <a:prstGeom prst="rect">
            <a:avLst/>
          </a:prstGeom>
          <a:noFill/>
          <a:ln w="0">
            <a:noFill/>
          </a:ln>
        </p:spPr>
        <p:style>
          <a:lnRef idx="0"/>
          <a:fillRef idx="0"/>
          <a:effectRef idx="0"/>
          <a:fontRef idx="minor"/>
        </p:style>
        <p:txBody>
          <a:bodyPr lIns="90000" rIns="90000" tIns="45000" bIns="45000" anchor="ctr">
            <a:normAutofit/>
          </a:bodyPr>
          <a:p>
            <a:pPr>
              <a:lnSpc>
                <a:spcPct val="115000"/>
              </a:lnSpc>
              <a:buNone/>
            </a:pPr>
            <a:endParaRPr b="0" lang="en-PH" sz="1800" spc="-1" strike="noStrike">
              <a:latin typeface="Arial"/>
            </a:endParaRPr>
          </a:p>
          <a:p>
            <a:pPr>
              <a:lnSpc>
                <a:spcPct val="115000"/>
              </a:lnSpc>
              <a:buNone/>
            </a:pPr>
            <a:endParaRPr b="0" lang="en-PH" sz="1800" spc="-1" strike="noStrike">
              <a:latin typeface="Arial"/>
            </a:endParaRPr>
          </a:p>
          <a:p>
            <a:pPr>
              <a:lnSpc>
                <a:spcPct val="115000"/>
              </a:lnSpc>
              <a:buNone/>
            </a:pPr>
            <a:r>
              <a:rPr b="1" lang="en-US" sz="3600" spc="-1" strike="noStrike">
                <a:solidFill>
                  <a:srgbClr val="000000"/>
                </a:solidFill>
                <a:latin typeface="Lato"/>
                <a:ea typeface="DejaVu Sans"/>
              </a:rPr>
              <a:t>SAWIKAIN </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3" name=""/>
          <p:cNvSpPr/>
          <p:nvPr/>
        </p:nvSpPr>
        <p:spPr>
          <a:xfrm>
            <a:off x="-360000" y="2880000"/>
            <a:ext cx="12186360" cy="633600"/>
          </a:xfrm>
          <a:prstGeom prst="rect">
            <a:avLst/>
          </a:prstGeom>
          <a:noFill/>
          <a:ln w="0">
            <a:noFill/>
          </a:ln>
        </p:spPr>
        <p:style>
          <a:lnRef idx="0"/>
          <a:fillRef idx="0"/>
          <a:effectRef idx="0"/>
          <a:fontRef idx="minor"/>
        </p:style>
      </p:sp>
      <p:sp>
        <p:nvSpPr>
          <p:cNvPr id="134" name=""/>
          <p:cNvSpPr/>
          <p:nvPr/>
        </p:nvSpPr>
        <p:spPr>
          <a:xfrm>
            <a:off x="540000" y="3240000"/>
            <a:ext cx="10797120" cy="2517120"/>
          </a:xfrm>
          <a:prstGeom prst="rect">
            <a:avLst/>
          </a:prstGeom>
          <a:noFill/>
          <a:ln w="0">
            <a:noFill/>
          </a:ln>
        </p:spPr>
        <p:style>
          <a:lnRef idx="0"/>
          <a:fillRef idx="0"/>
          <a:effectRef idx="0"/>
          <a:fontRef idx="minor"/>
        </p:style>
      </p:sp>
      <p:sp>
        <p:nvSpPr>
          <p:cNvPr id="135" name="PlaceHolder 4"/>
          <p:cNvSpPr/>
          <p:nvPr/>
        </p:nvSpPr>
        <p:spPr>
          <a:xfrm>
            <a:off x="900000" y="1697400"/>
            <a:ext cx="10439280" cy="714240"/>
          </a:xfrm>
          <a:prstGeom prst="rect">
            <a:avLst/>
          </a:prstGeom>
          <a:noFill/>
          <a:ln w="0">
            <a:noFill/>
          </a:ln>
        </p:spPr>
        <p:style>
          <a:lnRef idx="0"/>
          <a:fillRef idx="0"/>
          <a:effectRef idx="0"/>
          <a:fontRef idx="minor"/>
        </p:style>
        <p:txBody>
          <a:bodyPr lIns="90000" rIns="90000" tIns="45000" bIns="45000" anchor="t">
            <a:noAutofit/>
          </a:bodyPr>
          <a:p>
            <a:pPr>
              <a:lnSpc>
                <a:spcPct val="150000"/>
              </a:lnSpc>
              <a:buNone/>
            </a:pPr>
            <a:r>
              <a:rPr b="1" lang="en-PH" sz="1800" spc="-1" strike="noStrike">
                <a:solidFill>
                  <a:srgbClr val="000000"/>
                </a:solidFill>
                <a:latin typeface="Lato"/>
                <a:ea typeface="DejaVu Sans"/>
              </a:rPr>
              <a:t>8. Nagsusunog ng kilay –</a:t>
            </a:r>
            <a:r>
              <a:rPr b="0" lang="en-PH" sz="1800" spc="-1" strike="noStrike">
                <a:solidFill>
                  <a:srgbClr val="000000"/>
                </a:solidFill>
                <a:latin typeface="Lato"/>
                <a:ea typeface="DejaVu Sans"/>
              </a:rPr>
              <a:t> nag-aaral nang mabuti</a:t>
            </a:r>
            <a:endParaRPr b="0" lang="en-PH" sz="1800" spc="-1" strike="noStrike">
              <a:latin typeface="Arial"/>
            </a:endParaRPr>
          </a:p>
          <a:p>
            <a:pPr>
              <a:lnSpc>
                <a:spcPct val="15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Halimbawa: Kahit na online ang paraan ng pag-aaral ng mga bata, nagsusunog pa rin sila ng kilay sa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pag-aaral.</a:t>
            </a:r>
            <a:endParaRPr b="0" lang="en-PH" sz="1800" spc="-1" strike="noStrike">
              <a:latin typeface="Arial"/>
            </a:endParaRPr>
          </a:p>
          <a:p>
            <a:pPr>
              <a:lnSpc>
                <a:spcPct val="150000"/>
              </a:lnSpc>
              <a:buNone/>
            </a:pPr>
            <a:r>
              <a:rPr b="1" lang="en-PH" sz="1800" spc="-1" strike="noStrike">
                <a:solidFill>
                  <a:srgbClr val="000000"/>
                </a:solidFill>
                <a:latin typeface="Lato"/>
                <a:ea typeface="DejaVu Sans"/>
              </a:rPr>
              <a:t>9. Magdilang-anghel –</a:t>
            </a:r>
            <a:r>
              <a:rPr b="0" lang="en-PH" sz="1800" spc="-1" strike="noStrike">
                <a:solidFill>
                  <a:srgbClr val="000000"/>
                </a:solidFill>
                <a:latin typeface="Lato"/>
                <a:ea typeface="DejaVu Sans"/>
              </a:rPr>
              <a:t> magkatotoo ang sinabi</a:t>
            </a:r>
            <a:endParaRPr b="0" lang="en-PH" sz="1800" spc="-1" strike="noStrike">
              <a:latin typeface="Arial"/>
            </a:endParaRPr>
          </a:p>
          <a:p>
            <a:pPr>
              <a:lnSpc>
                <a:spcPct val="15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Halimbawa: Sabi ng manghuhula, yayaman daw ako. Naku! Magdilang-anghel sana siya.</a:t>
            </a:r>
            <a:endParaRPr b="0" lang="en-PH" sz="1800" spc="-1" strike="noStrike">
              <a:latin typeface="Arial"/>
            </a:endParaRPr>
          </a:p>
          <a:p>
            <a:pPr>
              <a:lnSpc>
                <a:spcPct val="150000"/>
              </a:lnSpc>
              <a:buNone/>
            </a:pPr>
            <a:r>
              <a:rPr b="1" lang="en-PH" sz="1800" spc="-1" strike="noStrike">
                <a:solidFill>
                  <a:srgbClr val="000000"/>
                </a:solidFill>
                <a:latin typeface="Lato"/>
                <a:ea typeface="DejaVu Sans"/>
              </a:rPr>
              <a:t>10. Isulat o ilista sa tubig – </a:t>
            </a:r>
            <a:r>
              <a:rPr b="0" lang="en-PH" sz="1800" spc="-1" strike="noStrike">
                <a:solidFill>
                  <a:srgbClr val="000000"/>
                </a:solidFill>
                <a:latin typeface="Lato"/>
                <a:ea typeface="DejaVu Sans"/>
              </a:rPr>
              <a:t>kalimutan</a:t>
            </a:r>
            <a:endParaRPr b="0" lang="en-PH" sz="1800" spc="-1" strike="noStrike">
              <a:latin typeface="Arial"/>
            </a:endParaRPr>
          </a:p>
          <a:p>
            <a:pPr>
              <a:lnSpc>
                <a:spcPct val="15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Halimbawa: Ilista mo na lamang sa tubig ang utang niya dahil hindi na niya ito babayaran.</a:t>
            </a:r>
            <a:endParaRPr b="0" lang="en-PH" sz="1800" spc="-1" strike="noStrike">
              <a:latin typeface="Arial"/>
            </a:endParaRPr>
          </a:p>
        </p:txBody>
      </p:sp>
      <p:sp>
        <p:nvSpPr>
          <p:cNvPr id="136" name="PlaceHolder 5"/>
          <p:cNvSpPr/>
          <p:nvPr/>
        </p:nvSpPr>
        <p:spPr>
          <a:xfrm>
            <a:off x="470520" y="-286920"/>
            <a:ext cx="10508760" cy="2338560"/>
          </a:xfrm>
          <a:prstGeom prst="rect">
            <a:avLst/>
          </a:prstGeom>
          <a:noFill/>
          <a:ln w="0">
            <a:noFill/>
          </a:ln>
        </p:spPr>
        <p:style>
          <a:lnRef idx="0"/>
          <a:fillRef idx="0"/>
          <a:effectRef idx="0"/>
          <a:fontRef idx="minor"/>
        </p:style>
        <p:txBody>
          <a:bodyPr lIns="90000" rIns="90000" tIns="45000" bIns="45000" anchor="ctr">
            <a:normAutofit/>
          </a:bodyPr>
          <a:p>
            <a:pPr>
              <a:lnSpc>
                <a:spcPct val="115000"/>
              </a:lnSpc>
              <a:buNone/>
            </a:pPr>
            <a:endParaRPr b="0" lang="en-PH" sz="1800" spc="-1" strike="noStrike">
              <a:latin typeface="Arial"/>
            </a:endParaRPr>
          </a:p>
          <a:p>
            <a:pPr>
              <a:lnSpc>
                <a:spcPct val="115000"/>
              </a:lnSpc>
              <a:buNone/>
            </a:pPr>
            <a:endParaRPr b="0" lang="en-PH" sz="1800" spc="-1" strike="noStrike">
              <a:latin typeface="Arial"/>
            </a:endParaRPr>
          </a:p>
          <a:p>
            <a:pPr>
              <a:lnSpc>
                <a:spcPct val="115000"/>
              </a:lnSpc>
              <a:buNone/>
            </a:pPr>
            <a:r>
              <a:rPr b="1" lang="en-US" sz="3600" spc="-1" strike="noStrike">
                <a:solidFill>
                  <a:srgbClr val="000000"/>
                </a:solidFill>
                <a:latin typeface="Lato"/>
                <a:ea typeface="DejaVu Sans"/>
              </a:rPr>
              <a:t>SAWIKAIN </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7" name=""/>
          <p:cNvSpPr/>
          <p:nvPr/>
        </p:nvSpPr>
        <p:spPr>
          <a:xfrm>
            <a:off x="-360000" y="2880000"/>
            <a:ext cx="12186360" cy="633600"/>
          </a:xfrm>
          <a:prstGeom prst="rect">
            <a:avLst/>
          </a:prstGeom>
          <a:noFill/>
          <a:ln w="0">
            <a:noFill/>
          </a:ln>
        </p:spPr>
        <p:style>
          <a:lnRef idx="0"/>
          <a:fillRef idx="0"/>
          <a:effectRef idx="0"/>
          <a:fontRef idx="minor"/>
        </p:style>
      </p:sp>
      <p:sp>
        <p:nvSpPr>
          <p:cNvPr id="138" name=""/>
          <p:cNvSpPr/>
          <p:nvPr/>
        </p:nvSpPr>
        <p:spPr>
          <a:xfrm>
            <a:off x="540000" y="3240000"/>
            <a:ext cx="10797120" cy="2517120"/>
          </a:xfrm>
          <a:prstGeom prst="rect">
            <a:avLst/>
          </a:prstGeom>
          <a:noFill/>
          <a:ln w="0">
            <a:noFill/>
          </a:ln>
        </p:spPr>
        <p:style>
          <a:lnRef idx="0"/>
          <a:fillRef idx="0"/>
          <a:effectRef idx="0"/>
          <a:fontRef idx="minor"/>
        </p:style>
      </p:sp>
      <p:sp>
        <p:nvSpPr>
          <p:cNvPr id="139" name="PlaceHolder 9"/>
          <p:cNvSpPr/>
          <p:nvPr/>
        </p:nvSpPr>
        <p:spPr>
          <a:xfrm>
            <a:off x="900000" y="1697400"/>
            <a:ext cx="10439280" cy="714240"/>
          </a:xfrm>
          <a:prstGeom prst="rect">
            <a:avLst/>
          </a:prstGeom>
          <a:noFill/>
          <a:ln w="0">
            <a:noFill/>
          </a:ln>
        </p:spPr>
        <p:style>
          <a:lnRef idx="0"/>
          <a:fillRef idx="0"/>
          <a:effectRef idx="0"/>
          <a:fontRef idx="minor"/>
        </p:style>
        <p:txBody>
          <a:bodyPr lIns="90000" rIns="90000" tIns="45000" bIns="45000" anchor="t">
            <a:noAutofit/>
          </a:bodyPr>
          <a:p>
            <a:pPr>
              <a:lnSpc>
                <a:spcPct val="15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Malalim at mahirap tukuyin ang kahulugan ng sawikain dahil sa iba ang ibig sabihin nito sa mga salitang bumubuo rito. Halimbawa, ang sawikaing “bulaklak ng dila” ay hindi literal ang kahulugan na ang dila ay mayroong bulaklak. Gayundin ang “daga sa dibdib.” Hindi ito nangangahulugang mayroong nakapasok na daga sa dibdib ng isang tao.</a:t>
            </a:r>
            <a:endParaRPr b="0" lang="en-PH" sz="1800" spc="-1" strike="noStrike">
              <a:latin typeface="Arial"/>
            </a:endParaRPr>
          </a:p>
          <a:p>
            <a:pPr>
              <a:lnSpc>
                <a:spcPct val="150000"/>
              </a:lnSpc>
              <a:buNone/>
            </a:pPr>
            <a:endParaRPr b="0" lang="en-PH" sz="1800" spc="-1" strike="noStrike">
              <a:latin typeface="Arial"/>
            </a:endParaRPr>
          </a:p>
          <a:p>
            <a:pPr>
              <a:lnSpc>
                <a:spcPct val="15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Matalinghaga ang mga pahayag ng mga sawikain. Nakatutulong ito para mapalalim at mapaganda ang isang pangungusap. Nakapupukaw ito ng atensiyon ng mga mambabasa o mga tagapakinig upang sila ay mag-isip sa kahulugan ng nabasa o narinig.</a:t>
            </a:r>
            <a:endParaRPr b="0" lang="en-PH" sz="1800" spc="-1" strike="noStrike">
              <a:latin typeface="Arial"/>
            </a:endParaRPr>
          </a:p>
        </p:txBody>
      </p:sp>
      <p:sp>
        <p:nvSpPr>
          <p:cNvPr id="140" name="PlaceHolder 10"/>
          <p:cNvSpPr/>
          <p:nvPr/>
        </p:nvSpPr>
        <p:spPr>
          <a:xfrm>
            <a:off x="470520" y="-286920"/>
            <a:ext cx="10508760" cy="2338560"/>
          </a:xfrm>
          <a:prstGeom prst="rect">
            <a:avLst/>
          </a:prstGeom>
          <a:noFill/>
          <a:ln w="0">
            <a:noFill/>
          </a:ln>
        </p:spPr>
        <p:style>
          <a:lnRef idx="0"/>
          <a:fillRef idx="0"/>
          <a:effectRef idx="0"/>
          <a:fontRef idx="minor"/>
        </p:style>
        <p:txBody>
          <a:bodyPr lIns="90000" rIns="90000" tIns="45000" bIns="45000" anchor="ctr">
            <a:normAutofit/>
          </a:bodyPr>
          <a:p>
            <a:pPr>
              <a:lnSpc>
                <a:spcPct val="115000"/>
              </a:lnSpc>
              <a:buNone/>
            </a:pPr>
            <a:endParaRPr b="0" lang="en-PH" sz="1800" spc="-1" strike="noStrike">
              <a:latin typeface="Arial"/>
            </a:endParaRPr>
          </a:p>
          <a:p>
            <a:pPr>
              <a:lnSpc>
                <a:spcPct val="115000"/>
              </a:lnSpc>
              <a:buNone/>
            </a:pPr>
            <a:endParaRPr b="0" lang="en-PH" sz="1800" spc="-1" strike="noStrike">
              <a:latin typeface="Arial"/>
            </a:endParaRPr>
          </a:p>
          <a:p>
            <a:pPr>
              <a:lnSpc>
                <a:spcPct val="115000"/>
              </a:lnSpc>
              <a:buNone/>
            </a:pPr>
            <a:r>
              <a:rPr b="1" lang="en-US" sz="3600" spc="-1" strike="noStrike">
                <a:solidFill>
                  <a:srgbClr val="000000"/>
                </a:solidFill>
                <a:latin typeface="Lato"/>
                <a:ea typeface="DejaVu Sans"/>
              </a:rPr>
              <a:t>SAWIKAIN </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1" name="Title 4"/>
          <p:cNvSpPr/>
          <p:nvPr/>
        </p:nvSpPr>
        <p:spPr>
          <a:xfrm>
            <a:off x="1523880" y="1799640"/>
            <a:ext cx="9137160" cy="2380680"/>
          </a:xfrm>
          <a:prstGeom prst="rect">
            <a:avLst/>
          </a:prstGeom>
          <a:noFill/>
          <a:ln w="0">
            <a:noFill/>
          </a:ln>
        </p:spPr>
        <p:style>
          <a:lnRef idx="0"/>
          <a:fillRef idx="0"/>
          <a:effectRef idx="0"/>
          <a:fontRef idx="minor"/>
        </p:style>
        <p:txBody>
          <a:bodyPr lIns="90000" rIns="90000" tIns="45000" bIns="45000" anchor="ctr">
            <a:normAutofit/>
          </a:bodyPr>
          <a:p>
            <a:pPr algn="ctr">
              <a:lnSpc>
                <a:spcPct val="90000"/>
              </a:lnSpc>
              <a:buNone/>
            </a:pPr>
            <a:r>
              <a:rPr b="1" lang="en-US" sz="3600" spc="-1" strike="noStrike">
                <a:solidFill>
                  <a:srgbClr val="9c0000"/>
                </a:solidFill>
                <a:latin typeface="Lato"/>
                <a:ea typeface="DejaVu Sans"/>
              </a:rPr>
              <a:t>PAGSASANAY</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2" name=""/>
          <p:cNvSpPr/>
          <p:nvPr/>
        </p:nvSpPr>
        <p:spPr>
          <a:xfrm>
            <a:off x="360000" y="2930400"/>
            <a:ext cx="12186360" cy="633600"/>
          </a:xfrm>
          <a:prstGeom prst="rect">
            <a:avLst/>
          </a:prstGeom>
          <a:noFill/>
          <a:ln w="0">
            <a:noFill/>
          </a:ln>
        </p:spPr>
        <p:style>
          <a:lnRef idx="0"/>
          <a:fillRef idx="0"/>
          <a:effectRef idx="0"/>
          <a:fontRef idx="minor"/>
        </p:style>
      </p:sp>
      <p:sp>
        <p:nvSpPr>
          <p:cNvPr id="143" name=""/>
          <p:cNvSpPr/>
          <p:nvPr/>
        </p:nvSpPr>
        <p:spPr>
          <a:xfrm>
            <a:off x="540000" y="3240000"/>
            <a:ext cx="10797120" cy="2517120"/>
          </a:xfrm>
          <a:prstGeom prst="rect">
            <a:avLst/>
          </a:prstGeom>
          <a:noFill/>
          <a:ln w="0">
            <a:noFill/>
          </a:ln>
        </p:spPr>
        <p:style>
          <a:lnRef idx="0"/>
          <a:fillRef idx="0"/>
          <a:effectRef idx="0"/>
          <a:fontRef idx="minor"/>
        </p:style>
      </p:sp>
      <p:sp>
        <p:nvSpPr>
          <p:cNvPr id="144" name="PlaceHolder 6"/>
          <p:cNvSpPr/>
          <p:nvPr/>
        </p:nvSpPr>
        <p:spPr>
          <a:xfrm>
            <a:off x="540000" y="545040"/>
            <a:ext cx="11228760" cy="7142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1800" spc="-1" strike="noStrike">
                <a:solidFill>
                  <a:srgbClr val="000000"/>
                </a:solidFill>
                <a:latin typeface="Lato"/>
                <a:ea typeface="DejaVu Sans"/>
              </a:rPr>
              <a:t>PANUTO: </a:t>
            </a:r>
            <a:r>
              <a:rPr b="0" lang="en-PH" sz="1800" spc="-1" strike="noStrike">
                <a:solidFill>
                  <a:srgbClr val="000000"/>
                </a:solidFill>
                <a:latin typeface="Lato"/>
                <a:ea typeface="DejaVu Sans"/>
              </a:rPr>
              <a:t>Piliin ang tamang sawikain na tinutukoy sa bawat pangungusap. Isulat ang iyong </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mga sagot sa iyong kuwaderno.</a:t>
            </a:r>
            <a:endParaRPr b="0" lang="en-PH" sz="1800" spc="-1" strike="noStrike">
              <a:latin typeface="Arial"/>
            </a:endParaRPr>
          </a:p>
        </p:txBody>
      </p:sp>
      <p:sp>
        <p:nvSpPr>
          <p:cNvPr id="145" name=""/>
          <p:cNvSpPr/>
          <p:nvPr/>
        </p:nvSpPr>
        <p:spPr>
          <a:xfrm>
            <a:off x="576000" y="1259640"/>
            <a:ext cx="10799280" cy="3558600"/>
          </a:xfrm>
          <a:prstGeom prst="rect">
            <a:avLst/>
          </a:prstGeom>
          <a:noFill/>
          <a:ln w="0">
            <a:noFill/>
          </a:ln>
        </p:spPr>
        <p:style>
          <a:lnRef idx="0"/>
          <a:fillRef idx="0"/>
          <a:effectRef idx="0"/>
          <a:fontRef idx="minor"/>
        </p:style>
        <p:txBody>
          <a:bodyPr lIns="90000" rIns="90000" tIns="45000" bIns="45000" anchor="t">
            <a:noAutofit/>
          </a:bodyPr>
          <a:p>
            <a:pPr>
              <a:lnSpc>
                <a:spcPct val="115000"/>
              </a:lnSpc>
              <a:buNone/>
            </a:pPr>
            <a:endParaRPr b="0" lang="en-PH" sz="1800" spc="-1" strike="noStrike">
              <a:latin typeface="Arial"/>
            </a:endParaRPr>
          </a:p>
          <a:p>
            <a:pPr>
              <a:lnSpc>
                <a:spcPct val="115000"/>
              </a:lnSpc>
              <a:buNone/>
            </a:pPr>
            <a:r>
              <a:rPr b="0" lang="en-PH" sz="1800" spc="-1" strike="noStrike">
                <a:solidFill>
                  <a:srgbClr val="000000"/>
                </a:solidFill>
                <a:latin typeface="Lato"/>
                <a:ea typeface="DejaVu Sans"/>
              </a:rPr>
              <a:t>1. (Utang na loob, Utang na gawa) ang sawikaing angkop sa utang na buhat sa kagandahang-asal o                              kabutihang nagawa.</a:t>
            </a:r>
            <a:endParaRPr b="0" lang="en-PH" sz="1800" spc="-1" strike="noStrike">
              <a:latin typeface="Arial"/>
            </a:endParaRPr>
          </a:p>
          <a:p>
            <a:pPr>
              <a:lnSpc>
                <a:spcPct val="115000"/>
              </a:lnSpc>
              <a:buNone/>
            </a:pPr>
            <a:endParaRPr b="0" lang="en-PH" sz="1800" spc="-1" strike="noStrike">
              <a:latin typeface="Arial"/>
            </a:endParaRPr>
          </a:p>
          <a:p>
            <a:pPr>
              <a:lnSpc>
                <a:spcPct val="115000"/>
              </a:lnSpc>
              <a:buNone/>
            </a:pPr>
            <a:r>
              <a:rPr b="0" lang="en-PH" sz="1800" spc="-1" strike="noStrike">
                <a:solidFill>
                  <a:srgbClr val="000000"/>
                </a:solidFill>
                <a:latin typeface="Lato"/>
                <a:ea typeface="DejaVu Sans"/>
              </a:rPr>
              <a:t>2. (Daga’t ipis, Aso’t pusa) ang tawag sa mga taong laging nag-aaway.</a:t>
            </a:r>
            <a:endParaRPr b="0" lang="en-PH" sz="1800" spc="-1" strike="noStrike">
              <a:latin typeface="Arial"/>
            </a:endParaRPr>
          </a:p>
          <a:p>
            <a:pPr>
              <a:lnSpc>
                <a:spcPct val="115000"/>
              </a:lnSpc>
              <a:buNone/>
            </a:pPr>
            <a:endParaRPr b="0" lang="en-PH" sz="1800" spc="-1" strike="noStrike">
              <a:latin typeface="Arial"/>
            </a:endParaRPr>
          </a:p>
          <a:p>
            <a:pPr>
              <a:lnSpc>
                <a:spcPct val="115000"/>
              </a:lnSpc>
              <a:buNone/>
            </a:pPr>
            <a:r>
              <a:rPr b="0" lang="en-PH" sz="1800" spc="-1" strike="noStrike">
                <a:solidFill>
                  <a:srgbClr val="000000"/>
                </a:solidFill>
                <a:latin typeface="Lato"/>
                <a:ea typeface="DejaVu Sans"/>
              </a:rPr>
              <a:t>3. (Pag-iisang dibdib, Pag-iisang kamay) ang idyomang maaaring gamitin para sa mga taong ikakasal na.</a:t>
            </a:r>
            <a:endParaRPr b="0" lang="en-PH" sz="1800" spc="-1" strike="noStrike">
              <a:latin typeface="Arial"/>
            </a:endParaRPr>
          </a:p>
          <a:p>
            <a:pPr>
              <a:lnSpc>
                <a:spcPct val="115000"/>
              </a:lnSpc>
              <a:buNone/>
            </a:pPr>
            <a:endParaRPr b="0" lang="en-PH" sz="1800" spc="-1" strike="noStrike">
              <a:latin typeface="Arial"/>
            </a:endParaRPr>
          </a:p>
          <a:p>
            <a:pPr>
              <a:lnSpc>
                <a:spcPct val="115000"/>
              </a:lnSpc>
              <a:buNone/>
            </a:pPr>
            <a:r>
              <a:rPr b="0" lang="en-PH" sz="1800" spc="-1" strike="noStrike">
                <a:solidFill>
                  <a:srgbClr val="000000"/>
                </a:solidFill>
                <a:latin typeface="Lato"/>
                <a:ea typeface="DejaVu Sans"/>
              </a:rPr>
              <a:t>4. (Sariling pugad, Bahay-bahayan) ang tawag sa sariling tahanan.</a:t>
            </a:r>
            <a:endParaRPr b="0" lang="en-PH" sz="1800" spc="-1" strike="noStrike">
              <a:latin typeface="Arial"/>
            </a:endParaRPr>
          </a:p>
          <a:p>
            <a:pPr>
              <a:lnSpc>
                <a:spcPct val="115000"/>
              </a:lnSpc>
              <a:buNone/>
            </a:pPr>
            <a:endParaRPr b="0" lang="en-PH" sz="1800" spc="-1" strike="noStrike">
              <a:latin typeface="Arial"/>
            </a:endParaRPr>
          </a:p>
          <a:p>
            <a:pPr>
              <a:lnSpc>
                <a:spcPct val="115000"/>
              </a:lnSpc>
              <a:buNone/>
            </a:pPr>
            <a:r>
              <a:rPr b="0" lang="en-PH" sz="1800" spc="-1" strike="noStrike">
                <a:solidFill>
                  <a:srgbClr val="000000"/>
                </a:solidFill>
                <a:latin typeface="Lato"/>
                <a:ea typeface="DejaVu Sans"/>
              </a:rPr>
              <a:t>5. (Naglubid ng buhangin, Makati ang dila) ang ginagamit na idyoma kapag nagkukuwento ng mga                               kasinungalingan.</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6" name=""/>
          <p:cNvSpPr/>
          <p:nvPr/>
        </p:nvSpPr>
        <p:spPr>
          <a:xfrm>
            <a:off x="360000" y="2930400"/>
            <a:ext cx="12186360" cy="633600"/>
          </a:xfrm>
          <a:prstGeom prst="rect">
            <a:avLst/>
          </a:prstGeom>
          <a:noFill/>
          <a:ln w="0">
            <a:noFill/>
          </a:ln>
        </p:spPr>
        <p:style>
          <a:lnRef idx="0"/>
          <a:fillRef idx="0"/>
          <a:effectRef idx="0"/>
          <a:fontRef idx="minor"/>
        </p:style>
      </p:sp>
      <p:sp>
        <p:nvSpPr>
          <p:cNvPr id="147" name=""/>
          <p:cNvSpPr/>
          <p:nvPr/>
        </p:nvSpPr>
        <p:spPr>
          <a:xfrm>
            <a:off x="540000" y="3240000"/>
            <a:ext cx="10797120" cy="2517120"/>
          </a:xfrm>
          <a:prstGeom prst="rect">
            <a:avLst/>
          </a:prstGeom>
          <a:noFill/>
          <a:ln w="0">
            <a:noFill/>
          </a:ln>
        </p:spPr>
        <p:style>
          <a:lnRef idx="0"/>
          <a:fillRef idx="0"/>
          <a:effectRef idx="0"/>
          <a:fontRef idx="minor"/>
        </p:style>
      </p:sp>
      <p:sp>
        <p:nvSpPr>
          <p:cNvPr id="148" name="PlaceHolder 7"/>
          <p:cNvSpPr/>
          <p:nvPr/>
        </p:nvSpPr>
        <p:spPr>
          <a:xfrm>
            <a:off x="540000" y="545040"/>
            <a:ext cx="11228760" cy="7142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3600" spc="-1" strike="noStrike">
                <a:solidFill>
                  <a:srgbClr val="c9211e"/>
                </a:solidFill>
                <a:latin typeface="Lato"/>
                <a:ea typeface="DejaVu Sans"/>
              </a:rPr>
              <a:t> </a:t>
            </a:r>
            <a:r>
              <a:rPr b="1" lang="en-PH" sz="3600" spc="-1" strike="noStrike">
                <a:solidFill>
                  <a:srgbClr val="c9211e"/>
                </a:solidFill>
                <a:latin typeface="Lato"/>
                <a:ea typeface="DejaVu Sans"/>
              </a:rPr>
              <a:t>SUSI SA PAGWAWASTO: </a:t>
            </a:r>
            <a:endParaRPr b="0" lang="en-PH" sz="3600" spc="-1" strike="noStrike">
              <a:latin typeface="Arial"/>
            </a:endParaRPr>
          </a:p>
          <a:p>
            <a:pPr>
              <a:lnSpc>
                <a:spcPct val="100000"/>
              </a:lnSpc>
              <a:buNone/>
            </a:pPr>
            <a:endParaRPr b="0" lang="en-PH" sz="3600" spc="-1" strike="noStrike">
              <a:latin typeface="Arial"/>
            </a:endParaRPr>
          </a:p>
          <a:p>
            <a:pPr>
              <a:lnSpc>
                <a:spcPct val="100000"/>
              </a:lnSpc>
              <a:buNone/>
            </a:pPr>
            <a:endParaRPr b="0" lang="en-PH" sz="3600" spc="-1" strike="noStrike">
              <a:latin typeface="Arial"/>
            </a:endParaRPr>
          </a:p>
        </p:txBody>
      </p:sp>
      <p:sp>
        <p:nvSpPr>
          <p:cNvPr id="149" name=""/>
          <p:cNvSpPr/>
          <p:nvPr/>
        </p:nvSpPr>
        <p:spPr>
          <a:xfrm>
            <a:off x="2727000" y="1278000"/>
            <a:ext cx="4652280" cy="4301280"/>
          </a:xfrm>
          <a:prstGeom prst="rect">
            <a:avLst/>
          </a:prstGeom>
          <a:noFill/>
          <a:ln w="0">
            <a:noFill/>
          </a:ln>
        </p:spPr>
        <p:style>
          <a:lnRef idx="0"/>
          <a:fillRef idx="0"/>
          <a:effectRef idx="0"/>
          <a:fontRef idx="minor"/>
        </p:style>
        <p:txBody>
          <a:bodyPr lIns="90000" rIns="90000" tIns="45000" bIns="45000" anchor="t">
            <a:noAutofit/>
          </a:bodyPr>
          <a:p>
            <a:pPr>
              <a:lnSpc>
                <a:spcPct val="150000"/>
              </a:lnSpc>
              <a:buNone/>
            </a:pPr>
            <a:r>
              <a:rPr b="0" lang="en-PH" sz="1800" spc="-1" strike="noStrike">
                <a:solidFill>
                  <a:srgbClr val="000000"/>
                </a:solidFill>
                <a:latin typeface="Lato"/>
                <a:ea typeface="DejaVu Sans"/>
              </a:rPr>
              <a:t>1. Utang na loob</a:t>
            </a:r>
            <a:endParaRPr b="0" lang="en-PH" sz="1800" spc="-1" strike="noStrike">
              <a:latin typeface="Arial"/>
            </a:endParaRPr>
          </a:p>
          <a:p>
            <a:pPr>
              <a:lnSpc>
                <a:spcPct val="150000"/>
              </a:lnSpc>
              <a:buNone/>
            </a:pPr>
            <a:r>
              <a:rPr b="0" lang="en-PH" sz="1800" spc="-1" strike="noStrike">
                <a:solidFill>
                  <a:srgbClr val="000000"/>
                </a:solidFill>
                <a:latin typeface="Lato"/>
                <a:ea typeface="DejaVu Sans"/>
              </a:rPr>
              <a:t>2 Aso’t pusa</a:t>
            </a:r>
            <a:endParaRPr b="0" lang="en-PH" sz="1800" spc="-1" strike="noStrike">
              <a:latin typeface="Arial"/>
            </a:endParaRPr>
          </a:p>
          <a:p>
            <a:pPr>
              <a:lnSpc>
                <a:spcPct val="150000"/>
              </a:lnSpc>
              <a:buNone/>
            </a:pPr>
            <a:r>
              <a:rPr b="0" lang="en-PH" sz="1800" spc="-1" strike="noStrike">
                <a:solidFill>
                  <a:srgbClr val="000000"/>
                </a:solidFill>
                <a:latin typeface="Lato"/>
                <a:ea typeface="DejaVu Sans"/>
              </a:rPr>
              <a:t>3. Pag-iisang dibdib</a:t>
            </a:r>
            <a:endParaRPr b="0" lang="en-PH" sz="1800" spc="-1" strike="noStrike">
              <a:latin typeface="Arial"/>
            </a:endParaRPr>
          </a:p>
          <a:p>
            <a:pPr>
              <a:lnSpc>
                <a:spcPct val="150000"/>
              </a:lnSpc>
              <a:buNone/>
            </a:pPr>
            <a:r>
              <a:rPr b="0" lang="en-PH" sz="1800" spc="-1" strike="noStrike">
                <a:solidFill>
                  <a:srgbClr val="000000"/>
                </a:solidFill>
                <a:latin typeface="Lato"/>
                <a:ea typeface="DejaVu Sans"/>
              </a:rPr>
              <a:t>4. Sariling Pugad</a:t>
            </a:r>
            <a:endParaRPr b="0" lang="en-PH" sz="1800" spc="-1" strike="noStrike">
              <a:latin typeface="Arial"/>
            </a:endParaRPr>
          </a:p>
          <a:p>
            <a:pPr>
              <a:lnSpc>
                <a:spcPct val="150000"/>
              </a:lnSpc>
              <a:buNone/>
            </a:pPr>
            <a:r>
              <a:rPr b="0" lang="en-PH" sz="1800" spc="-1" strike="noStrike">
                <a:solidFill>
                  <a:srgbClr val="000000"/>
                </a:solidFill>
                <a:latin typeface="Lato"/>
                <a:ea typeface="DejaVu Sans"/>
              </a:rPr>
              <a:t>5. Naglubid ng buhangin</a:t>
            </a:r>
            <a:endParaRPr b="0" lang="en-PH" sz="1800" spc="-1" strike="noStrike">
              <a:latin typeface="Arial"/>
            </a:endParaRPr>
          </a:p>
          <a:p>
            <a:pPr>
              <a:lnSpc>
                <a:spcPct val="150000"/>
              </a:lnSpc>
              <a:buNone/>
            </a:pP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1367</TotalTime>
  <Application>LibreOffice/7.2.5.2$MacOSX_X86_64 LibreOffice_project/499f9727c189e6ef3471021d6132d4c694f357e5</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2019-04-16T02:10:14Z</dcterms:created>
  <dc:creator>Microsoft Office User</dc:creator>
  <dc:description/>
  <dc:language>en-PH</dc:language>
  <cp:lastModifiedBy/>
  <dcterms:modified xsi:type="dcterms:W3CDTF">2023-04-04T11:23:41Z</dcterms:modified>
  <cp:revision>88</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r8>7</vt:r8>
  </property>
</Properties>
</file>