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AD2B1909-D500-45CD-BB42-80356AC1378C}"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30AB3EA-20AB-415E-B39B-3257EC23922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615C12F3-68B3-4C01-A1DA-A25972495AAC}"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22D13A81-8961-4AA7-B2D7-A523E10A56DA}"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77276DAA-2AC2-46B9-8069-3F6058492A50}"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580AFD88-39F7-4886-AE50-079DEFD262DE}"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CD6BA2A-D308-4E1C-9889-CE79BC9406E8}"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6D158A2-12A6-4464-A0AB-6610E15AEB37}"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83F03CD3-21B5-4AA0-A92D-B4350E63A5F8}"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AA93F67-9DE8-47EA-8AB0-85C01DE7479A}"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5E481D6-A9A3-4811-862B-94E9473BD044}"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8659D96-26F2-4E22-A52C-993DD5DF200A}"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08B334F1-3F6C-46A2-9499-64449B64F61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4C66059-0F86-4307-8231-87B5F865E203}"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37B0F9A9-FAA5-4ACF-AC78-4072BD444402}"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7FB36974-0173-4190-B185-8BD215A0661E}"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A65F3A1D-1937-4329-8C5D-5635FCE0FD1A}"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5E92C0FD-8B10-4E7C-AAAA-CFB5087E1556}"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E600E21-0610-42A1-BB64-22A848CAEE3F}"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14C3604-3DEF-415C-B333-26B9DDF747CF}"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B39F3ED-DA37-4223-A3D3-9C14C524A710}"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9EC91E57-521F-4739-AB18-7961DE1DBC34}"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7EC3BE2-E0D3-4285-A033-7FD087F9DAE6}"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3CC65EA-27D0-414D-8100-38126DF94D2D}"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45CB6DC-4EE3-4206-9869-EBE85C4A026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960DA4E-D5AC-4039-A926-9C8F3C9560E8}"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E8C438F-1F96-4D88-80DD-08241A28760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26CD254-2B98-4ADA-B62A-7929117F8D15}"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74D41071-0F25-4EDB-A79D-9A2953E174F8}"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83B3712D-7207-4444-B95A-F80DF5F40B21}"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1C253855-A404-49D7-9296-7534D6BF7B18}"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107B1A50-4423-46BA-BE9B-B8B10C6DC81B}"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E994873-4F10-4BC9-9505-FB1907B64CCB}"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CC5FA5D-318C-45DA-89D1-13A2452A875B}"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9F1B995-706B-4AAF-A6ED-AC6166D1E08C}"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86BF59E-C3EE-4ACE-880D-3D637ED86ECC}"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9A6BF6BE-A0B3-45F1-8C0C-4817F4A75F40}"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DA6BE7A7-7508-45A9-80C0-069F48CEE5B1}"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FD138C56-40C9-4E2A-9BBB-C4585CCBC19C}"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5548680" y="2844000"/>
            <a:ext cx="5275800" cy="143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Iba’t Ibang Sistemang Pang-ekonomiya</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Rectangle 21"/>
          <p:cNvSpPr/>
          <p:nvPr/>
        </p:nvSpPr>
        <p:spPr>
          <a:xfrm>
            <a:off x="-113040" y="532080"/>
            <a:ext cx="8375400" cy="1275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4" name="Rectangle 22"/>
          <p:cNvSpPr/>
          <p:nvPr/>
        </p:nvSpPr>
        <p:spPr>
          <a:xfrm>
            <a:off x="426960" y="532080"/>
            <a:ext cx="981216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ideyang umiral sa Iba’t Ibang Sistemang Pang-ekonomiya</a:t>
            </a:r>
            <a:endParaRPr b="0" lang="en-PH" sz="3600" spc="-1" strike="noStrike">
              <a:solidFill>
                <a:srgbClr val="000000"/>
              </a:solidFill>
              <a:latin typeface="Arial"/>
            </a:endParaRPr>
          </a:p>
          <a:p>
            <a:pPr>
              <a:lnSpc>
                <a:spcPct val="100000"/>
              </a:lnSpc>
            </a:pP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5" name=""/>
          <p:cNvGraphicFramePr/>
          <p:nvPr/>
        </p:nvGraphicFramePr>
        <p:xfrm>
          <a:off x="878760" y="2129040"/>
          <a:ext cx="10610280" cy="4240440"/>
        </p:xfrm>
        <a:graphic>
          <a:graphicData uri="http://schemas.openxmlformats.org/drawingml/2006/table">
            <a:tbl>
              <a:tblPr/>
              <a:tblGrid>
                <a:gridCol w="1565280"/>
                <a:gridCol w="2084040"/>
                <a:gridCol w="2027520"/>
                <a:gridCol w="2213640"/>
                <a:gridCol w="2720160"/>
              </a:tblGrid>
              <a:tr h="605880">
                <a:tc>
                  <a:txBody>
                    <a:bodyPr lIns="90000" rIns="90000" tIns="46800" bIns="46800" anchor="ctr">
                      <a:noAutofit/>
                    </a:bodyPr>
                    <a:p>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r>
                        <a:rPr b="1" lang="en-PH" sz="1800" spc="-1" strike="noStrike">
                          <a:solidFill>
                            <a:srgbClr val="000000"/>
                          </a:solidFill>
                          <a:latin typeface="Lato"/>
                        </a:rPr>
                        <a:t>Pangunahing Layunin</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r>
                        <a:rPr b="1" lang="en-PH" sz="1800" spc="-1" strike="noStrike">
                          <a:solidFill>
                            <a:srgbClr val="000000"/>
                          </a:solidFill>
                          <a:latin typeface="Lato"/>
                        </a:rPr>
                        <a:t>Pagdedesisyon</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r>
                        <a:rPr b="1" lang="en-PH" sz="1800" spc="-1" strike="noStrike">
                          <a:solidFill>
                            <a:srgbClr val="000000"/>
                          </a:solidFill>
                          <a:latin typeface="Lato"/>
                        </a:rPr>
                        <a:t>Pagmamay-ari</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r>
                        <a:rPr b="1" lang="en-PH" sz="1800" spc="-1" strike="noStrike">
                          <a:solidFill>
                            <a:srgbClr val="000000"/>
                          </a:solidFill>
                          <a:latin typeface="Lato"/>
                        </a:rPr>
                        <a:t>Pagtatakda ng Presyo</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932120">
                <a:tc>
                  <a:txBody>
                    <a:bodyPr lIns="90000" rIns="90000" tIns="46800" bIns="46800" anchor="t">
                      <a:noAutofit/>
                    </a:bodyPr>
                    <a:p>
                      <a:r>
                        <a:rPr b="0" lang="en-PH" sz="1800" spc="-1" strike="noStrike">
                          <a:solidFill>
                            <a:srgbClr val="000000"/>
                          </a:solidFill>
                          <a:latin typeface="Lato"/>
                        </a:rPr>
                        <a:t>Sosyalismo</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Iangat ang kalidad ng pamumuhay sa lipunan sa pamamagitan ng</a:t>
                      </a:r>
                      <a:endParaRPr b="0" lang="en-PH" sz="1800" spc="-1" strike="noStrike">
                        <a:solidFill>
                          <a:srgbClr val="000000"/>
                        </a:solidFill>
                        <a:latin typeface="Arial"/>
                      </a:endParaRPr>
                    </a:p>
                    <a:p>
                      <a:r>
                        <a:rPr b="0" lang="en-PH" sz="1800" spc="-1" strike="noStrike">
                          <a:solidFill>
                            <a:srgbClr val="000000"/>
                          </a:solidFill>
                          <a:latin typeface="Lato"/>
                        </a:rPr>
                        <a:t>pantay na pamamahagi</a:t>
                      </a:r>
                      <a:endParaRPr b="0" lang="en-PH" sz="1800" spc="-1" strike="noStrike">
                        <a:solidFill>
                          <a:srgbClr val="000000"/>
                        </a:solidFill>
                        <a:latin typeface="Arial"/>
                      </a:endParaRPr>
                    </a:p>
                    <a:p>
                      <a:r>
                        <a:rPr b="0" lang="en-PH" sz="1800" spc="-1" strike="noStrike">
                          <a:solidFill>
                            <a:srgbClr val="000000"/>
                          </a:solidFill>
                          <a:latin typeface="Lato"/>
                        </a:rPr>
                        <a:t>ng mga pangangailangan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i="1" lang="en-PH" sz="1800" spc="-1" strike="noStrike">
                          <a:solidFill>
                            <a:srgbClr val="000000"/>
                          </a:solidFill>
                          <a:latin typeface="Lato"/>
                          <a:ea typeface="AppleSystemUIFont"/>
                        </a:rPr>
                        <a:t>Shared ownership</a:t>
                      </a:r>
                      <a:r>
                        <a:rPr b="0" lang="en-PH" sz="1800" spc="-1" strike="noStrike">
                          <a:solidFill>
                            <a:srgbClr val="000000"/>
                          </a:solidFill>
                          <a:latin typeface="Lato"/>
                          <a:ea typeface="AppleSystemUIFont"/>
                        </a:rPr>
                        <a:t> o ang pagdedesisyon ay pinaguusapan ng pamahalaan at mamamayan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ea typeface="AppleSystemUIFont"/>
                        </a:rPr>
                        <a:t>Kontrolado ng pamahalaan ang mga salik ng produksiyon ngunit may mga pribadong tao o kompanya na maaaring magmay-ari ayon sa napagkasunduan o </a:t>
                      </a:r>
                      <a:r>
                        <a:rPr b="0" i="1" lang="en-PH" sz="1800" spc="-1" strike="noStrike">
                          <a:solidFill>
                            <a:srgbClr val="000000"/>
                          </a:solidFill>
                          <a:latin typeface="Lato"/>
                          <a:ea typeface="AppleSystemUIFont"/>
                        </a:rPr>
                        <a:t>shared ownership</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ea typeface="AppleSystemUIFont"/>
                        </a:rPr>
                        <a:t>Nakabatay ang presyo ng produkto o serbisyo ayon sa lebel o dami ng lilikhain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Rectangle 23"/>
          <p:cNvSpPr/>
          <p:nvPr/>
        </p:nvSpPr>
        <p:spPr>
          <a:xfrm>
            <a:off x="-113040" y="532080"/>
            <a:ext cx="81385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7" name="Rectangle 24"/>
          <p:cNvSpPr/>
          <p:nvPr/>
        </p:nvSpPr>
        <p:spPr>
          <a:xfrm>
            <a:off x="426960" y="532080"/>
            <a:ext cx="813924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Sistemang Pang-ekonomiya</a:t>
            </a:r>
            <a:endParaRPr b="0" lang="en-PH" sz="3600" spc="-1" strike="noStrike">
              <a:solidFill>
                <a:srgbClr val="000000"/>
              </a:solidFill>
              <a:latin typeface="Arial"/>
            </a:endParaRPr>
          </a:p>
          <a:p>
            <a:pPr>
              <a:lnSpc>
                <a:spcPct val="100000"/>
              </a:lnSpc>
            </a:pP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8" name=""/>
          <p:cNvSpPr txBox="1"/>
          <p:nvPr/>
        </p:nvSpPr>
        <p:spPr>
          <a:xfrm>
            <a:off x="920520" y="1746000"/>
            <a:ext cx="9926640" cy="3480840"/>
          </a:xfrm>
          <a:prstGeom prst="rect">
            <a:avLst/>
          </a:prstGeom>
          <a:noFill/>
          <a:ln w="0">
            <a:noFill/>
          </a:ln>
        </p:spPr>
        <p:txBody>
          <a:bodyPr lIns="90000" rIns="90000" tIns="45000" bIns="45000" anchor="t">
            <a:noAutofit/>
          </a:bodyPr>
          <a:p>
            <a:pPr marL="216000" indent="-216000" algn="just">
              <a:lnSpc>
                <a:spcPct val="100000"/>
              </a:lnSpc>
              <a:spcBef>
                <a:spcPts val="1134"/>
              </a:spcBef>
              <a:spcAft>
                <a:spcPts val="1134"/>
              </a:spcAft>
              <a:buClr>
                <a:srgbClr val="000000"/>
              </a:buClr>
              <a:buSzPct val="45000"/>
              <a:buFont typeface="Wingdings" charset="2"/>
              <a:buChar char=""/>
            </a:pPr>
            <a:r>
              <a:rPr b="0" lang="en-PH" sz="1800" spc="-1" strike="noStrike">
                <a:solidFill>
                  <a:srgbClr val="000000"/>
                </a:solidFill>
                <a:latin typeface="Lato"/>
                <a:ea typeface="AppleSystemUIFont"/>
              </a:rPr>
              <a:t>Ang sistemang pang-ekonomiya ay tumutukoy sa mga mekanismong ginagamit upang maisagawa ang alokasyon. Dito ibinabatay ang mga gagawing batas sa bansa. Tinitiyak din nito ang mga karapatan ng mga nagmamay-ari ng mga salik ng produksiyon.</a:t>
            </a:r>
            <a:endParaRPr b="0" lang="en-PH" sz="1800" spc="-1" strike="noStrike">
              <a:solidFill>
                <a:srgbClr val="000000"/>
              </a:solidFill>
              <a:latin typeface="Lato"/>
              <a:ea typeface="AppleSystemUIFont"/>
            </a:endParaRPr>
          </a:p>
          <a:p>
            <a:pPr marL="216000" indent="-216000" algn="just">
              <a:lnSpc>
                <a:spcPct val="100000"/>
              </a:lnSpc>
              <a:spcBef>
                <a:spcPts val="1134"/>
              </a:spcBef>
              <a:spcAft>
                <a:spcPts val="1134"/>
              </a:spcAft>
              <a:buClr>
                <a:srgbClr val="000000"/>
              </a:buClr>
              <a:buSzPct val="45000"/>
              <a:buFont typeface="Wingdings" charset="2"/>
              <a:buChar char=""/>
            </a:pPr>
            <a:r>
              <a:rPr b="0" lang="en-PH" sz="1800" spc="-1" strike="noStrike">
                <a:solidFill>
                  <a:srgbClr val="000000"/>
                </a:solidFill>
                <a:latin typeface="Lato"/>
                <a:ea typeface="AppleSystemUIFont"/>
              </a:rPr>
              <a:t>Ang bawat bansa ay maaaring magpalit at gumamit ng ibang sistema ayon sa pangangailangan ng ekonomiya o solusyon sa mga suliraning kinahaharap ng bansa tulad ng kakapusan at kakulangan sa kasalukuyang panahon. Dahil maaaring magbago ang sistemang pang-ekonomiyang ginagamit ng bawat bansa, ating isa-isahin ang mga uri at lawak ng paggamit nito sa ekonomiya.</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Rectangle 27"/>
          <p:cNvSpPr/>
          <p:nvPr/>
        </p:nvSpPr>
        <p:spPr>
          <a:xfrm>
            <a:off x="-113040" y="532080"/>
            <a:ext cx="955764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0" name="Rectangle 28"/>
          <p:cNvSpPr/>
          <p:nvPr/>
        </p:nvSpPr>
        <p:spPr>
          <a:xfrm>
            <a:off x="426960" y="532080"/>
            <a:ext cx="876420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Uri ng Sistemang Pang-ekonomiya</a:t>
            </a:r>
            <a:endParaRPr b="0" lang="en-PH" sz="3600" spc="-1" strike="noStrike">
              <a:solidFill>
                <a:srgbClr val="000000"/>
              </a:solidFill>
              <a:latin typeface="Arial"/>
            </a:endParaRPr>
          </a:p>
          <a:p>
            <a:pPr>
              <a:lnSpc>
                <a:spcPct val="100000"/>
              </a:lnSpc>
            </a:pP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71" name=""/>
          <p:cNvGraphicFramePr/>
          <p:nvPr/>
        </p:nvGraphicFramePr>
        <p:xfrm>
          <a:off x="676080" y="1586160"/>
          <a:ext cx="10474920" cy="4175280"/>
        </p:xfrm>
        <a:graphic>
          <a:graphicData uri="http://schemas.openxmlformats.org/drawingml/2006/table">
            <a:tbl>
              <a:tblPr/>
              <a:tblGrid>
                <a:gridCol w="2094120"/>
                <a:gridCol w="2094120"/>
                <a:gridCol w="2094120"/>
                <a:gridCol w="2094120"/>
                <a:gridCol w="2098800"/>
              </a:tblGrid>
              <a:tr h="894240">
                <a:tc>
                  <a:txBody>
                    <a:bodyPr lIns="90000" rIns="90000" tIns="46800" bIns="46800" anchor="t">
                      <a:noAutofit/>
                    </a:bodyPr>
                    <a:p>
                      <a:pPr algn="ctr"/>
                      <a:r>
                        <a:rPr b="1" lang="en-PH" sz="1800" spc="-1" strike="noStrike">
                          <a:solidFill>
                            <a:srgbClr val="000000"/>
                          </a:solidFill>
                          <a:latin typeface="Lato"/>
                        </a:rPr>
                        <a:t>Sistemang Pang-ekonomiya</a:t>
                      </a:r>
                      <a:endParaRPr b="1"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1" lang="en-PH" sz="1800" spc="-1" strike="noStrike">
                          <a:solidFill>
                            <a:srgbClr val="000000"/>
                          </a:solidFill>
                          <a:latin typeface="Lato"/>
                        </a:rPr>
                        <a:t>Kaisipang Pang-ekonomiya</a:t>
                      </a:r>
                      <a:endParaRPr b="1"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1" lang="en-PH" sz="1800" spc="-1" strike="noStrike">
                          <a:solidFill>
                            <a:srgbClr val="000000"/>
                          </a:solidFill>
                          <a:latin typeface="Lato"/>
                        </a:rPr>
                        <a:t>Ano ang lilikhain?</a:t>
                      </a:r>
                      <a:endParaRPr b="1"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1" lang="en-PH" sz="1800" spc="-1" strike="noStrike">
                          <a:solidFill>
                            <a:srgbClr val="000000"/>
                          </a:solidFill>
                          <a:latin typeface="Lato"/>
                        </a:rPr>
                        <a:t>Paano ito lilikhain?</a:t>
                      </a:r>
                      <a:endParaRPr b="1"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1" lang="en-PH" sz="1800" spc="-1" strike="noStrike">
                          <a:solidFill>
                            <a:srgbClr val="000000"/>
                          </a:solidFill>
                          <a:latin typeface="Lato"/>
                        </a:rPr>
                        <a:t>Para kanino ang lilikhain?</a:t>
                      </a:r>
                      <a:endParaRPr b="1"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639800">
                <a:tc>
                  <a:txBody>
                    <a:bodyPr lIns="90000" rIns="90000" tIns="46800" bIns="46800" anchor="t">
                      <a:noAutofit/>
                    </a:bodyPr>
                    <a:p>
                      <a:r>
                        <a:rPr b="0" lang="en-PH" sz="1800" spc="-1" strike="noStrike">
                          <a:solidFill>
                            <a:srgbClr val="000000"/>
                          </a:solidFill>
                          <a:latin typeface="Lato"/>
                        </a:rPr>
                        <a:t>Tradisyonal</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Pagsunod sa tradisyon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ea typeface="AppleSystemUIFont"/>
                        </a:rPr>
                        <a:t>Pinagpapasiyahan ayon sa tradisyon, kinagawian, at mga gampanin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ea typeface="AppleSystemUIFont"/>
                        </a:rPr>
                        <a:t>Naaayon sa tradisyon at kinagawian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ea typeface="AppleSystemUIFont"/>
                        </a:rPr>
                        <a:t>Nakasentro at ayon sa tradisyon ng pamilya at tribu</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641240">
                <a:tc>
                  <a:txBody>
                    <a:bodyPr lIns="90000" rIns="90000" tIns="46800" bIns="46800" anchor="t">
                      <a:noAutofit/>
                    </a:bodyPr>
                    <a:p>
                      <a:r>
                        <a:rPr b="0" lang="en-PH" sz="1800" spc="-1" strike="noStrike">
                          <a:solidFill>
                            <a:srgbClr val="000000"/>
                          </a:solidFill>
                          <a:latin typeface="Lato"/>
                        </a:rPr>
                        <a:t>Pampamilihan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Kapitalismo</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ea typeface="AppleSystemUIFont"/>
                        </a:rPr>
                        <a:t>Pinagpapasiyahan ng indibidwal o pribadong sektor ayon sa merkado</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Naaayon sa indibidwal</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Para sa indibidwal</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Rectangle 29"/>
          <p:cNvSpPr/>
          <p:nvPr/>
        </p:nvSpPr>
        <p:spPr>
          <a:xfrm>
            <a:off x="-113040" y="532080"/>
            <a:ext cx="955764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3" name="Rectangle 30"/>
          <p:cNvSpPr/>
          <p:nvPr/>
        </p:nvSpPr>
        <p:spPr>
          <a:xfrm>
            <a:off x="426960" y="532080"/>
            <a:ext cx="876420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Uri ng Sistemang Pang-ekonomiya</a:t>
            </a:r>
            <a:endParaRPr b="0" lang="en-PH" sz="3600" spc="-1" strike="noStrike">
              <a:solidFill>
                <a:srgbClr val="000000"/>
              </a:solidFill>
              <a:latin typeface="Arial"/>
            </a:endParaRPr>
          </a:p>
          <a:p>
            <a:pPr>
              <a:lnSpc>
                <a:spcPct val="100000"/>
              </a:lnSpc>
            </a:pP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74" name=""/>
          <p:cNvGraphicFramePr/>
          <p:nvPr/>
        </p:nvGraphicFramePr>
        <p:xfrm>
          <a:off x="676080" y="1586160"/>
          <a:ext cx="10474920" cy="3111120"/>
        </p:xfrm>
        <a:graphic>
          <a:graphicData uri="http://schemas.openxmlformats.org/drawingml/2006/table">
            <a:tbl>
              <a:tblPr/>
              <a:tblGrid>
                <a:gridCol w="2094120"/>
                <a:gridCol w="2094120"/>
                <a:gridCol w="2094120"/>
                <a:gridCol w="2094120"/>
                <a:gridCol w="2098800"/>
              </a:tblGrid>
              <a:tr h="666720">
                <a:tc>
                  <a:txBody>
                    <a:bodyPr lIns="90000" rIns="90000" tIns="46800" bIns="46800" anchor="t">
                      <a:noAutofit/>
                    </a:bodyPr>
                    <a:p>
                      <a:pPr algn="ctr"/>
                      <a:r>
                        <a:rPr b="1" lang="en-PH" sz="1800" spc="-1" strike="noStrike">
                          <a:solidFill>
                            <a:srgbClr val="000000"/>
                          </a:solidFill>
                          <a:latin typeface="Lato"/>
                        </a:rPr>
                        <a:t>Sistemang Pang-ekonomiya</a:t>
                      </a:r>
                      <a:endParaRPr b="1"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1" lang="en-PH" sz="1800" spc="-1" strike="noStrike">
                          <a:solidFill>
                            <a:srgbClr val="000000"/>
                          </a:solidFill>
                          <a:latin typeface="Lato"/>
                        </a:rPr>
                        <a:t>Kaisipang Pang-ekonomiya</a:t>
                      </a:r>
                      <a:endParaRPr b="1"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1" lang="en-PH" sz="1800" spc="-1" strike="noStrike">
                          <a:solidFill>
                            <a:srgbClr val="000000"/>
                          </a:solidFill>
                          <a:latin typeface="Lato"/>
                        </a:rPr>
                        <a:t>Ano ang lilikhain?</a:t>
                      </a:r>
                      <a:endParaRPr b="1"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1" lang="en-PH" sz="1800" spc="-1" strike="noStrike">
                          <a:solidFill>
                            <a:srgbClr val="000000"/>
                          </a:solidFill>
                          <a:latin typeface="Lato"/>
                        </a:rPr>
                        <a:t>Paano ito lilikhain?</a:t>
                      </a:r>
                      <a:endParaRPr b="1"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ctr"/>
                      <a:r>
                        <a:rPr b="1" lang="en-PH" sz="1800" spc="-1" strike="noStrike">
                          <a:solidFill>
                            <a:srgbClr val="000000"/>
                          </a:solidFill>
                          <a:latin typeface="Lato"/>
                        </a:rPr>
                        <a:t>Para kanino ang lilikhain?</a:t>
                      </a:r>
                      <a:endParaRPr b="1"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222200">
                <a:tc>
                  <a:txBody>
                    <a:bodyPr lIns="90000" rIns="90000" tIns="46800" bIns="46800" anchor="t">
                      <a:noAutofit/>
                    </a:bodyPr>
                    <a:p>
                      <a:r>
                        <a:rPr b="0" lang="en-PH" sz="1800" spc="-1" strike="noStrike">
                          <a:solidFill>
                            <a:srgbClr val="000000"/>
                          </a:solidFill>
                          <a:latin typeface="Lato"/>
                        </a:rPr>
                        <a:t>Ipinag-uutos</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Komunismo</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Arial"/>
                        </a:rPr>
                        <a:t>Pinagpapasiyahan ng estado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Arial"/>
                        </a:rPr>
                        <a:t>Naaayon sa estado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Arial"/>
                        </a:rPr>
                        <a:t>Para sa estado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222200">
                <a:tc>
                  <a:txBody>
                    <a:bodyPr lIns="90000" rIns="90000" tIns="46800" bIns="46800" anchor="t">
                      <a:noAutofit/>
                    </a:bodyPr>
                    <a:p>
                      <a:r>
                        <a:rPr b="0" lang="en-PH" sz="1800" spc="-1" strike="noStrike">
                          <a:solidFill>
                            <a:srgbClr val="000000"/>
                          </a:solidFill>
                          <a:latin typeface="Lato"/>
                        </a:rPr>
                        <a:t>Pinaghalo</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Sosyalismo</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Arial"/>
                        </a:rPr>
                        <a:t>Pinagpapasiyahan ng estado at indibidwal</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Arial"/>
                        </a:rPr>
                        <a:t>Naaayon sa estado at indibidwal</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Arial"/>
                        </a:rPr>
                        <a:t>Para sa estado at indibidwal</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6" name="Rectangle 192"/>
          <p:cNvSpPr/>
          <p:nvPr/>
        </p:nvSpPr>
        <p:spPr>
          <a:xfrm>
            <a:off x="540000" y="552240"/>
            <a:ext cx="2868480" cy="652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77"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78" name=""/>
          <p:cNvSpPr txBox="1"/>
          <p:nvPr/>
        </p:nvSpPr>
        <p:spPr>
          <a:xfrm>
            <a:off x="1022760" y="1607040"/>
            <a:ext cx="10449720" cy="4540320"/>
          </a:xfrm>
          <a:prstGeom prst="rect">
            <a:avLst/>
          </a:prstGeom>
          <a:noFill/>
          <a:ln w="0">
            <a:noFill/>
          </a:ln>
        </p:spPr>
        <p:txBody>
          <a:bodyPr lIns="90000" rIns="90000" tIns="45000" bIns="45000" anchor="t">
            <a:noAutofit/>
          </a:bodyPr>
          <a:p>
            <a:pPr>
              <a:lnSpc>
                <a:spcPct val="100000"/>
              </a:lnSpc>
              <a:spcBef>
                <a:spcPts val="850"/>
              </a:spcBef>
              <a:spcAft>
                <a:spcPts val="850"/>
              </a:spcAft>
            </a:pPr>
            <a:r>
              <a:rPr b="1" lang="en-PH" sz="1800" spc="-1" strike="noStrike">
                <a:solidFill>
                  <a:srgbClr val="000000"/>
                </a:solidFill>
                <a:latin typeface="Lato"/>
                <a:ea typeface="AppleSystemUIFont"/>
              </a:rPr>
              <a:t>I. Panuto: </a:t>
            </a:r>
            <a:r>
              <a:rPr b="1" lang="en-PH" sz="1800" spc="-1" strike="noStrike">
                <a:solidFill>
                  <a:srgbClr val="000000"/>
                </a:solidFill>
                <a:latin typeface="Lato"/>
                <a:ea typeface="AppleSystemUIFont"/>
              </a:rPr>
              <a:t>Isulat sa patlang ang tamang sagot upang mabuo ang pangungusap.</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ea typeface="AppleSystemUIFont"/>
              </a:rPr>
              <a:t>Si Adam Smith ay isang ekonomista at pilosopo na tinaguriang _________________.</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Ang United States of America ay tumatangkilik sa kaisipang pang-ekonomiya na _________________.</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Sa pamamagitan ng _________________ sa pamilihan ay natatamo ang tinatawag na </a:t>
            </a:r>
            <a:r>
              <a:rPr b="0" i="1" lang="en-PH" sz="1800" spc="-1" strike="noStrike">
                <a:solidFill>
                  <a:srgbClr val="000000"/>
                </a:solidFill>
                <a:latin typeface="Lato"/>
              </a:rPr>
              <a:t>invisible hands</a:t>
            </a:r>
            <a:r>
              <a:rPr b="0" lang="en-PH" sz="1800" spc="-1" strike="noStrike">
                <a:solidFill>
                  <a:srgbClr val="000000"/>
                </a:solidFill>
                <a:latin typeface="Lato"/>
              </a:rPr>
              <a:t>.</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Sa ilalim ng _________________ ay pinapayagan ang pagkakaroon ng mga unyon at organisasyon ng mga manggagawa.</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Ang pilosopong si Karl Marx ang sumulat ng akdang _________________ na tumatalakay sa pantay na karapatan sa lipunan.</a:t>
            </a:r>
            <a:endParaRPr b="0" lang="en-PH" sz="1800" spc="-1" strike="noStrike">
              <a:solidFill>
                <a:srgbClr val="000000"/>
              </a:solidFill>
              <a:latin typeface="Lato"/>
              <a:ea typeface="PingFang SC"/>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Rectangle 1"/>
          <p:cNvSpPr/>
          <p:nvPr/>
        </p:nvSpPr>
        <p:spPr>
          <a:xfrm>
            <a:off x="-113040" y="552240"/>
            <a:ext cx="56916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0" name="Rectangle 2"/>
          <p:cNvSpPr/>
          <p:nvPr/>
        </p:nvSpPr>
        <p:spPr>
          <a:xfrm>
            <a:off x="426960" y="527760"/>
            <a:ext cx="4941000" cy="676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81" name="Rectangle 3"/>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82" name=""/>
          <p:cNvSpPr txBox="1"/>
          <p:nvPr/>
        </p:nvSpPr>
        <p:spPr>
          <a:xfrm>
            <a:off x="1017360" y="1609920"/>
            <a:ext cx="5065200" cy="3045240"/>
          </a:xfrm>
          <a:prstGeom prst="rect">
            <a:avLst/>
          </a:prstGeom>
          <a:noFill/>
          <a:ln w="0">
            <a:noFill/>
          </a:ln>
        </p:spPr>
        <p:txBody>
          <a:bodyPr lIns="90000" rIns="90000" tIns="45000" bIns="45000" anchor="t">
            <a:noAutofit/>
          </a:bodyPr>
          <a:p>
            <a:pPr>
              <a:lnSpc>
                <a:spcPct val="100000"/>
              </a:lnSpc>
              <a:spcBef>
                <a:spcPts val="283"/>
              </a:spcBef>
              <a:spcAft>
                <a:spcPts val="283"/>
              </a:spcAft>
            </a:pPr>
            <a:r>
              <a:rPr b="0" lang="en-PH" sz="1800" spc="-1" strike="noStrike">
                <a:solidFill>
                  <a:srgbClr val="000000"/>
                </a:solidFill>
                <a:latin typeface="Lato"/>
                <a:ea typeface="AppleSystemUIFont"/>
              </a:rPr>
              <a:t>1. “Ama ng Makabagong Ekonomiks”</a:t>
            </a:r>
            <a:endParaRPr b="0" lang="en-PH" sz="1800" spc="-1" strike="noStrike">
              <a:solidFill>
                <a:srgbClr val="000000"/>
              </a:solidFill>
              <a:latin typeface="Lato"/>
              <a:ea typeface="AppleSystemUIFont"/>
            </a:endParaRPr>
          </a:p>
          <a:p>
            <a:pPr>
              <a:lnSpc>
                <a:spcPct val="100000"/>
              </a:lnSpc>
              <a:spcBef>
                <a:spcPts val="283"/>
              </a:spcBef>
              <a:spcAft>
                <a:spcPts val="283"/>
              </a:spcAft>
            </a:pPr>
            <a:r>
              <a:rPr b="0" lang="en-PH" sz="1800" spc="-1" strike="noStrike">
                <a:solidFill>
                  <a:srgbClr val="000000"/>
                </a:solidFill>
                <a:latin typeface="Lato"/>
                <a:ea typeface="AppleSystemUIFont"/>
              </a:rPr>
              <a:t>2. Kapitalismo</a:t>
            </a:r>
            <a:endParaRPr b="0" lang="en-PH" sz="1800" spc="-1" strike="noStrike">
              <a:solidFill>
                <a:srgbClr val="000000"/>
              </a:solidFill>
              <a:latin typeface="Lato"/>
              <a:ea typeface="AppleSystemUIFont"/>
            </a:endParaRPr>
          </a:p>
          <a:p>
            <a:pPr>
              <a:lnSpc>
                <a:spcPct val="100000"/>
              </a:lnSpc>
              <a:spcBef>
                <a:spcPts val="283"/>
              </a:spcBef>
              <a:spcAft>
                <a:spcPts val="283"/>
              </a:spcAft>
            </a:pPr>
            <a:r>
              <a:rPr b="0" lang="en-PH" sz="1800" spc="-1" strike="noStrike">
                <a:solidFill>
                  <a:srgbClr val="000000"/>
                </a:solidFill>
                <a:latin typeface="Lato"/>
                <a:ea typeface="AppleSystemUIFont"/>
              </a:rPr>
              <a:t>3. Kompetisyon</a:t>
            </a:r>
            <a:endParaRPr b="0" lang="en-PH" sz="1800" spc="-1" strike="noStrike">
              <a:solidFill>
                <a:srgbClr val="000000"/>
              </a:solidFill>
              <a:latin typeface="Lato"/>
              <a:ea typeface="AppleSystemUIFont"/>
            </a:endParaRPr>
          </a:p>
          <a:p>
            <a:pPr>
              <a:lnSpc>
                <a:spcPct val="100000"/>
              </a:lnSpc>
              <a:spcBef>
                <a:spcPts val="283"/>
              </a:spcBef>
              <a:spcAft>
                <a:spcPts val="283"/>
              </a:spcAft>
            </a:pPr>
            <a:r>
              <a:rPr b="0" lang="en-PH" sz="1800" spc="-1" strike="noStrike">
                <a:solidFill>
                  <a:srgbClr val="000000"/>
                </a:solidFill>
                <a:latin typeface="Lato"/>
                <a:ea typeface="AppleSystemUIFont"/>
              </a:rPr>
              <a:t>4. Pinaghalong ekonomiya</a:t>
            </a:r>
            <a:endParaRPr b="0" lang="en-PH" sz="1800" spc="-1" strike="noStrike">
              <a:solidFill>
                <a:srgbClr val="000000"/>
              </a:solidFill>
              <a:latin typeface="Lato"/>
              <a:ea typeface="AppleSystemUIFont"/>
            </a:endParaRPr>
          </a:p>
          <a:p>
            <a:pPr>
              <a:lnSpc>
                <a:spcPct val="100000"/>
              </a:lnSpc>
              <a:spcBef>
                <a:spcPts val="283"/>
              </a:spcBef>
              <a:spcAft>
                <a:spcPts val="283"/>
              </a:spcAft>
            </a:pPr>
            <a:r>
              <a:rPr b="0" lang="en-PH" sz="1800" spc="-1" strike="noStrike">
                <a:solidFill>
                  <a:srgbClr val="000000"/>
                </a:solidFill>
                <a:latin typeface="Lato"/>
                <a:ea typeface="AppleSystemUIFont"/>
              </a:rPr>
              <a:t>5. Communist Manifesto</a:t>
            </a:r>
            <a:endParaRPr b="0" lang="en-PH" sz="1800" spc="-1" strike="noStrike">
              <a:solidFill>
                <a:srgbClr val="000000"/>
              </a:solidFill>
              <a:latin typeface="Lato"/>
              <a:ea typeface="AppleSystemUIFont"/>
            </a:endParaRPr>
          </a:p>
          <a:p>
            <a:pPr>
              <a:lnSpc>
                <a:spcPct val="100000"/>
              </a:lnSpc>
              <a:spcBef>
                <a:spcPts val="283"/>
              </a:spcBef>
              <a:spcAft>
                <a:spcPts val="283"/>
              </a:spcAft>
            </a:pPr>
            <a:endParaRPr b="0" lang="en-PH" sz="1800" spc="-1" strike="noStrike">
              <a:solidFill>
                <a:srgbClr val="000000"/>
              </a:solidFill>
              <a:latin typeface="Lato"/>
              <a:ea typeface="AppleSystemUIFont"/>
            </a:endParaRPr>
          </a:p>
          <a:p>
            <a:pPr>
              <a:lnSpc>
                <a:spcPct val="100000"/>
              </a:lnSpc>
              <a:spcBef>
                <a:spcPts val="283"/>
              </a:spcBef>
              <a:spcAft>
                <a:spcPts val="283"/>
              </a:spcAft>
            </a:pPr>
            <a:endParaRPr b="0" lang="en-PH" sz="1800" spc="-1" strike="noStrike">
              <a:solidFill>
                <a:srgbClr val="000000"/>
              </a:solidFill>
              <a:latin typeface="Lato"/>
              <a:ea typeface="AppleSystemUIFont"/>
            </a:endParaRPr>
          </a:p>
          <a:p>
            <a:pPr>
              <a:lnSpc>
                <a:spcPct val="100000"/>
              </a:lnSpc>
              <a:spcBef>
                <a:spcPts val="283"/>
              </a:spcBef>
              <a:spcAft>
                <a:spcPts val="283"/>
              </a:spcAft>
            </a:pP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35596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301968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Kapitalismo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36" name="" descr=""/>
          <p:cNvPicPr/>
          <p:nvPr/>
        </p:nvPicPr>
        <p:blipFill>
          <a:blip r:embed="rId1"/>
          <a:stretch/>
        </p:blipFill>
        <p:spPr>
          <a:xfrm>
            <a:off x="7027560" y="1841760"/>
            <a:ext cx="2282040" cy="3327480"/>
          </a:xfrm>
          <a:prstGeom prst="rect">
            <a:avLst/>
          </a:prstGeom>
          <a:ln w="0">
            <a:noFill/>
          </a:ln>
        </p:spPr>
      </p:pic>
      <p:sp>
        <p:nvSpPr>
          <p:cNvPr id="137" name=""/>
          <p:cNvSpPr txBox="1"/>
          <p:nvPr/>
        </p:nvSpPr>
        <p:spPr>
          <a:xfrm>
            <a:off x="920520" y="1746000"/>
            <a:ext cx="5837760" cy="348084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Ang ideyang ito ay mula kay </a:t>
            </a:r>
            <a:r>
              <a:rPr b="1" lang="en-PH" sz="1800" spc="-1" strike="noStrike">
                <a:solidFill>
                  <a:srgbClr val="000000"/>
                </a:solidFill>
                <a:latin typeface="Lato"/>
              </a:rPr>
              <a:t>Adam Smith</a:t>
            </a:r>
            <a:r>
              <a:rPr b="0" lang="en-PH" sz="1800" spc="-1" strike="noStrike">
                <a:solidFill>
                  <a:srgbClr val="000000"/>
                </a:solidFill>
                <a:latin typeface="Lato"/>
              </a:rPr>
              <a:t>, ang may-akda ng </a:t>
            </a:r>
            <a:r>
              <a:rPr b="1" i="1" lang="en-PH" sz="1800" spc="-1" strike="noStrike">
                <a:solidFill>
                  <a:srgbClr val="000000"/>
                </a:solidFill>
                <a:latin typeface="Lato"/>
              </a:rPr>
              <a:t>An Inquiry Into the Nature and Causes of the Wealth of Nations</a:t>
            </a:r>
            <a:r>
              <a:rPr b="0" lang="en-PH" sz="1800" spc="-1" strike="noStrike">
                <a:solidFill>
                  <a:srgbClr val="000000"/>
                </a:solidFill>
                <a:latin typeface="Lato"/>
              </a:rPr>
              <a:t>, at ang tinaguriang </a:t>
            </a:r>
            <a:r>
              <a:rPr b="1" lang="en-PH" sz="1800" spc="-1" strike="noStrike">
                <a:solidFill>
                  <a:srgbClr val="000000"/>
                </a:solidFill>
                <a:latin typeface="Lato"/>
              </a:rPr>
              <a:t>“Ama ng Makabagong Ekonomiks.”</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sistemang ito ay nakabatay sa kaniyang doktrina na kung tawagin ay </a:t>
            </a:r>
            <a:r>
              <a:rPr b="1" lang="en-PH" sz="1800" spc="-1" strike="noStrike">
                <a:solidFill>
                  <a:srgbClr val="000000"/>
                </a:solidFill>
                <a:latin typeface="Lato"/>
                <a:ea typeface="AppleSystemUIFont"/>
              </a:rPr>
              <a:t>laissezfaire </a:t>
            </a:r>
            <a:r>
              <a:rPr b="0" lang="en-PH" sz="1800" spc="-1" strike="noStrike">
                <a:solidFill>
                  <a:srgbClr val="000000"/>
                </a:solidFill>
                <a:latin typeface="Lato"/>
                <a:ea typeface="AppleSystemUIFont"/>
              </a:rPr>
              <a:t>na kung saan ang pamahalaan ay hindi nakikialam sa pamamalakad at pagdedesisyon ng mga indibidwal sa mga industriya at negosyo. </a:t>
            </a:r>
            <a:endParaRPr b="0" lang="en-PH" sz="1800" spc="-1" strike="noStrike">
              <a:solidFill>
                <a:srgbClr val="000000"/>
              </a:solidFill>
              <a:latin typeface="Lato"/>
              <a:ea typeface="AppleSystemUIFont"/>
            </a:endParaRPr>
          </a:p>
        </p:txBody>
      </p:sp>
      <p:pic>
        <p:nvPicPr>
          <p:cNvPr id="138" name="" descr=""/>
          <p:cNvPicPr/>
          <p:nvPr/>
        </p:nvPicPr>
        <p:blipFill>
          <a:blip r:embed="rId2"/>
          <a:stretch/>
        </p:blipFill>
        <p:spPr>
          <a:xfrm>
            <a:off x="9417600" y="1841760"/>
            <a:ext cx="2105280" cy="30582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Rectangle 4"/>
          <p:cNvSpPr/>
          <p:nvPr/>
        </p:nvSpPr>
        <p:spPr>
          <a:xfrm>
            <a:off x="-113040" y="532080"/>
            <a:ext cx="35596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0" name="Rectangle 5"/>
          <p:cNvSpPr/>
          <p:nvPr/>
        </p:nvSpPr>
        <p:spPr>
          <a:xfrm>
            <a:off x="426960" y="532080"/>
            <a:ext cx="301968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Kapitalismo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41" name="" descr=""/>
          <p:cNvPicPr/>
          <p:nvPr/>
        </p:nvPicPr>
        <p:blipFill>
          <a:blip r:embed="rId1"/>
          <a:stretch/>
        </p:blipFill>
        <p:spPr>
          <a:xfrm>
            <a:off x="7027560" y="1841760"/>
            <a:ext cx="2282040" cy="3327480"/>
          </a:xfrm>
          <a:prstGeom prst="rect">
            <a:avLst/>
          </a:prstGeom>
          <a:ln w="0">
            <a:noFill/>
          </a:ln>
        </p:spPr>
      </p:pic>
      <p:sp>
        <p:nvSpPr>
          <p:cNvPr id="142" name=""/>
          <p:cNvSpPr txBox="1"/>
          <p:nvPr/>
        </p:nvSpPr>
        <p:spPr>
          <a:xfrm>
            <a:off x="920520" y="1746000"/>
            <a:ext cx="5837760" cy="348084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Sa paniniwala ni Adam Smith, kailangang bigyang-laya ng pamahalaan ang mga namumuhunan upang mas mahikayat ang mga ito na magtayo ng mga negosyo. Para sa kaniya, ang kompetisyon bunga ng dumaraming negosyo ang magsisilbing </a:t>
            </a:r>
            <a:r>
              <a:rPr b="1" i="1" lang="en-PH" sz="1800" spc="-1" strike="noStrike">
                <a:solidFill>
                  <a:srgbClr val="000000"/>
                </a:solidFill>
                <a:latin typeface="Lato"/>
                <a:ea typeface="AppleSystemUIFont"/>
              </a:rPr>
              <a:t>invisible hands</a:t>
            </a:r>
            <a:r>
              <a:rPr b="0" lang="en-PH" sz="1800" spc="-1" strike="noStrike">
                <a:solidFill>
                  <a:srgbClr val="000000"/>
                </a:solidFill>
                <a:latin typeface="Lato"/>
                <a:ea typeface="AppleSystemUIFont"/>
              </a:rPr>
              <a:t> na magpapaunlad sa ekonomiya. Sa hindi pakikialam ng pamahalaan, ang pagkakaroon ng ekilibriyo ng ekonomiya ay nakasalalay sa balanseng interaksiyon ng suplay at demand.</a:t>
            </a:r>
            <a:endParaRPr b="0" lang="en-PH" sz="1800" spc="-1" strike="noStrike">
              <a:solidFill>
                <a:srgbClr val="000000"/>
              </a:solidFill>
              <a:latin typeface="Lato"/>
              <a:ea typeface="AppleSystemUIFont"/>
            </a:endParaRPr>
          </a:p>
        </p:txBody>
      </p:sp>
      <p:pic>
        <p:nvPicPr>
          <p:cNvPr id="143" name="" descr=""/>
          <p:cNvPicPr/>
          <p:nvPr/>
        </p:nvPicPr>
        <p:blipFill>
          <a:blip r:embed="rId2"/>
          <a:stretch/>
        </p:blipFill>
        <p:spPr>
          <a:xfrm>
            <a:off x="9417600" y="1841760"/>
            <a:ext cx="2105280" cy="30582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Rectangle 8"/>
          <p:cNvSpPr/>
          <p:nvPr/>
        </p:nvSpPr>
        <p:spPr>
          <a:xfrm>
            <a:off x="-113040" y="532080"/>
            <a:ext cx="35596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5" name="Rectangle 9"/>
          <p:cNvSpPr/>
          <p:nvPr/>
        </p:nvSpPr>
        <p:spPr>
          <a:xfrm>
            <a:off x="426960" y="532080"/>
            <a:ext cx="301968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Kapitalismo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6" name=""/>
          <p:cNvSpPr txBox="1"/>
          <p:nvPr/>
        </p:nvSpPr>
        <p:spPr>
          <a:xfrm>
            <a:off x="920520" y="1746000"/>
            <a:ext cx="10264680" cy="348084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Ang </a:t>
            </a:r>
            <a:r>
              <a:rPr b="1" lang="en-PH" sz="1800" spc="-1" strike="noStrike">
                <a:solidFill>
                  <a:srgbClr val="000000"/>
                </a:solidFill>
                <a:latin typeface="Lato"/>
                <a:ea typeface="AppleSystemUIFont"/>
              </a:rPr>
              <a:t>kapitalismo</a:t>
            </a:r>
            <a:r>
              <a:rPr b="0" lang="en-PH" sz="1800" spc="-1" strike="noStrike">
                <a:solidFill>
                  <a:srgbClr val="000000"/>
                </a:solidFill>
                <a:latin typeface="Lato"/>
                <a:ea typeface="AppleSystemUIFont"/>
              </a:rPr>
              <a:t> ay isang sistemang pang-ekonomiya kung saan ang produksiyon at pagmamay-ari ng yaman ay nasa kamay ng mga indibidwal at pribadong sektor. Ang pagmamay-ari ng yaman at pagnanais na tumubo ay laganap sa sistemang ito at ang pansariling interes o kagustuhan ng isang mamimili ang nagtutulak sa kaniya na bumili ng mga produkto na kaniyang nais. </a:t>
            </a:r>
            <a:endParaRPr b="0" lang="en-PH" sz="1800" spc="-1" strike="noStrike">
              <a:solidFill>
                <a:srgbClr val="000000"/>
              </a:solidFill>
              <a:latin typeface="Lato"/>
              <a:ea typeface="AppleSystemUIFont"/>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Ang paggawa ng mga desisyon sa sistemang ito ay </a:t>
            </a:r>
            <a:r>
              <a:rPr b="1" lang="en-PH" sz="1800" spc="-1" strike="noStrike">
                <a:solidFill>
                  <a:srgbClr val="000000"/>
                </a:solidFill>
                <a:latin typeface="Lato"/>
                <a:ea typeface="AppleSystemUIFont"/>
              </a:rPr>
              <a:t>desentralisado </a:t>
            </a:r>
            <a:r>
              <a:rPr b="0" lang="en-PH" sz="1800" spc="-1" strike="noStrike">
                <a:solidFill>
                  <a:srgbClr val="000000"/>
                </a:solidFill>
                <a:latin typeface="Lato"/>
                <a:ea typeface="AppleSystemUIFont"/>
              </a:rPr>
              <a:t>kung saan ang indibidwal at pribadong sektor ang gumagawa ng mga desisyon ukol sa uri ng mga produkto, maging ang mga paraan na gagamitin, at dami ng mga gagawin sa paglikha. Kaya naman nangingibabaw sa ekonomiya ang impluwensiya nito bilang mga mamimili, prodyuser, imbestor, at manggagawa.</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0"/>
          <p:cNvSpPr/>
          <p:nvPr/>
        </p:nvSpPr>
        <p:spPr>
          <a:xfrm>
            <a:off x="-113040" y="532080"/>
            <a:ext cx="35596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8" name="Rectangle 11"/>
          <p:cNvSpPr/>
          <p:nvPr/>
        </p:nvSpPr>
        <p:spPr>
          <a:xfrm>
            <a:off x="426960" y="532080"/>
            <a:ext cx="301968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Kapitalismo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9" name=""/>
          <p:cNvSpPr txBox="1"/>
          <p:nvPr/>
        </p:nvSpPr>
        <p:spPr>
          <a:xfrm>
            <a:off x="920520" y="1746000"/>
            <a:ext cx="6581160" cy="348084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teorya ukol sa komunismo ay unang binalangkas nina </a:t>
            </a:r>
            <a:r>
              <a:rPr b="1" lang="en-PH" sz="1800" spc="-1" strike="noStrike">
                <a:solidFill>
                  <a:srgbClr val="000000"/>
                </a:solidFill>
                <a:latin typeface="Lato"/>
                <a:ea typeface="AppleSystemUIFont"/>
              </a:rPr>
              <a:t>Karl Marx</a:t>
            </a:r>
            <a:r>
              <a:rPr b="0" lang="en-PH" sz="1800" spc="-1" strike="noStrike">
                <a:solidFill>
                  <a:srgbClr val="000000"/>
                </a:solidFill>
                <a:latin typeface="Lato"/>
                <a:ea typeface="AppleSystemUIFont"/>
              </a:rPr>
              <a:t> na tinaguriang </a:t>
            </a:r>
            <a:r>
              <a:rPr b="1" lang="en-PH" sz="1800" spc="-1" strike="noStrike">
                <a:solidFill>
                  <a:srgbClr val="000000"/>
                </a:solidFill>
                <a:latin typeface="Lato"/>
                <a:ea typeface="AppleSystemUIFont"/>
              </a:rPr>
              <a:t>“Ama ng Komunismo”</a:t>
            </a:r>
            <a:r>
              <a:rPr b="0" lang="en-PH" sz="1800" spc="-1" strike="noStrike">
                <a:solidFill>
                  <a:srgbClr val="000000"/>
                </a:solidFill>
                <a:latin typeface="Lato"/>
                <a:ea typeface="AppleSystemUIFont"/>
              </a:rPr>
              <a:t> at </a:t>
            </a:r>
            <a:r>
              <a:rPr b="1" lang="en-PH" sz="1800" spc="-1" strike="noStrike">
                <a:solidFill>
                  <a:srgbClr val="000000"/>
                </a:solidFill>
                <a:latin typeface="Lato"/>
                <a:ea typeface="AppleSystemUIFont"/>
              </a:rPr>
              <a:t>Friedrich Engels</a:t>
            </a:r>
            <a:r>
              <a:rPr b="0" lang="en-PH" sz="1800" spc="-1" strike="noStrike">
                <a:solidFill>
                  <a:srgbClr val="000000"/>
                </a:solidFill>
                <a:latin typeface="Lato"/>
                <a:ea typeface="AppleSystemUIFont"/>
              </a:rPr>
              <a:t> sa mga aklat na </a:t>
            </a:r>
            <a:r>
              <a:rPr b="1" i="1" lang="en-PH" sz="1800" spc="-1" strike="noStrike">
                <a:solidFill>
                  <a:srgbClr val="000000"/>
                </a:solidFill>
                <a:latin typeface="Lato"/>
                <a:ea typeface="AppleSystemUIFont"/>
              </a:rPr>
              <a:t>The Communist Manifesto </a:t>
            </a:r>
            <a:r>
              <a:rPr b="0" lang="en-PH" sz="1800" spc="-1" strike="noStrike">
                <a:solidFill>
                  <a:srgbClr val="000000"/>
                </a:solidFill>
                <a:latin typeface="Lato"/>
                <a:ea typeface="AppleSystemUIFont"/>
              </a:rPr>
              <a:t>at</a:t>
            </a:r>
            <a:r>
              <a:rPr b="1" i="1" lang="en-PH" sz="1800" spc="-1" strike="noStrike">
                <a:solidFill>
                  <a:srgbClr val="000000"/>
                </a:solidFill>
                <a:latin typeface="Lato"/>
                <a:ea typeface="AppleSystemUIFont"/>
              </a:rPr>
              <a:t> Das Kapital </a:t>
            </a:r>
            <a:r>
              <a:rPr b="0" lang="en-PH" sz="1800" spc="-1" strike="noStrike">
                <a:solidFill>
                  <a:srgbClr val="000000"/>
                </a:solidFill>
                <a:latin typeface="Lato"/>
                <a:ea typeface="AppleSystemUIFont"/>
              </a:rPr>
              <a:t>na itinuturing na bibliya ng komunismo. </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Ayon dito, ang mga manggagawa o </a:t>
            </a:r>
            <a:r>
              <a:rPr b="0" i="1" lang="en-PH" sz="1800" spc="-1" strike="noStrike">
                <a:solidFill>
                  <a:srgbClr val="000000"/>
                </a:solidFill>
                <a:latin typeface="Lato"/>
                <a:ea typeface="AppleSystemUIFont"/>
              </a:rPr>
              <a:t>proletariat</a:t>
            </a:r>
            <a:r>
              <a:rPr b="0" lang="en-PH" sz="1800" spc="-1" strike="noStrike">
                <a:solidFill>
                  <a:srgbClr val="000000"/>
                </a:solidFill>
                <a:latin typeface="Lato"/>
                <a:ea typeface="AppleSystemUIFont"/>
              </a:rPr>
              <a:t> ay dapat na magtamo ng kapangyarihan at magkaroon ng isang lipunan na walang pag-uuri.</a:t>
            </a:r>
            <a:endParaRPr b="0" lang="en-PH" sz="1800" spc="-1" strike="noStrike">
              <a:solidFill>
                <a:srgbClr val="000000"/>
              </a:solidFill>
              <a:latin typeface="AppleSystemUIFont"/>
              <a:ea typeface="AppleSystemUIFont"/>
            </a:endParaRPr>
          </a:p>
        </p:txBody>
      </p:sp>
      <p:pic>
        <p:nvPicPr>
          <p:cNvPr id="150" name="" descr=""/>
          <p:cNvPicPr/>
          <p:nvPr/>
        </p:nvPicPr>
        <p:blipFill>
          <a:blip r:embed="rId1"/>
          <a:stretch/>
        </p:blipFill>
        <p:spPr>
          <a:xfrm>
            <a:off x="7941240" y="1757880"/>
            <a:ext cx="3072240" cy="39024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Rectangle 12"/>
          <p:cNvSpPr/>
          <p:nvPr/>
        </p:nvSpPr>
        <p:spPr>
          <a:xfrm>
            <a:off x="-113040" y="532080"/>
            <a:ext cx="35596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2" name="Rectangle 13"/>
          <p:cNvSpPr/>
          <p:nvPr/>
        </p:nvSpPr>
        <p:spPr>
          <a:xfrm>
            <a:off x="426960" y="532080"/>
            <a:ext cx="301968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Kapitalismo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3" name=""/>
          <p:cNvSpPr txBox="1"/>
          <p:nvPr/>
        </p:nvSpPr>
        <p:spPr>
          <a:xfrm>
            <a:off x="920520" y="1746000"/>
            <a:ext cx="9926640" cy="348084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Ito ay isang uri ng sistemang pang-ekonomiya na kung saan kontrolado ng estado ang produksiyon at mga yaman nito. Hindi tulad ng kapitalismo, sa ilalim ng sistemang ito, nakaayon sa planong pangkabuhayan ang pamamaraan na ginagamit ng pamahalaan sa pagsagot sa mga suliraning pang-ekonomiya na tinatawag na </a:t>
            </a:r>
            <a:r>
              <a:rPr b="1" i="1" lang="en-PH" sz="1800" spc="-1" strike="noStrike">
                <a:solidFill>
                  <a:srgbClr val="000000"/>
                </a:solidFill>
                <a:latin typeface="Lato"/>
                <a:ea typeface="AppleSystemUIFont"/>
              </a:rPr>
              <a:t>central planning board.</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Sa ilalim ng lipunang ito ay walang pribadong pagmamay-ari sapagkat nais nitong marating ang estado ng </a:t>
            </a:r>
            <a:r>
              <a:rPr b="1" i="1" lang="en-PH" sz="1800" spc="-1" strike="noStrike">
                <a:solidFill>
                  <a:srgbClr val="000000"/>
                </a:solidFill>
                <a:latin typeface="Lato"/>
                <a:ea typeface="AppleSystemUIFont"/>
              </a:rPr>
              <a:t>utopia</a:t>
            </a:r>
            <a:r>
              <a:rPr b="0" lang="en-PH" sz="1800" spc="-1" strike="noStrike">
                <a:solidFill>
                  <a:srgbClr val="000000"/>
                </a:solidFill>
                <a:latin typeface="Lato"/>
                <a:ea typeface="AppleSystemUIFont"/>
              </a:rPr>
              <a:t> o </a:t>
            </a:r>
            <a:r>
              <a:rPr b="1" lang="en-PH" sz="1800" spc="-1" strike="noStrike">
                <a:solidFill>
                  <a:srgbClr val="000000"/>
                </a:solidFill>
                <a:latin typeface="Lato"/>
                <a:ea typeface="AppleSystemUIFont"/>
              </a:rPr>
              <a:t>lipunang walang pag-uuri</a:t>
            </a:r>
            <a:r>
              <a:rPr b="0" lang="en-PH" sz="1800" spc="-1" strike="noStrike">
                <a:solidFill>
                  <a:srgbClr val="000000"/>
                </a:solidFill>
                <a:latin typeface="Lato"/>
                <a:ea typeface="AppleSystemUIFont"/>
              </a:rPr>
              <a:t>. Ang ideyang komunismo ay likas na mahirap makamit sapagkat upang maisakatuparan ito, kinakailangang baguhin ang pag-iisip ng tao na maghangad ng mga materyal na bagay na nagbibigay ng kasiyahan o </a:t>
            </a:r>
            <a:r>
              <a:rPr b="0" i="1" lang="en-PH" sz="1800" spc="-1" strike="noStrike">
                <a:solidFill>
                  <a:srgbClr val="000000"/>
                </a:solidFill>
                <a:latin typeface="Lato"/>
                <a:ea typeface="AppleSystemUIFont"/>
              </a:rPr>
              <a:t>satisfaction</a:t>
            </a:r>
            <a:r>
              <a:rPr b="0" lang="en-PH" sz="1800" spc="-1" strike="noStrike">
                <a:solidFill>
                  <a:srgbClr val="000000"/>
                </a:solidFill>
                <a:latin typeface="Lato"/>
                <a:ea typeface="AppleSystemUIFont"/>
              </a:rPr>
              <a:t> sa kanilang buhay, bagay na likas na mahirap alisin sa isipan ng tao. Itinatatak sa isipan ng mga tao na maging kontento at masaya sa mga bagay na ibinibigay ng pamahalaan</a:t>
            </a:r>
            <a:r>
              <a:rPr b="1" i="1" lang="en-PH" sz="1800" spc="-1" strike="noStrike">
                <a:solidFill>
                  <a:srgbClr val="000000"/>
                </a:solidFill>
                <a:latin typeface="Lato"/>
                <a:ea typeface="AppleSystemUIFont"/>
              </a:rPr>
              <a:t>.</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Rectangle 14"/>
          <p:cNvSpPr/>
          <p:nvPr/>
        </p:nvSpPr>
        <p:spPr>
          <a:xfrm>
            <a:off x="-113040" y="532080"/>
            <a:ext cx="35596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5" name="Rectangle 16"/>
          <p:cNvSpPr/>
          <p:nvPr/>
        </p:nvSpPr>
        <p:spPr>
          <a:xfrm>
            <a:off x="426960" y="532080"/>
            <a:ext cx="301968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Sosyalismo</a:t>
            </a:r>
            <a:endParaRPr b="0" lang="en-PH" sz="3600" spc="-1" strike="noStrike">
              <a:solidFill>
                <a:srgbClr val="000000"/>
              </a:solidFill>
              <a:latin typeface="Arial"/>
            </a:endParaRPr>
          </a:p>
          <a:p>
            <a:pPr>
              <a:lnSpc>
                <a:spcPct val="100000"/>
              </a:lnSpc>
            </a:pP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6" name=""/>
          <p:cNvSpPr txBox="1"/>
          <p:nvPr/>
        </p:nvSpPr>
        <p:spPr>
          <a:xfrm>
            <a:off x="920520" y="1746000"/>
            <a:ext cx="9926640" cy="192060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AppleSystemUIFont"/>
              </a:rPr>
              <a:t>Ito ay uri ng sistemang pang-ekonomiya na nagpapakita ng estado bago makamit ng isang bansa ang pagiging komunista nito. Dahil ang sistemang ito ay nasa ilalim ng sistemang pinaghalo, ito ay may pagbabalanse ng kalayaan at pagkontrol ng pamahalaan at mamamayan. Ilan sa mga bansang yumakap sa sistemang ito ay ang China, Russia, Canada, ilang bansa sa Europa gaya ng Germany, at iba pa.</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17"/>
          <p:cNvSpPr/>
          <p:nvPr/>
        </p:nvSpPr>
        <p:spPr>
          <a:xfrm>
            <a:off x="-113040" y="532080"/>
            <a:ext cx="283320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8" name="Rectangle 18"/>
          <p:cNvSpPr/>
          <p:nvPr/>
        </p:nvSpPr>
        <p:spPr>
          <a:xfrm>
            <a:off x="426960" y="532080"/>
            <a:ext cx="244548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Pasismo</a:t>
            </a:r>
            <a:endParaRPr b="0" lang="en-PH" sz="3600" spc="-1" strike="noStrike">
              <a:solidFill>
                <a:srgbClr val="000000"/>
              </a:solidFill>
              <a:latin typeface="Arial"/>
            </a:endParaRPr>
          </a:p>
          <a:p>
            <a:pPr>
              <a:lnSpc>
                <a:spcPct val="100000"/>
              </a:lnSpc>
            </a:pP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9" name=""/>
          <p:cNvSpPr txBox="1"/>
          <p:nvPr/>
        </p:nvSpPr>
        <p:spPr>
          <a:xfrm>
            <a:off x="920520" y="1746000"/>
            <a:ext cx="9926640" cy="360432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Isa itong uri ng sistemang pang-ekonomiyang politikal na umiral sa bansang Italy sa ilalim ng pamumuno ni Benito Mussolini noong 1922 matapos niyang maitatag ang partidong </a:t>
            </a:r>
            <a:r>
              <a:rPr b="1" i="1" lang="en-PH" sz="1800" spc="-1" strike="noStrike">
                <a:solidFill>
                  <a:srgbClr val="000000"/>
                </a:solidFill>
                <a:latin typeface="Lato"/>
                <a:ea typeface="AppleSystemUIFont"/>
              </a:rPr>
              <a:t>fascist</a:t>
            </a:r>
            <a:r>
              <a:rPr b="0" lang="en-PH" sz="1800" spc="-1" strike="noStrike">
                <a:solidFill>
                  <a:srgbClr val="000000"/>
                </a:solidFill>
                <a:latin typeface="Lato"/>
                <a:ea typeface="AppleSystemUIFont"/>
              </a:rPr>
              <a:t>. Habang itinatag naman ni Adolf Hitler ang </a:t>
            </a:r>
            <a:r>
              <a:rPr b="1" lang="en-PH" sz="1800" spc="-1" strike="noStrike">
                <a:solidFill>
                  <a:srgbClr val="000000"/>
                </a:solidFill>
                <a:latin typeface="Lato"/>
                <a:ea typeface="AppleSystemUIFont"/>
              </a:rPr>
              <a:t>nasismo</a:t>
            </a:r>
            <a:r>
              <a:rPr b="0" lang="en-PH" sz="1800" spc="-1" strike="noStrike">
                <a:solidFill>
                  <a:srgbClr val="000000"/>
                </a:solidFill>
                <a:latin typeface="Lato"/>
                <a:ea typeface="AppleSystemUIFont"/>
              </a:rPr>
              <a:t> </a:t>
            </a:r>
            <a:r>
              <a:rPr b="1" i="1" lang="en-PH" sz="1800" spc="-1" strike="noStrike">
                <a:solidFill>
                  <a:srgbClr val="000000"/>
                </a:solidFill>
                <a:latin typeface="Lato"/>
                <a:ea typeface="AppleSystemUIFont"/>
              </a:rPr>
              <a:t>(Nazism)</a:t>
            </a:r>
            <a:r>
              <a:rPr b="0" lang="en-PH" sz="1800" spc="-1" strike="noStrike">
                <a:solidFill>
                  <a:srgbClr val="000000"/>
                </a:solidFill>
                <a:latin typeface="Lato"/>
                <a:ea typeface="AppleSystemUIFont"/>
              </a:rPr>
              <a:t> sa Germany matapos siyang maihalal na bagong pinuno. </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Hindi nagkakalayo ang dalawang sistemang ito ng pagpapatupad ng mga patakaran na kung saan kontrolado ng estado ang yaman at industriya ng bansa bilang isang diktador. Sa ilalim ng pamumuno ng isang diktador, ito ang nagsasagawa ng desisyon sa politikal, sosyal, at ekonomikong aspekto. Kaya mahihinuha na naaayon lamang sa pangangailangan ang produksiyon ng bansa. Ang bawat indibidwal ay walang karapatang magreklamo at sumuway sa mga batas na ipinatutupad ng pamahalaan. Mahigpit ding ipinagbabawal ang pagwewelga at pagtatatag ng mga unyon.</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Rectangle 19"/>
          <p:cNvSpPr/>
          <p:nvPr/>
        </p:nvSpPr>
        <p:spPr>
          <a:xfrm>
            <a:off x="-113040" y="532080"/>
            <a:ext cx="8375400" cy="1275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1" name="Rectangle 20"/>
          <p:cNvSpPr/>
          <p:nvPr/>
        </p:nvSpPr>
        <p:spPr>
          <a:xfrm>
            <a:off x="426960" y="532080"/>
            <a:ext cx="981216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ideyang umiral sa Iba’t Ibang Sistemang Pang-ekonomiya</a:t>
            </a:r>
            <a:endParaRPr b="0" lang="en-PH" sz="3600" spc="-1" strike="noStrike">
              <a:solidFill>
                <a:srgbClr val="000000"/>
              </a:solidFill>
              <a:latin typeface="Arial"/>
            </a:endParaRPr>
          </a:p>
          <a:p>
            <a:pPr>
              <a:lnSpc>
                <a:spcPct val="100000"/>
              </a:lnSpc>
            </a:pP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2" name=""/>
          <p:cNvGraphicFramePr/>
          <p:nvPr/>
        </p:nvGraphicFramePr>
        <p:xfrm>
          <a:off x="878760" y="2129040"/>
          <a:ext cx="10610280" cy="4240440"/>
        </p:xfrm>
        <a:graphic>
          <a:graphicData uri="http://schemas.openxmlformats.org/drawingml/2006/table">
            <a:tbl>
              <a:tblPr/>
              <a:tblGrid>
                <a:gridCol w="1565280"/>
                <a:gridCol w="2084040"/>
                <a:gridCol w="2027520"/>
                <a:gridCol w="2213640"/>
                <a:gridCol w="2720160"/>
              </a:tblGrid>
              <a:tr h="605880">
                <a:tc>
                  <a:txBody>
                    <a:bodyPr lIns="90000" rIns="90000" tIns="46800" bIns="46800" anchor="ctr">
                      <a:noAutofit/>
                    </a:bodyPr>
                    <a:p>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Pangunahing Layunin</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Pagdedesisyon</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Pagmamay-ari</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Pagtatakda ng Presyo</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932120">
                <a:tc>
                  <a:txBody>
                    <a:bodyPr lIns="90000" rIns="90000" tIns="46800" bIns="46800" anchor="t">
                      <a:noAutofit/>
                    </a:bodyPr>
                    <a:p>
                      <a:r>
                        <a:rPr b="0" lang="en-PH" sz="1800" spc="-1" strike="noStrike">
                          <a:solidFill>
                            <a:srgbClr val="000000"/>
                          </a:solidFill>
                          <a:latin typeface="Lato"/>
                        </a:rPr>
                        <a:t>Kapitalismo</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Kumita ng malaking tubo</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Nasa pribadong sektor</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Ang mga pribadong sektor ay maaaring magmay-ari ng mga salik ng produksiyon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Nakabatay sa</a:t>
                      </a:r>
                      <a:endParaRPr b="0" lang="en-PH" sz="1800" spc="-1" strike="noStrike">
                        <a:solidFill>
                          <a:srgbClr val="000000"/>
                        </a:solidFill>
                        <a:latin typeface="Lato"/>
                      </a:endParaRPr>
                    </a:p>
                    <a:p>
                      <a:r>
                        <a:rPr b="0" lang="en-PH" sz="1800" spc="-1" strike="noStrike">
                          <a:solidFill>
                            <a:srgbClr val="000000"/>
                          </a:solidFill>
                          <a:latin typeface="Lato"/>
                        </a:rPr>
                        <a:t>napagkasunduan ng</a:t>
                      </a:r>
                      <a:endParaRPr b="0" lang="en-PH" sz="1800" spc="-1" strike="noStrike">
                        <a:solidFill>
                          <a:srgbClr val="000000"/>
                        </a:solidFill>
                        <a:latin typeface="Lato"/>
                      </a:endParaRPr>
                    </a:p>
                    <a:p>
                      <a:r>
                        <a:rPr b="0" lang="en-PH" sz="1800" spc="-1" strike="noStrike">
                          <a:solidFill>
                            <a:srgbClr val="000000"/>
                          </a:solidFill>
                          <a:latin typeface="Lato"/>
                        </a:rPr>
                        <a:t>mamimili at nagbibili o</a:t>
                      </a:r>
                      <a:endParaRPr b="0" lang="en-PH" sz="1800" spc="-1" strike="noStrike">
                        <a:solidFill>
                          <a:srgbClr val="000000"/>
                        </a:solidFill>
                        <a:latin typeface="Lato"/>
                      </a:endParaRPr>
                    </a:p>
                    <a:p>
                      <a:r>
                        <a:rPr b="0" lang="en-PH" sz="1800" spc="-1" strike="noStrike">
                          <a:solidFill>
                            <a:srgbClr val="000000"/>
                          </a:solidFill>
                          <a:latin typeface="Lato"/>
                        </a:rPr>
                        <a:t>interaksiyon ng suplay at</a:t>
                      </a:r>
                      <a:endParaRPr b="0" lang="en-PH" sz="1800" spc="-1" strike="noStrike">
                        <a:solidFill>
                          <a:srgbClr val="000000"/>
                        </a:solidFill>
                        <a:latin typeface="Lato"/>
                      </a:endParaRPr>
                    </a:p>
                    <a:p>
                      <a:r>
                        <a:rPr b="0" lang="en-PH" sz="1800" spc="-1" strike="noStrike">
                          <a:solidFill>
                            <a:srgbClr val="000000"/>
                          </a:solidFill>
                          <a:latin typeface="Lato"/>
                        </a:rPr>
                        <a:t>demand ng produkto o</a:t>
                      </a:r>
                      <a:endParaRPr b="0" lang="en-PH" sz="1800" spc="-1" strike="noStrike">
                        <a:solidFill>
                          <a:srgbClr val="000000"/>
                        </a:solidFill>
                        <a:latin typeface="Lato"/>
                      </a:endParaRPr>
                    </a:p>
                    <a:p>
                      <a:r>
                        <a:rPr b="0" lang="en-PH" sz="1800" spc="-1" strike="noStrike">
                          <a:solidFill>
                            <a:srgbClr val="000000"/>
                          </a:solidFill>
                          <a:latin typeface="Lato"/>
                          <a:ea typeface="AppleSystemUIFont"/>
                        </a:rPr>
                        <a:t>serbisyo</a:t>
                      </a:r>
                      <a:r>
                        <a:rPr b="0" lang="en-PH" sz="1800" spc="-1" strike="noStrike">
                          <a:solidFill>
                            <a:srgbClr val="000000"/>
                          </a:solidFill>
                          <a:latin typeface="Lato"/>
                        </a:rPr>
                        <a:t> </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417320">
                <a:tc>
                  <a:txBody>
                    <a:bodyPr lIns="90000" rIns="90000" tIns="46800" bIns="46800" anchor="t">
                      <a:noAutofit/>
                    </a:bodyPr>
                    <a:p>
                      <a:r>
                        <a:rPr b="0" lang="en-PH" sz="1800" spc="-1" strike="noStrike">
                          <a:solidFill>
                            <a:srgbClr val="000000"/>
                          </a:solidFill>
                          <a:latin typeface="Arial"/>
                        </a:rPr>
                        <a:t>Komunismo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Marating ang lipunang </a:t>
                      </a:r>
                      <a:r>
                        <a:rPr b="0" i="1" lang="en-PH" sz="1800" spc="-1" strike="noStrike">
                          <a:solidFill>
                            <a:srgbClr val="000000"/>
                          </a:solidFill>
                          <a:latin typeface="Lato"/>
                        </a:rPr>
                        <a:t>utopia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Pamahalaan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Kontrolado ng pamahalaan ang lahat ng salik ng produksiyon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r>
                        <a:rPr b="0" lang="en-PH" sz="1800" spc="-1" strike="noStrike">
                          <a:solidFill>
                            <a:srgbClr val="000000"/>
                          </a:solidFill>
                          <a:latin typeface="Lato"/>
                        </a:rPr>
                        <a:t>Nakabatay sa itinakda ng pamahalaan ayon sa pangangailangan ng mamamayan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1937</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2023-04-25T12:57:55Z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