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4920" cy="6850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91800" cy="2791800"/>
          </a:xfrm>
          <a:prstGeom prst="rect">
            <a:avLst/>
          </a:prstGeom>
          <a:ln w="0">
            <a:noFill/>
          </a:ln>
        </p:spPr>
      </p:pic>
      <p:sp>
        <p:nvSpPr>
          <p:cNvPr id="2" name="Rectangle 5"/>
          <p:cNvSpPr/>
          <p:nvPr/>
        </p:nvSpPr>
        <p:spPr>
          <a:xfrm>
            <a:off x="3487320" y="1475280"/>
            <a:ext cx="8697240" cy="3855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97240" cy="3769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4920" cy="627840"/>
          </a:xfrm>
          <a:prstGeom prst="rect">
            <a:avLst/>
          </a:prstGeom>
          <a:ln w="0">
            <a:noFill/>
          </a:ln>
        </p:spPr>
      </p:pic>
      <p:sp>
        <p:nvSpPr>
          <p:cNvPr id="43" name="Rectangle 7"/>
          <p:cNvSpPr/>
          <p:nvPr/>
        </p:nvSpPr>
        <p:spPr>
          <a:xfrm>
            <a:off x="10868760" y="0"/>
            <a:ext cx="963360" cy="963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27440" cy="1027440"/>
          </a:xfrm>
          <a:prstGeom prst="rect">
            <a:avLst/>
          </a:prstGeom>
          <a:ln w="0">
            <a:noFill/>
          </a:ln>
        </p:spPr>
      </p:pic>
      <p:sp>
        <p:nvSpPr>
          <p:cNvPr id="45" name="TextBox 9"/>
          <p:cNvSpPr/>
          <p:nvPr/>
        </p:nvSpPr>
        <p:spPr>
          <a:xfrm>
            <a:off x="185400" y="6362280"/>
            <a:ext cx="4684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6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9240" cy="3377520"/>
          </a:xfrm>
          <a:prstGeom prst="rect">
            <a:avLst/>
          </a:prstGeom>
          <a:ln w="127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59360" y="2904840"/>
            <a:ext cx="748800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Operations on Sets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PlaceHolder 1"/>
          <p:cNvSpPr>
            <a:spLocks noGrp="1"/>
          </p:cNvSpPr>
          <p:nvPr>
            <p:ph/>
          </p:nvPr>
        </p:nvSpPr>
        <p:spPr>
          <a:xfrm>
            <a:off x="540360" y="540000"/>
            <a:ext cx="9898200" cy="4344120"/>
          </a:xfrm>
          <a:prstGeom prst="rect">
            <a:avLst/>
          </a:prstGeom>
          <a:noFill/>
          <a:ln w="0">
            <a:noFill/>
          </a:ln>
        </p:spPr>
        <p:txBody>
          <a:bodyPr lIns="90000" rIns="90000" tIns="45000" bIns="45000" anchor="t">
            <a:noAutofit/>
          </a:bodyPr>
          <a:p>
            <a:pPr>
              <a:lnSpc>
                <a:spcPct val="100000"/>
              </a:lnSpc>
              <a:buNone/>
            </a:pPr>
            <a:r>
              <a:rPr b="1" lang="en-PH" sz="2000" spc="-1" strike="noStrike">
                <a:latin typeface="Lato"/>
              </a:rPr>
              <a:t>Operations on Sets</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1800" spc="-1" strike="noStrike">
                <a:latin typeface="Lato"/>
              </a:rPr>
              <a:t>Answer the following</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Given: U </a:t>
            </a:r>
            <a:r>
              <a:rPr b="0" lang="en-PH" sz="1800" spc="-1" strike="noStrike">
                <a:latin typeface="Lato"/>
                <a:ea typeface="€à'12ïþ"/>
              </a:rPr>
              <a:t>= {s, e, c, o, n, d, a, r, y}; A = {n, e, r, d}; B = {d, i, a, r, y}; and C = { }.</a:t>
            </a:r>
            <a:endParaRPr b="0" lang="en-PH" sz="1800" spc="-1" strike="noStrike">
              <a:latin typeface="Arial"/>
            </a:endParaRPr>
          </a:p>
          <a:p>
            <a:pPr>
              <a:lnSpc>
                <a:spcPct val="100000"/>
              </a:lnSpc>
              <a:buNone/>
            </a:pPr>
            <a:r>
              <a:rPr b="0" lang="en-PH" sz="1800" spc="-1" strike="noStrike">
                <a:latin typeface="Lato"/>
                <a:ea typeface="€à'12ïþ"/>
              </a:rPr>
              <a:t>Find:       a. A′              c. C′              e. (A ∪ B)′</a:t>
            </a:r>
            <a:endParaRPr b="0" lang="en-PH" sz="1800" spc="-1" strike="noStrike">
              <a:latin typeface="Arial"/>
            </a:endParaRPr>
          </a:p>
          <a:p>
            <a:pPr>
              <a:lnSpc>
                <a:spcPct val="100000"/>
              </a:lnSpc>
              <a:buNone/>
            </a:pPr>
            <a:r>
              <a:rPr b="0" lang="en-PH" sz="1800" spc="-1" strike="noStrike">
                <a:latin typeface="Lato"/>
                <a:ea typeface="€à'12ïþ"/>
              </a:rPr>
              <a:t>               </a:t>
            </a:r>
            <a:r>
              <a:rPr b="0" lang="en-PH" sz="1800" spc="-1" strike="noStrike">
                <a:latin typeface="Lato"/>
                <a:ea typeface="€à'12ïþ"/>
              </a:rPr>
              <a:t>b. B′              d. (A ∩ B)′     f. A ∩ C′</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latin typeface="Lato"/>
                <a:ea typeface="€à'12ïþ"/>
              </a:rPr>
              <a:t>Answers: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000" spc="-1" strike="noStrike">
                <a:latin typeface="Lato"/>
                <a:ea typeface="€à'12ïþ"/>
              </a:rPr>
              <a:t>          </a:t>
            </a:r>
            <a:r>
              <a:rPr b="0" lang="en-PH" sz="1800" spc="-1" strike="noStrike">
                <a:latin typeface="Lato"/>
                <a:ea typeface="€à'12ïþ"/>
              </a:rPr>
              <a:t>          </a:t>
            </a:r>
            <a:r>
              <a:rPr b="0" lang="en-PH" sz="1800" spc="-1" strike="noStrike">
                <a:latin typeface="Lato"/>
                <a:ea typeface="€à'12ïþ"/>
              </a:rPr>
              <a:t>a. A′ = </a:t>
            </a:r>
            <a:r>
              <a:rPr b="1" lang="en-PH" sz="1800" spc="-1" strike="noStrike">
                <a:latin typeface="Lato"/>
                <a:ea typeface="€à'12ïþ"/>
              </a:rPr>
              <a:t> {s, c, o, a, y}</a:t>
            </a:r>
            <a:r>
              <a:rPr b="0" lang="en-PH" sz="1800" spc="-1" strike="noStrike">
                <a:latin typeface="Lato"/>
                <a:ea typeface="€à'12ïþ"/>
              </a:rPr>
              <a:t>                               </a:t>
            </a:r>
            <a:r>
              <a:rPr b="1" lang="en-PH" sz="1800" spc="-1" strike="noStrike">
                <a:latin typeface="Lato"/>
                <a:ea typeface="€à'12ïþ"/>
              </a:rPr>
              <a:t> </a:t>
            </a:r>
            <a:r>
              <a:rPr b="0" lang="en-PH" sz="1800" spc="-1" strike="noStrike">
                <a:latin typeface="Lato"/>
                <a:ea typeface="€à'12ïþ"/>
              </a:rPr>
              <a:t>   d. (A ∩ B)′ = </a:t>
            </a:r>
            <a:r>
              <a:rPr b="1" lang="en-PH" sz="1800" spc="-1" strike="noStrike">
                <a:latin typeface="Lato"/>
                <a:ea typeface="€à'12ïþ"/>
              </a:rPr>
              <a:t> {s, e, c, o, n, a, y}</a:t>
            </a:r>
            <a:endParaRPr b="0" lang="en-PH" sz="1800" spc="-1" strike="noStrike">
              <a:latin typeface="Arial"/>
            </a:endParaRPr>
          </a:p>
          <a:p>
            <a:pPr>
              <a:lnSpc>
                <a:spcPct val="100000"/>
              </a:lnSpc>
              <a:buNone/>
            </a:pPr>
            <a:r>
              <a:rPr b="1" lang="en-PH" sz="1800" spc="-1" strike="noStrike">
                <a:latin typeface="Lato"/>
                <a:ea typeface="€à'12ïþ"/>
              </a:rPr>
              <a:t> </a:t>
            </a:r>
            <a:r>
              <a:rPr b="0" lang="en-PH" sz="1800" spc="-1" strike="noStrike">
                <a:latin typeface="Lato"/>
                <a:ea typeface="€à'12ïþ"/>
              </a:rPr>
              <a:t>      </a:t>
            </a:r>
            <a:endParaRPr b="0" lang="en-PH" sz="1800" spc="-1" strike="noStrike">
              <a:latin typeface="Arial"/>
            </a:endParaRPr>
          </a:p>
          <a:p>
            <a:pPr>
              <a:lnSpc>
                <a:spcPct val="100000"/>
              </a:lnSpc>
              <a:buNone/>
            </a:pPr>
            <a:r>
              <a:rPr b="0" lang="en-PH" sz="1800" spc="-1" strike="noStrike">
                <a:latin typeface="Lato"/>
                <a:ea typeface="€à'12ïþ"/>
              </a:rPr>
              <a:t>               </a:t>
            </a:r>
            <a:r>
              <a:rPr b="0" lang="en-PH" sz="1800" spc="-1" strike="noStrike">
                <a:latin typeface="Lato"/>
                <a:ea typeface="€à'12ïþ"/>
              </a:rPr>
              <a:t>b. B′ = </a:t>
            </a:r>
            <a:r>
              <a:rPr b="1" lang="en-PH" sz="1800" spc="-1" strike="noStrike">
                <a:latin typeface="Lato"/>
                <a:ea typeface="€à'12ïþ"/>
              </a:rPr>
              <a:t>{s, e, c, o, n} </a:t>
            </a:r>
            <a:r>
              <a:rPr b="0" lang="en-PH" sz="1800" spc="-1" strike="noStrike">
                <a:latin typeface="Lato"/>
                <a:ea typeface="€à'12ïþ"/>
              </a:rPr>
              <a:t>                                   e. (A ∪ B)′ =  </a:t>
            </a:r>
            <a:r>
              <a:rPr b="1" lang="en-PH" sz="1800" spc="-1" strike="noStrike">
                <a:latin typeface="Lato"/>
                <a:ea typeface="€à'12ïþ"/>
              </a:rPr>
              <a:t>{s, c, o}</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à'12ïþ"/>
              </a:rPr>
              <a:t>               </a:t>
            </a:r>
            <a:r>
              <a:rPr b="0" lang="en-PH" sz="1800" spc="-1" strike="noStrike">
                <a:latin typeface="Lato"/>
                <a:ea typeface="€à'12ïþ"/>
              </a:rPr>
              <a:t>c. C′ =  </a:t>
            </a:r>
            <a:r>
              <a:rPr b="1" lang="en-PH" sz="1800" spc="-1" strike="noStrike">
                <a:latin typeface="Lato"/>
                <a:ea typeface="€à'12ïþ"/>
              </a:rPr>
              <a:t>{s, e, c, o, n, d, a, r, y} </a:t>
            </a:r>
            <a:r>
              <a:rPr b="0" lang="en-PH" sz="1800" spc="-1" strike="noStrike">
                <a:latin typeface="Lato"/>
                <a:ea typeface="€à'12ïþ"/>
              </a:rPr>
              <a:t>                f. A ∩ C′ = </a:t>
            </a:r>
            <a:r>
              <a:rPr b="1" lang="en-PH" sz="1800" spc="-1" strike="noStrike">
                <a:latin typeface="Lato"/>
                <a:ea typeface="€à'12ïþ"/>
              </a:rPr>
              <a:t>{s, c, o, a, y}</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Ð~oêþ"/>
              </a:rPr>
              <a:t>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42" name=""/>
          <p:cNvSpPr/>
          <p:nvPr/>
        </p:nvSpPr>
        <p:spPr>
          <a:xfrm>
            <a:off x="-1260000" y="266760"/>
            <a:ext cx="5510880" cy="2250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43" name=""/>
          <p:cNvSpPr/>
          <p:nvPr/>
        </p:nvSpPr>
        <p:spPr>
          <a:xfrm flipV="1">
            <a:off x="540000" y="3053520"/>
            <a:ext cx="10980000" cy="6480"/>
          </a:xfrm>
          <a:prstGeom prst="line">
            <a:avLst/>
          </a:prstGeom>
          <a:ln w="72000">
            <a:solidFill>
              <a:srgbClr val="666666"/>
            </a:solidFill>
            <a:prstDash val="sysDash"/>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1"/>
          <p:cNvSpPr>
            <a:spLocks noGrp="1"/>
          </p:cNvSpPr>
          <p:nvPr>
            <p:ph/>
          </p:nvPr>
        </p:nvSpPr>
        <p:spPr>
          <a:xfrm>
            <a:off x="720000" y="900000"/>
            <a:ext cx="9898200" cy="4344120"/>
          </a:xfrm>
          <a:prstGeom prst="rect">
            <a:avLst/>
          </a:prstGeom>
          <a:noFill/>
          <a:ln w="0">
            <a:noFill/>
          </a:ln>
        </p:spPr>
        <p:txBody>
          <a:bodyPr lIns="90000" rIns="90000" tIns="45000" bIns="45000" anchor="t">
            <a:noAutofit/>
          </a:bodyPr>
          <a:p>
            <a:pPr>
              <a:lnSpc>
                <a:spcPct val="100000"/>
              </a:lnSpc>
              <a:buNone/>
            </a:pPr>
            <a:r>
              <a:rPr b="1" lang="en-PH" sz="2000" spc="-1" strike="noStrike">
                <a:latin typeface="Lato"/>
              </a:rPr>
              <a:t>Operations on Sets</a:t>
            </a:r>
            <a:endParaRPr b="0" lang="en-PH" sz="2000" spc="-1" strike="noStrike">
              <a:latin typeface="Arial"/>
            </a:endParaRPr>
          </a:p>
          <a:p>
            <a:pPr>
              <a:lnSpc>
                <a:spcPct val="100000"/>
              </a:lnSpc>
              <a:buNone/>
            </a:pPr>
            <a:endParaRPr b="0" lang="en-PH" sz="2000" spc="-1" strike="noStrike">
              <a:latin typeface="Arial"/>
            </a:endParaRPr>
          </a:p>
          <a:p>
            <a:pPr algn="just">
              <a:lnSpc>
                <a:spcPct val="100000"/>
              </a:lnSpc>
              <a:buNone/>
            </a:pPr>
            <a:r>
              <a:rPr b="0" lang="en-PH" sz="1800" spc="-1" strike="noStrike">
                <a:latin typeface="Lato"/>
              </a:rPr>
              <a:t>          </a:t>
            </a:r>
            <a:r>
              <a:rPr b="0" lang="en-PH" sz="1800" spc="-1" strike="noStrike">
                <a:latin typeface="Lato"/>
              </a:rPr>
              <a:t>In arithmetic, we have operations such as addition, subtraction, multiplication, and division that enable us to combine numbers. In sets, we have the intersection, union, difference, and complement of a set.</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latin typeface="Lato"/>
              </a:rPr>
              <a:t>Definition</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latin typeface="Lato"/>
              </a:rPr>
              <a:t>Intersection of Sets</a:t>
            </a:r>
            <a:endParaRPr b="0" lang="en-PH" sz="1800" spc="-1" strike="noStrike">
              <a:latin typeface="Arial"/>
            </a:endParaRPr>
          </a:p>
          <a:p>
            <a:pPr>
              <a:lnSpc>
                <a:spcPct val="100000"/>
              </a:lnSpc>
              <a:buNone/>
            </a:pPr>
            <a:r>
              <a:rPr b="0" lang="en-PH" sz="1800" spc="-1" strike="noStrike">
                <a:latin typeface="Lato"/>
              </a:rPr>
              <a:t>The </a:t>
            </a:r>
            <a:r>
              <a:rPr b="1" lang="en-PH" sz="1800" spc="-1" strike="noStrike">
                <a:latin typeface="Lato"/>
              </a:rPr>
              <a:t>intersection</a:t>
            </a:r>
            <a:r>
              <a:rPr b="0" lang="en-PH" sz="1800" spc="-1" strike="noStrike">
                <a:latin typeface="Lato"/>
              </a:rPr>
              <a:t> of sets A and B, written as A </a:t>
            </a:r>
            <a:r>
              <a:rPr b="0" lang="en-PH" sz="1800" spc="-1" strike="noStrike">
                <a:latin typeface="Lato"/>
                <a:ea typeface="€à'12ïþ"/>
              </a:rPr>
              <a:t>∩ B, is a set of elements that are members of both A and B.</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Ð~oêþ"/>
              </a:rPr>
              <a:t>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6" name=""/>
          <p:cNvSpPr/>
          <p:nvPr/>
        </p:nvSpPr>
        <p:spPr>
          <a:xfrm>
            <a:off x="-1260000" y="266760"/>
            <a:ext cx="5510880" cy="2250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PlaceHolder 1"/>
          <p:cNvSpPr>
            <a:spLocks noGrp="1"/>
          </p:cNvSpPr>
          <p:nvPr>
            <p:ph/>
          </p:nvPr>
        </p:nvSpPr>
        <p:spPr>
          <a:xfrm>
            <a:off x="720000" y="360000"/>
            <a:ext cx="9898200" cy="4344120"/>
          </a:xfrm>
          <a:prstGeom prst="rect">
            <a:avLst/>
          </a:prstGeom>
          <a:noFill/>
          <a:ln w="0">
            <a:noFill/>
          </a:ln>
        </p:spPr>
        <p:txBody>
          <a:bodyPr lIns="90000" rIns="90000" tIns="45000" bIns="45000" anchor="t">
            <a:noAutofit/>
          </a:bodyPr>
          <a:p>
            <a:pPr>
              <a:lnSpc>
                <a:spcPct val="100000"/>
              </a:lnSpc>
              <a:buNone/>
            </a:pPr>
            <a:r>
              <a:rPr b="1" lang="en-PH" sz="2000" spc="-1" strike="noStrike">
                <a:latin typeface="Lato"/>
              </a:rPr>
              <a:t>Operations on Sets</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1" lang="en-PH" sz="1800" spc="-1" strike="noStrike">
                <a:latin typeface="Lato"/>
              </a:rPr>
              <a:t>Example 1: </a:t>
            </a:r>
            <a:r>
              <a:rPr b="0" lang="en-PH" sz="1800" spc="-1" strike="noStrike">
                <a:latin typeface="Lato"/>
              </a:rPr>
              <a:t>Intersection of Sets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Given: A </a:t>
            </a:r>
            <a:r>
              <a:rPr b="0" lang="en-PH" sz="1800" spc="-1" strike="noStrike">
                <a:latin typeface="Lato"/>
                <a:ea typeface="€à'12ïþ"/>
              </a:rPr>
              <a:t>= {1, 2, 3, 4, 5, 6}, B = {2, 4, 6}, and C = {1, 3, 5}.</a:t>
            </a:r>
            <a:endParaRPr b="0" lang="en-PH" sz="1800" spc="-1" strike="noStrike">
              <a:latin typeface="Arial"/>
            </a:endParaRPr>
          </a:p>
          <a:p>
            <a:pPr>
              <a:lnSpc>
                <a:spcPct val="100000"/>
              </a:lnSpc>
              <a:buNone/>
            </a:pPr>
            <a:r>
              <a:rPr b="0" lang="en-PH" sz="1800" spc="-1" strike="noStrike">
                <a:latin typeface="Lato"/>
                <a:ea typeface="€à'12ïþ"/>
              </a:rPr>
              <a:t>Find:         a. A ∩ B            c. B ∩ C                 e. A ∩ (B ∩ C)</a:t>
            </a:r>
            <a:endParaRPr b="0" lang="en-PH" sz="1800" spc="-1" strike="noStrike">
              <a:latin typeface="Arial"/>
            </a:endParaRPr>
          </a:p>
          <a:p>
            <a:pPr>
              <a:lnSpc>
                <a:spcPct val="100000"/>
              </a:lnSpc>
              <a:buNone/>
            </a:pPr>
            <a:r>
              <a:rPr b="0" lang="en-PH" sz="1800" spc="-1" strike="noStrike">
                <a:latin typeface="Lato"/>
                <a:ea typeface="€à'12ïþ"/>
              </a:rPr>
              <a:t>                 </a:t>
            </a:r>
            <a:r>
              <a:rPr b="0" lang="en-PH" sz="1800" spc="-1" strike="noStrike">
                <a:latin typeface="Lato"/>
                <a:ea typeface="€à'12ïþ"/>
              </a:rPr>
              <a:t>b. A ∩ C            d. (A ∩ B) ∩ C</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à'12ïþ"/>
              </a:rPr>
              <a:t>Solution:</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à'12ïþ"/>
              </a:rPr>
              <a:t>a. The elements in A that are also in B are 2, 4, and 6. Hence, A ∩ B = {2, 4, 6}.</a:t>
            </a:r>
            <a:endParaRPr b="0" lang="en-PH" sz="1800" spc="-1" strike="noStrike">
              <a:latin typeface="Arial"/>
            </a:endParaRPr>
          </a:p>
          <a:p>
            <a:pPr>
              <a:lnSpc>
                <a:spcPct val="100000"/>
              </a:lnSpc>
              <a:buNone/>
            </a:pPr>
            <a:r>
              <a:rPr b="0" lang="en-PH" sz="1800" spc="-1" strike="noStrike">
                <a:latin typeface="Lato"/>
                <a:ea typeface="€à'12ïþ"/>
              </a:rPr>
              <a:t>b. The elements of A that are also in C are 1, 3, and 5. Hence, A ∩ C = {1, 3, 5}.</a:t>
            </a:r>
            <a:endParaRPr b="0" lang="en-PH" sz="1800" spc="-1" strike="noStrike">
              <a:latin typeface="Arial"/>
            </a:endParaRPr>
          </a:p>
          <a:p>
            <a:pPr>
              <a:lnSpc>
                <a:spcPct val="100000"/>
              </a:lnSpc>
              <a:buNone/>
            </a:pPr>
            <a:r>
              <a:rPr b="0" lang="en-PH" sz="1800" spc="-1" strike="noStrike">
                <a:latin typeface="Lato"/>
                <a:ea typeface="€à'12ïþ"/>
              </a:rPr>
              <a:t>c. Examining sets B and C, we see that there are no elements common to both.</a:t>
            </a:r>
            <a:endParaRPr b="0" lang="en-PH" sz="1800" spc="-1" strike="noStrike">
              <a:latin typeface="Arial"/>
            </a:endParaRPr>
          </a:p>
          <a:p>
            <a:pPr>
              <a:lnSpc>
                <a:spcPct val="100000"/>
              </a:lnSpc>
              <a:buNone/>
            </a:pPr>
            <a:r>
              <a:rPr b="0" lang="en-PH" sz="1800" spc="-1" strike="noStrike">
                <a:latin typeface="Lato"/>
                <a:ea typeface="€à'12ïþ"/>
              </a:rPr>
              <a:t>d. There is no common element in A ∩ B and C. Therefore, (A ∩ B) ∩ C = { }.</a:t>
            </a:r>
            <a:endParaRPr b="0" lang="en-PH" sz="1800" spc="-1" strike="noStrike">
              <a:latin typeface="Arial"/>
            </a:endParaRPr>
          </a:p>
          <a:p>
            <a:pPr>
              <a:lnSpc>
                <a:spcPct val="100000"/>
              </a:lnSpc>
              <a:buNone/>
            </a:pPr>
            <a:r>
              <a:rPr b="0" lang="en-PH" sz="1800" spc="-1" strike="noStrike">
                <a:latin typeface="Lato"/>
                <a:ea typeface="€à'12ïþ"/>
              </a:rPr>
              <a:t>e. Because B ∩ C is an empty set, thus, A ∩ (B ∩ C) is also an empty set.</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à'12ïþ"/>
              </a:rPr>
              <a:t>Therefore, B ∩ C = { } or B ∩ C = ϕ.</a:t>
            </a:r>
            <a:endParaRPr b="0" lang="en-PH" sz="1800" spc="-1" strike="noStrike">
              <a:latin typeface="Arial"/>
            </a:endParaRPr>
          </a:p>
          <a:p>
            <a:pPr>
              <a:lnSpc>
                <a:spcPct val="100000"/>
              </a:lnSpc>
              <a:buNone/>
            </a:pPr>
            <a:r>
              <a:rPr b="0" lang="en-PH" sz="1800" spc="-1" strike="noStrike">
                <a:latin typeface="Lato"/>
                <a:ea typeface="Ð~oêþ"/>
              </a:rPr>
              <a:t>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8" name=""/>
          <p:cNvSpPr/>
          <p:nvPr/>
        </p:nvSpPr>
        <p:spPr>
          <a:xfrm>
            <a:off x="-1260000" y="266760"/>
            <a:ext cx="5510880" cy="2250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PlaceHolder 1"/>
          <p:cNvSpPr>
            <a:spLocks noGrp="1"/>
          </p:cNvSpPr>
          <p:nvPr>
            <p:ph/>
          </p:nvPr>
        </p:nvSpPr>
        <p:spPr>
          <a:xfrm>
            <a:off x="720360" y="874440"/>
            <a:ext cx="9898200" cy="4344120"/>
          </a:xfrm>
          <a:prstGeom prst="rect">
            <a:avLst/>
          </a:prstGeom>
          <a:noFill/>
          <a:ln w="0">
            <a:noFill/>
          </a:ln>
        </p:spPr>
        <p:txBody>
          <a:bodyPr lIns="90000" rIns="90000" tIns="45000" bIns="45000" anchor="t">
            <a:noAutofit/>
          </a:bodyPr>
          <a:p>
            <a:pPr>
              <a:lnSpc>
                <a:spcPct val="100000"/>
              </a:lnSpc>
              <a:buNone/>
            </a:pPr>
            <a:r>
              <a:rPr b="1" lang="en-PH" sz="2000" spc="-1" strike="noStrike">
                <a:latin typeface="Lato"/>
              </a:rPr>
              <a:t>Operations on Sets</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1" lang="en-PH" sz="1800" spc="-1" strike="noStrike">
                <a:latin typeface="Lato"/>
              </a:rPr>
              <a:t>Union of Sets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The union of sets A and B, written as A ∪ B, is the set of elements that are members of A, or members of B, or members of both A and B.</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Ð~oêþ"/>
              </a:rPr>
              <a:t>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30" name=""/>
          <p:cNvSpPr/>
          <p:nvPr/>
        </p:nvSpPr>
        <p:spPr>
          <a:xfrm>
            <a:off x="-1260000" y="266760"/>
            <a:ext cx="5510880" cy="2250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PlaceHolder 1"/>
          <p:cNvSpPr>
            <a:spLocks noGrp="1"/>
          </p:cNvSpPr>
          <p:nvPr>
            <p:ph/>
          </p:nvPr>
        </p:nvSpPr>
        <p:spPr>
          <a:xfrm>
            <a:off x="540360" y="540000"/>
            <a:ext cx="9898200" cy="4344120"/>
          </a:xfrm>
          <a:prstGeom prst="rect">
            <a:avLst/>
          </a:prstGeom>
          <a:noFill/>
          <a:ln w="0">
            <a:noFill/>
          </a:ln>
        </p:spPr>
        <p:txBody>
          <a:bodyPr lIns="90000" rIns="90000" tIns="45000" bIns="45000" anchor="t">
            <a:noAutofit/>
          </a:bodyPr>
          <a:p>
            <a:pPr>
              <a:lnSpc>
                <a:spcPct val="100000"/>
              </a:lnSpc>
              <a:buNone/>
            </a:pPr>
            <a:r>
              <a:rPr b="1" lang="en-PH" sz="2000" spc="-1" strike="noStrike">
                <a:latin typeface="Lato"/>
              </a:rPr>
              <a:t>Operations on Sets</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1" lang="en-PH" sz="1800" spc="-1" strike="noStrike">
                <a:latin typeface="Lato"/>
              </a:rPr>
              <a:t>Example 2: </a:t>
            </a:r>
            <a:r>
              <a:rPr b="0" lang="en-PH" sz="1800" spc="-1" strike="noStrike">
                <a:latin typeface="Lato"/>
              </a:rPr>
              <a:t>Union of Sets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Given: U = {a, b, c, d, e, f, g}, A = {a, e, i, o, u}, B = {a, b, c, d, e}, and C = {c, u, b}.</a:t>
            </a:r>
            <a:endParaRPr b="0" lang="en-PH" sz="1800" spc="-1" strike="noStrike">
              <a:latin typeface="Arial"/>
            </a:endParaRPr>
          </a:p>
          <a:p>
            <a:pPr>
              <a:lnSpc>
                <a:spcPct val="100000"/>
              </a:lnSpc>
              <a:buNone/>
            </a:pPr>
            <a:r>
              <a:rPr b="0" lang="en-PH" sz="1800" spc="-1" strike="noStrike">
                <a:latin typeface="Lato"/>
              </a:rPr>
              <a:t>Find:          a. A ∪ B           c. B ∪ C              e. A ∪ (B ∪ C)</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b. A ∪ C           d. (A ∪ B) ∪ C</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Solution:</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a. A ∪ B = {a, e, i, o, u, b, c, d}</a:t>
            </a:r>
            <a:endParaRPr b="0" lang="en-PH" sz="1800" spc="-1" strike="noStrike">
              <a:latin typeface="Arial"/>
            </a:endParaRPr>
          </a:p>
          <a:p>
            <a:pPr>
              <a:lnSpc>
                <a:spcPct val="100000"/>
              </a:lnSpc>
              <a:buNone/>
            </a:pPr>
            <a:r>
              <a:rPr b="0" lang="en-PH" sz="1800" spc="-1" strike="noStrike">
                <a:latin typeface="Lato"/>
              </a:rPr>
              <a:t>b. A ∪ C = {a, e, i, o, u, c, b}</a:t>
            </a:r>
            <a:endParaRPr b="0" lang="en-PH" sz="1800" spc="-1" strike="noStrike">
              <a:latin typeface="Arial"/>
            </a:endParaRPr>
          </a:p>
          <a:p>
            <a:pPr>
              <a:lnSpc>
                <a:spcPct val="100000"/>
              </a:lnSpc>
              <a:buNone/>
            </a:pPr>
            <a:r>
              <a:rPr b="0" lang="en-PH" sz="1800" spc="-1" strike="noStrike">
                <a:latin typeface="Lato"/>
              </a:rPr>
              <a:t>c. B ∪ C = {a, b, c, d, e, u}</a:t>
            </a:r>
            <a:endParaRPr b="0" lang="en-PH" sz="1800" spc="-1" strike="noStrike">
              <a:latin typeface="Arial"/>
            </a:endParaRPr>
          </a:p>
          <a:p>
            <a:pPr>
              <a:lnSpc>
                <a:spcPct val="100000"/>
              </a:lnSpc>
              <a:buNone/>
            </a:pPr>
            <a:r>
              <a:rPr b="0" lang="en-PH" sz="1800" spc="-1" strike="noStrike">
                <a:latin typeface="Lato"/>
              </a:rPr>
              <a:t>d. (A ∪ B) ∪ C = {a, e, i, o, u, b, c, d}</a:t>
            </a:r>
            <a:endParaRPr b="0" lang="en-PH" sz="1800" spc="-1" strike="noStrike">
              <a:latin typeface="Arial"/>
            </a:endParaRPr>
          </a:p>
          <a:p>
            <a:pPr>
              <a:lnSpc>
                <a:spcPct val="100000"/>
              </a:lnSpc>
              <a:buNone/>
            </a:pPr>
            <a:r>
              <a:rPr b="0" lang="en-PH" sz="1800" spc="-1" strike="noStrike">
                <a:latin typeface="Lato"/>
              </a:rPr>
              <a:t>e. A ∪ (B ∪ C) = {a, e, i, o, u, b, c, d}</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Ð~oêþ"/>
              </a:rPr>
              <a:t>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32" name=""/>
          <p:cNvSpPr/>
          <p:nvPr/>
        </p:nvSpPr>
        <p:spPr>
          <a:xfrm>
            <a:off x="-1260000" y="266760"/>
            <a:ext cx="5510880" cy="2250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PlaceHolder 1"/>
          <p:cNvSpPr>
            <a:spLocks noGrp="1"/>
          </p:cNvSpPr>
          <p:nvPr>
            <p:ph/>
          </p:nvPr>
        </p:nvSpPr>
        <p:spPr>
          <a:xfrm>
            <a:off x="540360" y="540000"/>
            <a:ext cx="9898200" cy="4344120"/>
          </a:xfrm>
          <a:prstGeom prst="rect">
            <a:avLst/>
          </a:prstGeom>
          <a:noFill/>
          <a:ln w="0">
            <a:noFill/>
          </a:ln>
        </p:spPr>
        <p:txBody>
          <a:bodyPr lIns="90000" rIns="90000" tIns="45000" bIns="45000" anchor="t">
            <a:noAutofit/>
          </a:bodyPr>
          <a:p>
            <a:pPr>
              <a:lnSpc>
                <a:spcPct val="100000"/>
              </a:lnSpc>
              <a:buNone/>
            </a:pPr>
            <a:r>
              <a:rPr b="1" lang="en-PH" sz="2000" spc="-1" strike="noStrike">
                <a:latin typeface="Lato"/>
              </a:rPr>
              <a:t>Operations on Sets</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1" lang="en-PH" sz="1800" spc="-1" strike="noStrike">
                <a:latin typeface="Lato"/>
              </a:rPr>
              <a:t>Example 3:</a:t>
            </a:r>
            <a:r>
              <a:rPr b="0" lang="en-PH" sz="1800" spc="-1" strike="noStrike">
                <a:latin typeface="Lato"/>
              </a:rPr>
              <a:t> Difference of Sets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Given: A </a:t>
            </a:r>
            <a:r>
              <a:rPr b="0" lang="en-PH" sz="1800" spc="-1" strike="noStrike">
                <a:latin typeface="Lato"/>
                <a:ea typeface="€à'12ïþ"/>
              </a:rPr>
              <a:t>= {r, o, y, g, b, i, v} and B = {r, y, b}.</a:t>
            </a:r>
            <a:endParaRPr b="0" lang="en-PH" sz="1800" spc="-1" strike="noStrike">
              <a:latin typeface="Arial"/>
            </a:endParaRPr>
          </a:p>
          <a:p>
            <a:pPr>
              <a:lnSpc>
                <a:spcPct val="100000"/>
              </a:lnSpc>
              <a:buNone/>
            </a:pPr>
            <a:r>
              <a:rPr b="0" lang="en-PH" sz="1800" spc="-1" strike="noStrike">
                <a:latin typeface="Lato"/>
                <a:ea typeface="€à'12ïþ"/>
              </a:rPr>
              <a:t>Find: a. A − B b. B − A</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à'12ïþ"/>
              </a:rPr>
              <a:t>Solution:</a:t>
            </a:r>
            <a:endParaRPr b="0" lang="en-PH" sz="1800" spc="-1" strike="noStrike">
              <a:latin typeface="Arial"/>
            </a:endParaRPr>
          </a:p>
          <a:p>
            <a:pPr>
              <a:lnSpc>
                <a:spcPct val="100000"/>
              </a:lnSpc>
              <a:buNone/>
            </a:pPr>
            <a:r>
              <a:rPr b="0" lang="en-PH" sz="1800" spc="-1" strike="noStrike">
                <a:latin typeface="Lato"/>
                <a:ea typeface="€à'12ïþ"/>
              </a:rPr>
              <a:t>a. Taking A and subtracting B means elements in A that are not in B. Thus,</a:t>
            </a:r>
            <a:endParaRPr b="0" lang="en-PH" sz="1800" spc="-1" strike="noStrike">
              <a:latin typeface="Arial"/>
            </a:endParaRPr>
          </a:p>
          <a:p>
            <a:pPr>
              <a:lnSpc>
                <a:spcPct val="100000"/>
              </a:lnSpc>
              <a:buNone/>
            </a:pPr>
            <a:r>
              <a:rPr b="0" lang="en-PH" sz="1800" spc="-1" strike="noStrike">
                <a:latin typeface="Lato"/>
                <a:ea typeface="€à'12ïþ"/>
              </a:rPr>
              <a:t>                                  </a:t>
            </a:r>
            <a:r>
              <a:rPr b="0" lang="en-PH" sz="1800" spc="-1" strike="noStrike">
                <a:latin typeface="Lato"/>
                <a:ea typeface="€à'12ïþ"/>
              </a:rPr>
              <a:t>A − B = {o, g, i, v}.</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à'12ïþ"/>
              </a:rPr>
              <a:t>b. B − A means elements in B that are not in A. Thus,</a:t>
            </a:r>
            <a:endParaRPr b="0" lang="en-PH" sz="1800" spc="-1" strike="noStrike">
              <a:latin typeface="Arial"/>
            </a:endParaRPr>
          </a:p>
          <a:p>
            <a:pPr>
              <a:lnSpc>
                <a:spcPct val="100000"/>
              </a:lnSpc>
              <a:buNone/>
            </a:pPr>
            <a:r>
              <a:rPr b="0" lang="en-PH" sz="1800" spc="-1" strike="noStrike">
                <a:latin typeface="Lato"/>
                <a:ea typeface="€à'12ïþ"/>
              </a:rPr>
              <a:t>                                        </a:t>
            </a:r>
            <a:r>
              <a:rPr b="0" lang="en-PH" sz="1800" spc="-1" strike="noStrike">
                <a:latin typeface="Lato"/>
                <a:ea typeface="€à'12ïþ"/>
              </a:rPr>
              <a:t>B − A = {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Ð~oêþ"/>
              </a:rPr>
              <a:t>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34" name=""/>
          <p:cNvSpPr/>
          <p:nvPr/>
        </p:nvSpPr>
        <p:spPr>
          <a:xfrm>
            <a:off x="-1260000" y="266760"/>
            <a:ext cx="5510880" cy="2250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PlaceHolder 1"/>
          <p:cNvSpPr>
            <a:spLocks noGrp="1"/>
          </p:cNvSpPr>
          <p:nvPr>
            <p:ph/>
          </p:nvPr>
        </p:nvSpPr>
        <p:spPr>
          <a:xfrm>
            <a:off x="540360" y="540000"/>
            <a:ext cx="9898200" cy="4344120"/>
          </a:xfrm>
          <a:prstGeom prst="rect">
            <a:avLst/>
          </a:prstGeom>
          <a:noFill/>
          <a:ln w="0">
            <a:noFill/>
          </a:ln>
        </p:spPr>
        <p:txBody>
          <a:bodyPr lIns="90000" rIns="90000" tIns="45000" bIns="45000" anchor="t">
            <a:noAutofit/>
          </a:bodyPr>
          <a:p>
            <a:pPr>
              <a:lnSpc>
                <a:spcPct val="100000"/>
              </a:lnSpc>
              <a:buNone/>
            </a:pPr>
            <a:r>
              <a:rPr b="1" lang="en-PH" sz="2000" spc="-1" strike="noStrike">
                <a:latin typeface="Lato"/>
              </a:rPr>
              <a:t>Operations on Sets</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1" lang="en-PH" sz="1800" spc="-1" strike="noStrike">
                <a:latin typeface="Lato"/>
              </a:rPr>
              <a:t>Universal Set</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The universal set, denoted by U, is the set of all possible elements of any set used in the problem. The universal set can be changed from problem to problem, depending on the nature of the set being discussed. For example, the universal set U </a:t>
            </a:r>
            <a:r>
              <a:rPr b="0" lang="en-PH" sz="1800" spc="-1" strike="noStrike">
                <a:latin typeface="Lato"/>
                <a:ea typeface="€à'12ïþ"/>
              </a:rPr>
              <a:t>= {1, 2, 3, 4, 5, 6, 7, 8, 9} contains the digits 1 through 9. In a discussion using this universal set, we would only consider those sets which elements are members of U. For example, A = {1, 3, 5} might be discussed, but not C = {a, b, c} because the elements of C are not found in U.</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Ð~oêþ"/>
              </a:rPr>
              <a:t>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36" name=""/>
          <p:cNvSpPr/>
          <p:nvPr/>
        </p:nvSpPr>
        <p:spPr>
          <a:xfrm>
            <a:off x="-1260000" y="266760"/>
            <a:ext cx="5510880" cy="2250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PlaceHolder 1"/>
          <p:cNvSpPr>
            <a:spLocks noGrp="1"/>
          </p:cNvSpPr>
          <p:nvPr>
            <p:ph/>
          </p:nvPr>
        </p:nvSpPr>
        <p:spPr>
          <a:xfrm>
            <a:off x="540360" y="540000"/>
            <a:ext cx="9898200" cy="4344120"/>
          </a:xfrm>
          <a:prstGeom prst="rect">
            <a:avLst/>
          </a:prstGeom>
          <a:noFill/>
          <a:ln w="0">
            <a:noFill/>
          </a:ln>
        </p:spPr>
        <p:txBody>
          <a:bodyPr lIns="90000" rIns="90000" tIns="45000" bIns="45000" anchor="t">
            <a:noAutofit/>
          </a:bodyPr>
          <a:p>
            <a:pPr>
              <a:lnSpc>
                <a:spcPct val="100000"/>
              </a:lnSpc>
              <a:buNone/>
            </a:pPr>
            <a:r>
              <a:rPr b="1" lang="en-PH" sz="2000" spc="-1" strike="noStrike">
                <a:latin typeface="Lato"/>
              </a:rPr>
              <a:t>Operations on Sets</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1" lang="en-PH" sz="1800" spc="-1" strike="noStrike">
                <a:latin typeface="Lato"/>
              </a:rPr>
              <a:t>Definition</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latin typeface="Lato"/>
              </a:rPr>
              <a:t>Complement of a Set A</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The </a:t>
            </a:r>
            <a:r>
              <a:rPr b="1" lang="en-PH" sz="1800" spc="-1" strike="noStrike">
                <a:latin typeface="Lato"/>
              </a:rPr>
              <a:t>complement of a Set A</a:t>
            </a:r>
            <a:r>
              <a:rPr b="0" lang="en-PH" sz="1800" spc="-1" strike="noStrike">
                <a:latin typeface="Lato"/>
              </a:rPr>
              <a:t>, written as A</a:t>
            </a:r>
            <a:r>
              <a:rPr b="0" lang="en-PH" sz="1800" spc="-1" strike="noStrike">
                <a:latin typeface="Lato"/>
                <a:ea typeface="€à'12ïþ"/>
              </a:rPr>
              <a:t>′, is the set of all the elements in the universal set (U) that are not in Set A.</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Ð~oêþ"/>
              </a:rPr>
              <a:t>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38" name=""/>
          <p:cNvSpPr/>
          <p:nvPr/>
        </p:nvSpPr>
        <p:spPr>
          <a:xfrm>
            <a:off x="-1260000" y="266760"/>
            <a:ext cx="5510880" cy="2250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PlaceHolder 1"/>
          <p:cNvSpPr>
            <a:spLocks noGrp="1"/>
          </p:cNvSpPr>
          <p:nvPr>
            <p:ph/>
          </p:nvPr>
        </p:nvSpPr>
        <p:spPr>
          <a:xfrm>
            <a:off x="900000" y="515520"/>
            <a:ext cx="10439640" cy="4344120"/>
          </a:xfrm>
          <a:prstGeom prst="rect">
            <a:avLst/>
          </a:prstGeom>
          <a:noFill/>
          <a:ln w="0">
            <a:noFill/>
          </a:ln>
        </p:spPr>
        <p:txBody>
          <a:bodyPr lIns="90000" rIns="90000" tIns="45000" bIns="45000" anchor="t">
            <a:noAutofit/>
          </a:bodyPr>
          <a:p>
            <a:pPr>
              <a:lnSpc>
                <a:spcPct val="100000"/>
              </a:lnSpc>
              <a:buNone/>
            </a:pPr>
            <a:r>
              <a:rPr b="1" lang="en-PH" sz="2000" spc="-1" strike="noStrike">
                <a:latin typeface="Lato"/>
              </a:rPr>
              <a:t>Operations on Sets</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1" lang="en-PH" sz="1800" spc="-1" strike="noStrike">
                <a:latin typeface="Lato"/>
                <a:ea typeface="€à'12ïþ"/>
              </a:rPr>
              <a:t>Example 4:</a:t>
            </a:r>
            <a:r>
              <a:rPr b="0" lang="en-PH" sz="1800" spc="-1" strike="noStrike">
                <a:latin typeface="Lato"/>
                <a:ea typeface="€à'12ïþ"/>
              </a:rPr>
              <a:t> Complement of Sets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à'12ïþ"/>
              </a:rPr>
              <a:t>Given: U = {1, 2, 3, 4, 5}, A = {1, 3, 5}, B = {1, 5}, and C = { }.</a:t>
            </a:r>
            <a:endParaRPr b="0" lang="en-PH" sz="1800" spc="-1" strike="noStrike">
              <a:latin typeface="Arial"/>
            </a:endParaRPr>
          </a:p>
          <a:p>
            <a:pPr>
              <a:lnSpc>
                <a:spcPct val="100000"/>
              </a:lnSpc>
              <a:buNone/>
            </a:pPr>
            <a:r>
              <a:rPr b="0" lang="en-PH" sz="1800" spc="-1" strike="noStrike">
                <a:latin typeface="Lato"/>
                <a:ea typeface="€à'12ïþ"/>
              </a:rPr>
              <a:t>Find:         a. A′               c. C′                 e. (A ∪ B)′            g. A′ ∩ B′</a:t>
            </a:r>
            <a:endParaRPr b="0" lang="en-PH" sz="1800" spc="-1" strike="noStrike">
              <a:latin typeface="Arial"/>
            </a:endParaRPr>
          </a:p>
          <a:p>
            <a:pPr>
              <a:lnSpc>
                <a:spcPct val="100000"/>
              </a:lnSpc>
              <a:buNone/>
            </a:pPr>
            <a:r>
              <a:rPr b="0" lang="en-PH" sz="1800" spc="-1" strike="noStrike">
                <a:latin typeface="Lato"/>
                <a:ea typeface="€à'12ïþ"/>
              </a:rPr>
              <a:t>                 </a:t>
            </a:r>
            <a:r>
              <a:rPr b="0" lang="en-PH" sz="1800" spc="-1" strike="noStrike">
                <a:latin typeface="Lato"/>
                <a:ea typeface="€à'12ïþ"/>
              </a:rPr>
              <a:t>b. B′               d. (A ∩ B)′        f. A′ ∪ B′</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à'12ïþ"/>
              </a:rPr>
              <a:t>Solution:</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à'12ïþ"/>
              </a:rPr>
              <a:t>a. The complement of A is the set of elements in U but not in A. These elements are 2 and 4. </a:t>
            </a:r>
            <a:endParaRPr b="0" lang="en-PH" sz="1800" spc="-1" strike="noStrike">
              <a:latin typeface="Arial"/>
            </a:endParaRPr>
          </a:p>
          <a:p>
            <a:pPr>
              <a:lnSpc>
                <a:spcPct val="100000"/>
              </a:lnSpc>
              <a:buNone/>
            </a:pPr>
            <a:r>
              <a:rPr b="0" lang="en-PH" sz="1800" spc="-1" strike="noStrike">
                <a:latin typeface="Lato"/>
                <a:ea typeface="€à'12ïþ"/>
              </a:rPr>
              <a:t>    </a:t>
            </a:r>
            <a:r>
              <a:rPr b="0" lang="en-PH" sz="1800" spc="-1" strike="noStrike">
                <a:latin typeface="Lato"/>
                <a:ea typeface="€à'12ïþ"/>
              </a:rPr>
              <a:t>Thus, A′ = {2, 4}.</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à'12ïþ"/>
              </a:rPr>
              <a:t>b. B′ = {2, 3, 4}                      d. A ∩ B = {1, 5}            e.   A ∪ B = {1, 3, 5}          f. A′ ∪ B′ = {2, 3, 4}</a:t>
            </a:r>
            <a:endParaRPr b="0" lang="en-PH" sz="1800" spc="-1" strike="noStrike">
              <a:latin typeface="Arial"/>
            </a:endParaRPr>
          </a:p>
          <a:p>
            <a:pPr>
              <a:lnSpc>
                <a:spcPct val="100000"/>
              </a:lnSpc>
              <a:buNone/>
            </a:pPr>
            <a:r>
              <a:rPr b="0" lang="en-PH" sz="1800" spc="-1" strike="noStrike">
                <a:latin typeface="Lato"/>
                <a:ea typeface="€à'12ïþ"/>
              </a:rPr>
              <a:t>c. C′ = {1, 2, 3, 4, 5} = U        (A ∩ B)′ = {2, 3, 4}           (A ∪ B)′ = {2, 4}              g. A′ ∩ B′ = {2, 4}</a:t>
            </a:r>
            <a:endParaRPr b="0" lang="en-PH" sz="1800" spc="-1" strike="noStrike">
              <a:latin typeface="Arial"/>
            </a:endParaRPr>
          </a:p>
          <a:p>
            <a:pPr>
              <a:lnSpc>
                <a:spcPct val="100000"/>
              </a:lnSpc>
              <a:buNone/>
            </a:pPr>
            <a:r>
              <a:rPr b="0" lang="en-PH" sz="1800" spc="-1" strike="noStrike">
                <a:latin typeface="Lato"/>
                <a:ea typeface="€à'12ïþ"/>
              </a:rPr>
              <a:t>                        </a:t>
            </a:r>
            <a:endParaRPr b="0" lang="en-PH" sz="1800" spc="-1" strike="noStrike">
              <a:latin typeface="Arial"/>
            </a:endParaRPr>
          </a:p>
          <a:p>
            <a:pPr>
              <a:lnSpc>
                <a:spcPct val="100000"/>
              </a:lnSpc>
              <a:buNone/>
            </a:pPr>
            <a:r>
              <a:rPr b="0" lang="en-PH" sz="1800" spc="-1" strike="noStrike">
                <a:latin typeface="Lato"/>
                <a:ea typeface="€à'12ïþ"/>
              </a:rPr>
              <a:t>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Ð~oêþ"/>
              </a:rPr>
              <a:t>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40" name=""/>
          <p:cNvSpPr/>
          <p:nvPr/>
        </p:nvSpPr>
        <p:spPr>
          <a:xfrm>
            <a:off x="-1260000" y="266760"/>
            <a:ext cx="5510880" cy="2250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520</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2023-05-05T08:14:56Z</dcterms:modified>
  <cp:revision>60</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