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0" r:id="rId12"/>
    <p:sldId id="281" r:id="rId13"/>
    <p:sldId id="282" r:id="rId14"/>
    <p:sldId id="284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6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6"/>
    <p:restoredTop sz="96663"/>
  </p:normalViewPr>
  <p:slideViewPr>
    <p:cSldViewPr snapToGrid="0" snapToObjects="1">
      <p:cViewPr varScale="1">
        <p:scale>
          <a:sx n="84" d="100"/>
          <a:sy n="84" d="100"/>
        </p:scale>
        <p:origin x="192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84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67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38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22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18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65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62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27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60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49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57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77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76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4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34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3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66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52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2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84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1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288791" y="3429000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Linear Functions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Relations and Functions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5AFC4B-CC3E-AB4C-88EF-1816C872B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PH" b="1" dirty="0"/>
              <a:t>Recall</a:t>
            </a:r>
          </a:p>
          <a:p>
            <a:pPr marL="0" indent="0" algn="just">
              <a:buNone/>
            </a:pPr>
            <a:r>
              <a:rPr lang="en-PH" dirty="0"/>
              <a:t>	The slope m of a line is the ratio of the change in the </a:t>
            </a:r>
            <a:r>
              <a:rPr lang="en-PH" i="1" dirty="0"/>
              <a:t>y-</a:t>
            </a:r>
            <a:r>
              <a:rPr lang="en-PH" dirty="0"/>
              <a:t>coordinates to the corresponding change in the </a:t>
            </a:r>
            <a:r>
              <a:rPr lang="en-PH" i="1" dirty="0"/>
              <a:t>x</a:t>
            </a:r>
            <a:r>
              <a:rPr lang="en-PH" dirty="0"/>
              <a:t>-coordinates.</a:t>
            </a:r>
          </a:p>
          <a:p>
            <a:pPr marL="0" indent="0" algn="just">
              <a:buNone/>
            </a:pPr>
            <a:r>
              <a:rPr lang="en-US" b="1" dirty="0"/>
              <a:t>Determine the slope of each line.</a:t>
            </a:r>
          </a:p>
          <a:p>
            <a:pPr marL="0" indent="0" algn="just">
              <a:buNone/>
            </a:pPr>
            <a:endParaRPr lang="en-US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D7E52A8-E9BE-9C44-B7BD-B28D9A1E2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362865"/>
              </p:ext>
            </p:extLst>
          </p:nvPr>
        </p:nvGraphicFramePr>
        <p:xfrm>
          <a:off x="1331494" y="3779696"/>
          <a:ext cx="9529012" cy="2172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253">
                  <a:extLst>
                    <a:ext uri="{9D8B030D-6E8A-4147-A177-3AD203B41FA5}">
                      <a16:colId xmlns:a16="http://schemas.microsoft.com/office/drawing/2014/main" val="2250316805"/>
                    </a:ext>
                  </a:extLst>
                </a:gridCol>
                <a:gridCol w="2382253">
                  <a:extLst>
                    <a:ext uri="{9D8B030D-6E8A-4147-A177-3AD203B41FA5}">
                      <a16:colId xmlns:a16="http://schemas.microsoft.com/office/drawing/2014/main" val="1127247526"/>
                    </a:ext>
                  </a:extLst>
                </a:gridCol>
                <a:gridCol w="2382253">
                  <a:extLst>
                    <a:ext uri="{9D8B030D-6E8A-4147-A177-3AD203B41FA5}">
                      <a16:colId xmlns:a16="http://schemas.microsoft.com/office/drawing/2014/main" val="2386866178"/>
                    </a:ext>
                  </a:extLst>
                </a:gridCol>
                <a:gridCol w="2382253">
                  <a:extLst>
                    <a:ext uri="{9D8B030D-6E8A-4147-A177-3AD203B41FA5}">
                      <a16:colId xmlns:a16="http://schemas.microsoft.com/office/drawing/2014/main" val="1679458260"/>
                    </a:ext>
                  </a:extLst>
                </a:gridCol>
              </a:tblGrid>
              <a:tr h="4353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Graph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Graph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Graph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Graph 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976773"/>
                  </a:ext>
                </a:extLst>
              </a:tr>
              <a:tr h="1287643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741710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6F24B74F-227F-A44D-9AE0-7BF4D3433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541" y="4233578"/>
            <a:ext cx="1810111" cy="1715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886E73-381B-8540-A119-E87D7006B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281" y="4233578"/>
            <a:ext cx="1758716" cy="17170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FBDB28-FF9B-614E-B72D-8413A62F4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339" y="4251182"/>
            <a:ext cx="1656152" cy="16403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C12B73-F21C-D742-AD2D-EA23C1E46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5420" y="4257882"/>
            <a:ext cx="1672039" cy="164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3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Relations and Functions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5AFC4B-CC3E-AB4C-88EF-1816C87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76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Solutions: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D7E52A8-E9BE-9C44-B7BD-B28D9A1E2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9245784"/>
                  </p:ext>
                </p:extLst>
              </p:nvPr>
            </p:nvGraphicFramePr>
            <p:xfrm>
              <a:off x="1331494" y="2035664"/>
              <a:ext cx="9529012" cy="41851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82253">
                      <a:extLst>
                        <a:ext uri="{9D8B030D-6E8A-4147-A177-3AD203B41FA5}">
                          <a16:colId xmlns:a16="http://schemas.microsoft.com/office/drawing/2014/main" val="2250316805"/>
                        </a:ext>
                      </a:extLst>
                    </a:gridCol>
                    <a:gridCol w="2382253">
                      <a:extLst>
                        <a:ext uri="{9D8B030D-6E8A-4147-A177-3AD203B41FA5}">
                          <a16:colId xmlns:a16="http://schemas.microsoft.com/office/drawing/2014/main" val="1127247526"/>
                        </a:ext>
                      </a:extLst>
                    </a:gridCol>
                    <a:gridCol w="2382253">
                      <a:extLst>
                        <a:ext uri="{9D8B030D-6E8A-4147-A177-3AD203B41FA5}">
                          <a16:colId xmlns:a16="http://schemas.microsoft.com/office/drawing/2014/main" val="2386866178"/>
                        </a:ext>
                      </a:extLst>
                    </a:gridCol>
                    <a:gridCol w="2382253">
                      <a:extLst>
                        <a:ext uri="{9D8B030D-6E8A-4147-A177-3AD203B41FA5}">
                          <a16:colId xmlns:a16="http://schemas.microsoft.com/office/drawing/2014/main" val="1679458260"/>
                        </a:ext>
                      </a:extLst>
                    </a:gridCol>
                  </a:tblGrid>
                  <a:tr h="4157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Graph 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Graph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Graph 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Graph 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2976773"/>
                      </a:ext>
                    </a:extLst>
                  </a:tr>
                  <a:tr h="1659091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55741710"/>
                      </a:ext>
                    </a:extLst>
                  </a:tr>
                  <a:tr h="19404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𝑐h𝑎𝑛𝑔𝑒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𝑐h𝑎𝑛𝑔𝑒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𝑐h𝑎𝑛𝑔𝑒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𝑐h𝑎𝑛𝑔𝑒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𝑐h𝑎𝑛𝑔𝑒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𝑐h𝑎𝑛𝑔𝑒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𝑐h𝑎𝑛𝑔𝑒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𝑐h𝑎𝑛𝑔𝑒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PH" sz="1800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</a:t>
                          </a:r>
                          <a:r>
                            <a:rPr lang="en-PH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undefined</a:t>
                          </a:r>
                        </a:p>
                        <a:p>
                          <a:pPr algn="just"/>
                          <a:r>
                            <a:rPr lang="en-PH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Since division by 0 is undefined, the slope is undefined.</a:t>
                          </a: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94751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D7E52A8-E9BE-9C44-B7BD-B28D9A1E2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9245784"/>
                  </p:ext>
                </p:extLst>
              </p:nvPr>
            </p:nvGraphicFramePr>
            <p:xfrm>
              <a:off x="1331494" y="2035664"/>
              <a:ext cx="9529012" cy="41851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82253">
                      <a:extLst>
                        <a:ext uri="{9D8B030D-6E8A-4147-A177-3AD203B41FA5}">
                          <a16:colId xmlns:a16="http://schemas.microsoft.com/office/drawing/2014/main" val="2250316805"/>
                        </a:ext>
                      </a:extLst>
                    </a:gridCol>
                    <a:gridCol w="2382253">
                      <a:extLst>
                        <a:ext uri="{9D8B030D-6E8A-4147-A177-3AD203B41FA5}">
                          <a16:colId xmlns:a16="http://schemas.microsoft.com/office/drawing/2014/main" val="1127247526"/>
                        </a:ext>
                      </a:extLst>
                    </a:gridCol>
                    <a:gridCol w="2382253">
                      <a:extLst>
                        <a:ext uri="{9D8B030D-6E8A-4147-A177-3AD203B41FA5}">
                          <a16:colId xmlns:a16="http://schemas.microsoft.com/office/drawing/2014/main" val="2386866178"/>
                        </a:ext>
                      </a:extLst>
                    </a:gridCol>
                    <a:gridCol w="2382253">
                      <a:extLst>
                        <a:ext uri="{9D8B030D-6E8A-4147-A177-3AD203B41FA5}">
                          <a16:colId xmlns:a16="http://schemas.microsoft.com/office/drawing/2014/main" val="1679458260"/>
                        </a:ext>
                      </a:extLst>
                    </a:gridCol>
                  </a:tblGrid>
                  <a:tr h="4157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Graph 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Graph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Graph 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Graph 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2976773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55741710"/>
                      </a:ext>
                    </a:extLst>
                  </a:tr>
                  <a:tr h="203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8125" r="-300000" b="-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08125" r="-200000" b="-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08125" r="-100000" b="-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000" t="-108125" b="-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094751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F24B74F-227F-A44D-9AE0-7BF4D3433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541" y="2489545"/>
            <a:ext cx="1810111" cy="16403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886E73-381B-8540-A119-E87D7006B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281" y="2489545"/>
            <a:ext cx="1758716" cy="16403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FBDB28-FF9B-614E-B72D-8413A62F41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5339" y="2507149"/>
            <a:ext cx="1656152" cy="16403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C12B73-F21C-D742-AD2D-EA23C1E46C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5420" y="2513849"/>
            <a:ext cx="1672039" cy="164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94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Relations and Functions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40AA30-2BA2-E641-BA13-59C8EE8E2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083"/>
            <a:ext cx="10515600" cy="468185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PH" dirty="0"/>
              <a:t>Take note of the following: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PH" dirty="0"/>
              <a:t>Graph A has a positive slope which means that the line moves upward from left to right.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PH" dirty="0"/>
              <a:t>Graph B has a negative slope which means that the line moves downward from left to right.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PH" dirty="0"/>
              <a:t>The graph in c is a horizontal line and has a slope of 0.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PH" dirty="0"/>
              <a:t>The graph in d is a vertical line and its slope is undefined.</a:t>
            </a:r>
          </a:p>
          <a:p>
            <a:pPr marL="457200" lvl="1" indent="0" algn="just">
              <a:buNone/>
            </a:pPr>
            <a:r>
              <a:rPr lang="en-PH" dirty="0"/>
              <a:t>The observations above are true for all lines that have the same characteristic.</a:t>
            </a:r>
          </a:p>
          <a:p>
            <a:pPr marL="0" indent="0" algn="just">
              <a:buNone/>
            </a:pPr>
            <a:r>
              <a:rPr lang="en-PH" dirty="0"/>
              <a:t>This means that if a line moves upward from left to right, then it has a positive slope. Further, if a line moves downward from left to right, then it has a negative slope. The table below summarizes the four possibilities for the slope of a line.</a:t>
            </a:r>
          </a:p>
        </p:txBody>
      </p:sp>
    </p:spTree>
    <p:extLst>
      <p:ext uri="{BB962C8B-B14F-4D97-AF65-F5344CB8AC3E}">
        <p14:creationId xmlns:p14="http://schemas.microsoft.com/office/powerpoint/2010/main" val="2286969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Relations and Functions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5F8754F-87FC-8B46-AB09-C1014D774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578166"/>
              </p:ext>
            </p:extLst>
          </p:nvPr>
        </p:nvGraphicFramePr>
        <p:xfrm>
          <a:off x="1833880" y="2084493"/>
          <a:ext cx="8163560" cy="268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890">
                  <a:extLst>
                    <a:ext uri="{9D8B030D-6E8A-4147-A177-3AD203B41FA5}">
                      <a16:colId xmlns:a16="http://schemas.microsoft.com/office/drawing/2014/main" val="3550891625"/>
                    </a:ext>
                  </a:extLst>
                </a:gridCol>
                <a:gridCol w="2040890">
                  <a:extLst>
                    <a:ext uri="{9D8B030D-6E8A-4147-A177-3AD203B41FA5}">
                      <a16:colId xmlns:a16="http://schemas.microsoft.com/office/drawing/2014/main" val="3710834369"/>
                    </a:ext>
                  </a:extLst>
                </a:gridCol>
                <a:gridCol w="2040890">
                  <a:extLst>
                    <a:ext uri="{9D8B030D-6E8A-4147-A177-3AD203B41FA5}">
                      <a16:colId xmlns:a16="http://schemas.microsoft.com/office/drawing/2014/main" val="2987363557"/>
                    </a:ext>
                  </a:extLst>
                </a:gridCol>
                <a:gridCol w="2040890">
                  <a:extLst>
                    <a:ext uri="{9D8B030D-6E8A-4147-A177-3AD203B41FA5}">
                      <a16:colId xmlns:a16="http://schemas.microsoft.com/office/drawing/2014/main" val="480809480"/>
                    </a:ext>
                  </a:extLst>
                </a:gridCol>
              </a:tblGrid>
              <a:tr h="40301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Positive Slope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Negative Slope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Zero Slope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Undefined Slope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295320"/>
                  </a:ext>
                </a:extLst>
              </a:tr>
              <a:tr h="403013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 rises from left to right.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 rises from right</a:t>
                      </a:r>
                    </a:p>
                    <a:p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left.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 is horizontal.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 is vertical.</a:t>
                      </a: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01530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AC3F285-E58B-5A4A-B076-F6A87FB93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0" y="2605662"/>
            <a:ext cx="1562100" cy="1372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A737F8-922D-D947-B767-FD9DF2503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942" y="2605662"/>
            <a:ext cx="1555778" cy="1493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5A5428-012C-064F-8C52-FC9A82104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346" y="2544969"/>
            <a:ext cx="1600434" cy="14937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E3A6B6-AAD6-E54C-BB01-BF8E4836E4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1302" y="2593431"/>
            <a:ext cx="1785561" cy="149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5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Relations and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8FE73-474F-7E43-9404-4FA733389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PH" dirty="0"/>
              <a:t>	Before you proceed to graph, you have to identify two points that are usually convenient to use in graphing linear equations are the points at which the line intersects the </a:t>
            </a:r>
            <a:r>
              <a:rPr lang="en-PH" i="1" dirty="0"/>
              <a:t>x</a:t>
            </a:r>
            <a:r>
              <a:rPr lang="en-PH" dirty="0"/>
              <a:t>-axis and the </a:t>
            </a:r>
            <a:r>
              <a:rPr lang="en-PH" i="1" dirty="0"/>
              <a:t>y</a:t>
            </a:r>
            <a:r>
              <a:rPr lang="en-PH" dirty="0"/>
              <a:t>-axis.</a:t>
            </a:r>
          </a:p>
          <a:p>
            <a:pPr marL="0" indent="0" algn="just">
              <a:buNone/>
            </a:pPr>
            <a:r>
              <a:rPr lang="en-PH" b="1" dirty="0"/>
              <a:t>Intercepts of a Line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PH" dirty="0"/>
              <a:t>The </a:t>
            </a:r>
            <a:r>
              <a:rPr lang="en-PH" i="1" dirty="0"/>
              <a:t>x</a:t>
            </a:r>
            <a:r>
              <a:rPr lang="en-PH" dirty="0"/>
              <a:t>-intercept is the x-coordinate of a point where the graph intersects the </a:t>
            </a:r>
            <a:r>
              <a:rPr lang="en-PH" i="1" dirty="0"/>
              <a:t>x</a:t>
            </a:r>
            <a:r>
              <a:rPr lang="en-PH" dirty="0"/>
              <a:t>-axis. To find the </a:t>
            </a:r>
            <a:r>
              <a:rPr lang="en-PH" i="1" dirty="0"/>
              <a:t>x</a:t>
            </a:r>
            <a:r>
              <a:rPr lang="en-PH" dirty="0"/>
              <a:t>-intercept, let </a:t>
            </a:r>
            <a:r>
              <a:rPr lang="en-PH" i="1" dirty="0"/>
              <a:t>y</a:t>
            </a:r>
            <a:r>
              <a:rPr lang="en-PH" dirty="0"/>
              <a:t> = 0 and solve for the value of </a:t>
            </a:r>
            <a:r>
              <a:rPr lang="en-PH" i="1" dirty="0"/>
              <a:t>x</a:t>
            </a:r>
            <a:r>
              <a:rPr lang="en-PH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PH" dirty="0"/>
              <a:t>The </a:t>
            </a:r>
            <a:r>
              <a:rPr lang="en-PH" i="1" dirty="0"/>
              <a:t>y</a:t>
            </a:r>
            <a:r>
              <a:rPr lang="en-PH" dirty="0"/>
              <a:t>-intercept is the </a:t>
            </a:r>
            <a:r>
              <a:rPr lang="en-PH" i="1" dirty="0"/>
              <a:t>y</a:t>
            </a:r>
            <a:r>
              <a:rPr lang="en-PH" dirty="0"/>
              <a:t>-coordinate of a point where the graph intersects the </a:t>
            </a:r>
            <a:r>
              <a:rPr lang="en-PH" i="1" dirty="0"/>
              <a:t>y</a:t>
            </a:r>
            <a:r>
              <a:rPr lang="en-PH" dirty="0"/>
              <a:t>-axis. To find the </a:t>
            </a:r>
            <a:r>
              <a:rPr lang="en-PH" i="1" dirty="0"/>
              <a:t>y</a:t>
            </a:r>
            <a:r>
              <a:rPr lang="en-PH" dirty="0"/>
              <a:t>-intercept, let </a:t>
            </a:r>
            <a:r>
              <a:rPr lang="en-PH" i="1" dirty="0"/>
              <a:t>x</a:t>
            </a:r>
            <a:r>
              <a:rPr lang="en-PH" dirty="0"/>
              <a:t> = 0 and solve for the value of </a:t>
            </a:r>
            <a:r>
              <a:rPr lang="en-PH" i="1" dirty="0"/>
              <a:t>y</a:t>
            </a:r>
            <a:r>
              <a:rPr lang="en-PH" dirty="0"/>
              <a:t>.</a:t>
            </a:r>
          </a:p>
          <a:p>
            <a:pPr marL="0" indent="0" algn="just">
              <a:buNone/>
            </a:pPr>
            <a:r>
              <a:rPr lang="en-PH" dirty="0"/>
              <a:t>Note: The y-coordinate of any </a:t>
            </a:r>
            <a:r>
              <a:rPr lang="en-PH" i="1" dirty="0"/>
              <a:t>x</a:t>
            </a:r>
            <a:r>
              <a:rPr lang="en-PH" dirty="0"/>
              <a:t>-intercept will always be 0. The </a:t>
            </a:r>
            <a:r>
              <a:rPr lang="en-PH" i="1" dirty="0"/>
              <a:t>x</a:t>
            </a:r>
            <a:r>
              <a:rPr lang="en-PH" dirty="0"/>
              <a:t>-coordinate of any </a:t>
            </a:r>
            <a:r>
              <a:rPr lang="en-PH" i="1" dirty="0"/>
              <a:t>y</a:t>
            </a:r>
            <a:r>
              <a:rPr lang="en-PH" dirty="0"/>
              <a:t>-intercept will always be 0.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08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Relations and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159AB1D-6AAD-904F-8A32-790986782D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142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PH" b="1" dirty="0"/>
                  <a:t>Find the x- and y-intercepts of the function </a:t>
                </a:r>
                <a:r>
                  <a:rPr lang="en-PH" b="1" i="1" dirty="0"/>
                  <a:t>f</a:t>
                </a:r>
                <a:r>
                  <a:rPr lang="en-PH" b="1" dirty="0"/>
                  <a:t>(</a:t>
                </a:r>
                <a:r>
                  <a:rPr lang="en-PH" b="1" i="1" dirty="0"/>
                  <a:t>x</a:t>
                </a:r>
                <a:r>
                  <a:rPr lang="en-PH" b="1" dirty="0"/>
                  <a:t>) = 3</a:t>
                </a:r>
                <a:r>
                  <a:rPr lang="en-PH" b="1" i="1" dirty="0"/>
                  <a:t>x</a:t>
                </a:r>
                <a:r>
                  <a:rPr lang="en-PH" b="1" dirty="0"/>
                  <a:t> – 4.</a:t>
                </a:r>
              </a:p>
              <a:p>
                <a:pPr marL="0" indent="0">
                  <a:buNone/>
                </a:pPr>
                <a:r>
                  <a:rPr lang="en-PH" b="1" dirty="0"/>
                  <a:t>Solutions:</a:t>
                </a:r>
              </a:p>
              <a:p>
                <a:pPr marL="0" indent="0">
                  <a:buNone/>
                </a:pPr>
                <a:r>
                  <a:rPr lang="en-PH" dirty="0"/>
                  <a:t>To find the </a:t>
                </a:r>
                <a:r>
                  <a:rPr lang="en-PH" i="1" dirty="0"/>
                  <a:t>x</a:t>
                </a:r>
                <a:r>
                  <a:rPr lang="en-PH" dirty="0"/>
                  <a:t>-intercept, let </a:t>
                </a:r>
                <a:r>
                  <a:rPr lang="en-PH" i="1" dirty="0"/>
                  <a:t>f</a:t>
                </a:r>
                <a:r>
                  <a:rPr lang="en-PH" dirty="0"/>
                  <a:t>(</a:t>
                </a:r>
                <a:r>
                  <a:rPr lang="en-PH" i="1" dirty="0"/>
                  <a:t>x</a:t>
                </a:r>
                <a:r>
                  <a:rPr lang="en-PH" dirty="0"/>
                  <a:t>) = 0.	To find the </a:t>
                </a:r>
                <a:r>
                  <a:rPr lang="en-PH" i="1" dirty="0"/>
                  <a:t>y</a:t>
                </a:r>
                <a:r>
                  <a:rPr lang="en-PH" dirty="0"/>
                  <a:t>-intercept, let </a:t>
                </a:r>
                <a:r>
                  <a:rPr lang="en-PH" i="1" dirty="0"/>
                  <a:t>x</a:t>
                </a:r>
                <a:r>
                  <a:rPr lang="en-PH" dirty="0"/>
                  <a:t> = 0.</a:t>
                </a:r>
              </a:p>
              <a:p>
                <a:pPr marL="0" indent="0">
                  <a:buNone/>
                </a:pPr>
                <a:r>
                  <a:rPr lang="en-PH" dirty="0"/>
                  <a:t>	</a:t>
                </a:r>
                <a:r>
                  <a:rPr lang="en-PH" i="1" dirty="0"/>
                  <a:t>f</a:t>
                </a:r>
                <a:r>
                  <a:rPr lang="en-PH" dirty="0"/>
                  <a:t>(</a:t>
                </a:r>
                <a:r>
                  <a:rPr lang="en-PH" i="1" dirty="0"/>
                  <a:t>x</a:t>
                </a:r>
                <a:r>
                  <a:rPr lang="en-PH" dirty="0"/>
                  <a:t>) = 3</a:t>
                </a:r>
                <a:r>
                  <a:rPr lang="en-PH" i="1" dirty="0"/>
                  <a:t>x</a:t>
                </a:r>
                <a:r>
                  <a:rPr lang="en-PH" dirty="0"/>
                  <a:t> – 4					</a:t>
                </a:r>
                <a:r>
                  <a:rPr lang="en-PH" i="1" dirty="0"/>
                  <a:t>f</a:t>
                </a:r>
                <a:r>
                  <a:rPr lang="en-PH" dirty="0"/>
                  <a:t>(</a:t>
                </a:r>
                <a:r>
                  <a:rPr lang="en-PH" i="1" dirty="0"/>
                  <a:t>x</a:t>
                </a:r>
                <a:r>
                  <a:rPr lang="en-PH" dirty="0"/>
                  <a:t>) = 3</a:t>
                </a:r>
                <a:r>
                  <a:rPr lang="en-PH" i="1" dirty="0"/>
                  <a:t>x</a:t>
                </a:r>
                <a:r>
                  <a:rPr lang="en-PH" dirty="0"/>
                  <a:t> – 4</a:t>
                </a:r>
              </a:p>
              <a:p>
                <a:pPr marL="0" indent="0">
                  <a:buNone/>
                </a:pPr>
                <a:r>
                  <a:rPr lang="en-PH" dirty="0"/>
                  <a:t>	</a:t>
                </a:r>
                <a:r>
                  <a:rPr lang="en-PH" i="1" dirty="0"/>
                  <a:t>    </a:t>
                </a:r>
                <a:r>
                  <a:rPr lang="en-PH" dirty="0"/>
                  <a:t>0 = 3</a:t>
                </a:r>
                <a:r>
                  <a:rPr lang="en-PH" i="1" dirty="0"/>
                  <a:t>x</a:t>
                </a:r>
                <a:r>
                  <a:rPr lang="en-PH" dirty="0"/>
                  <a:t> – 4					</a:t>
                </a:r>
                <a:r>
                  <a:rPr lang="en-PH" i="1" dirty="0"/>
                  <a:t>f</a:t>
                </a:r>
                <a:r>
                  <a:rPr lang="en-PH" dirty="0"/>
                  <a:t>(</a:t>
                </a:r>
                <a:r>
                  <a:rPr lang="en-PH" i="1" dirty="0"/>
                  <a:t>0</a:t>
                </a:r>
                <a:r>
                  <a:rPr lang="en-PH" dirty="0"/>
                  <a:t>) = 3(0) – 4</a:t>
                </a:r>
              </a:p>
              <a:p>
                <a:pPr marL="0" indent="0">
                  <a:buNone/>
                </a:pPr>
                <a:r>
                  <a:rPr lang="en-PH" dirty="0"/>
                  <a:t> 	–3</a:t>
                </a:r>
                <a:r>
                  <a:rPr lang="en-PH" i="1" dirty="0"/>
                  <a:t>x </a:t>
                </a:r>
                <a:r>
                  <a:rPr lang="en-PH" dirty="0"/>
                  <a:t>= – 4					</a:t>
                </a:r>
                <a:r>
                  <a:rPr lang="en-PH" i="1" dirty="0"/>
                  <a:t>f</a:t>
                </a:r>
                <a:r>
                  <a:rPr lang="en-PH" dirty="0"/>
                  <a:t>(</a:t>
                </a:r>
                <a:r>
                  <a:rPr lang="en-PH" i="1" dirty="0"/>
                  <a:t>0</a:t>
                </a:r>
                <a:r>
                  <a:rPr lang="en-PH" dirty="0"/>
                  <a:t>) =– 4</a:t>
                </a:r>
              </a:p>
              <a:p>
                <a:pPr marL="0" indent="0">
                  <a:buNone/>
                </a:pPr>
                <a:r>
                  <a:rPr lang="en-PH" dirty="0"/>
                  <a:t>	    </a:t>
                </a:r>
                <a:r>
                  <a:rPr lang="en-PH" i="1" dirty="0"/>
                  <a:t>x </a:t>
                </a:r>
                <a:r>
                  <a:rPr lang="en-PH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PH" dirty="0"/>
                  <a:t>					The </a:t>
                </a:r>
                <a:r>
                  <a:rPr lang="en-PH" i="1" dirty="0"/>
                  <a:t>y</a:t>
                </a:r>
                <a:r>
                  <a:rPr lang="en-PH" dirty="0"/>
                  <a:t>-intercept is –4.</a:t>
                </a:r>
              </a:p>
              <a:p>
                <a:pPr marL="0" indent="0">
                  <a:buNone/>
                </a:pPr>
                <a:r>
                  <a:rPr lang="en-PH" dirty="0"/>
                  <a:t>The </a:t>
                </a:r>
                <a:r>
                  <a:rPr lang="en-PH" i="1" dirty="0"/>
                  <a:t>x</a:t>
                </a:r>
                <a:r>
                  <a:rPr lang="en-PH" dirty="0"/>
                  <a:t>-intercept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PH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159AB1D-6AAD-904F-8A32-790986782D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14215"/>
              </a:xfrm>
              <a:blipFill>
                <a:blip r:embed="rId3"/>
                <a:stretch>
                  <a:fillRect l="-1086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979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Relations and Functions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28E27-1744-0541-841D-B7BF5B4BB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/>
              <a:t>Recall</a:t>
            </a:r>
          </a:p>
          <a:p>
            <a:pPr marL="0" indent="0" algn="just">
              <a:buNone/>
            </a:pPr>
            <a:r>
              <a:rPr lang="en-PH" dirty="0"/>
              <a:t>	In some cases that the function is written in the form of </a:t>
            </a:r>
            <a:r>
              <a:rPr lang="en-PH" i="1" dirty="0"/>
              <a:t>f</a:t>
            </a:r>
            <a:r>
              <a:rPr lang="en-PH" dirty="0"/>
              <a:t>(</a:t>
            </a:r>
            <a:r>
              <a:rPr lang="en-PH" i="1" dirty="0"/>
              <a:t>x</a:t>
            </a:r>
            <a:r>
              <a:rPr lang="en-PH" dirty="0"/>
              <a:t>) = </a:t>
            </a:r>
            <a:r>
              <a:rPr lang="en-PH" i="1" dirty="0"/>
              <a:t>mx</a:t>
            </a:r>
            <a:r>
              <a:rPr lang="en-PH" dirty="0"/>
              <a:t> + </a:t>
            </a:r>
            <a:r>
              <a:rPr lang="en-PH" i="1" dirty="0"/>
              <a:t>b</a:t>
            </a:r>
            <a:r>
              <a:rPr lang="en-PH" dirty="0"/>
              <a:t>, where m and b are real numbers, </a:t>
            </a:r>
            <a:r>
              <a:rPr lang="en-PH" i="1" dirty="0"/>
              <a:t>m</a:t>
            </a:r>
            <a:r>
              <a:rPr lang="en-PH" dirty="0"/>
              <a:t> represents the slope, and b represents the </a:t>
            </a:r>
            <a:r>
              <a:rPr lang="en-PH" i="1" dirty="0"/>
              <a:t>y</a:t>
            </a:r>
            <a:r>
              <a:rPr lang="en-PH" dirty="0"/>
              <a:t>-intercept of the line. This form is called the </a:t>
            </a:r>
            <a:r>
              <a:rPr lang="en-PH" b="1" dirty="0"/>
              <a:t>slope-intercept form</a:t>
            </a:r>
            <a:r>
              <a:rPr lang="en-PH" dirty="0"/>
              <a:t>.</a:t>
            </a:r>
          </a:p>
          <a:p>
            <a:pPr marL="0" indent="0" algn="just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6312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Relations and Functions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535CDF-07D9-5445-AD31-FE36E675B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4"/>
            <a:ext cx="10515600" cy="497205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PH" b="1" dirty="0"/>
              <a:t>Find the slope and the </a:t>
            </a:r>
            <a:r>
              <a:rPr lang="en-PH" b="1" i="1" dirty="0"/>
              <a:t>x</a:t>
            </a:r>
            <a:r>
              <a:rPr lang="en-PH" b="1" dirty="0"/>
              <a:t>- and </a:t>
            </a:r>
            <a:r>
              <a:rPr lang="en-PH" b="1" i="1" dirty="0"/>
              <a:t>y</a:t>
            </a:r>
            <a:r>
              <a:rPr lang="en-PH" b="1" dirty="0"/>
              <a:t>-intercepts of the function </a:t>
            </a:r>
            <a:r>
              <a:rPr lang="en-PH" b="1" i="1" dirty="0"/>
              <a:t>f</a:t>
            </a:r>
            <a:r>
              <a:rPr lang="en-PH" b="1" dirty="0"/>
              <a:t>(</a:t>
            </a:r>
            <a:r>
              <a:rPr lang="en-PH" b="1" i="1" dirty="0"/>
              <a:t>x</a:t>
            </a:r>
            <a:r>
              <a:rPr lang="en-PH" b="1" dirty="0"/>
              <a:t>) = 2</a:t>
            </a:r>
            <a:r>
              <a:rPr lang="en-PH" b="1" i="1" dirty="0"/>
              <a:t>x</a:t>
            </a:r>
            <a:r>
              <a:rPr lang="en-PH" b="1" dirty="0"/>
              <a:t> + 4.</a:t>
            </a:r>
          </a:p>
          <a:p>
            <a:pPr marL="0" indent="0" algn="just">
              <a:buNone/>
            </a:pPr>
            <a:r>
              <a:rPr lang="en-US" b="1" dirty="0"/>
              <a:t>Solutions:</a:t>
            </a:r>
          </a:p>
          <a:p>
            <a:pPr marL="0" indent="0" algn="just">
              <a:buNone/>
            </a:pPr>
            <a:r>
              <a:rPr lang="en-PH" dirty="0"/>
              <a:t>	Since the function is written in slope-intercept form, the slope is given by the numerical coefficient of </a:t>
            </a:r>
            <a:r>
              <a:rPr lang="en-PH" i="1" dirty="0"/>
              <a:t>x</a:t>
            </a:r>
            <a:r>
              <a:rPr lang="en-PH" dirty="0"/>
              <a:t> which is 2 and the </a:t>
            </a:r>
            <a:r>
              <a:rPr lang="en-PH" i="1" dirty="0"/>
              <a:t>y</a:t>
            </a:r>
            <a:r>
              <a:rPr lang="en-PH" dirty="0"/>
              <a:t>-intercept is 4. Hence, </a:t>
            </a:r>
            <a:r>
              <a:rPr lang="en-PH" i="1" dirty="0"/>
              <a:t>m</a:t>
            </a:r>
            <a:r>
              <a:rPr lang="en-PH" dirty="0"/>
              <a:t> = 2 and </a:t>
            </a:r>
            <a:r>
              <a:rPr lang="en-PH" i="1" dirty="0"/>
              <a:t>b</a:t>
            </a:r>
            <a:r>
              <a:rPr lang="en-PH" dirty="0"/>
              <a:t> = 4.</a:t>
            </a:r>
          </a:p>
          <a:p>
            <a:pPr marL="0" indent="0" algn="just">
              <a:buNone/>
            </a:pPr>
            <a:r>
              <a:rPr lang="en-PH" dirty="0"/>
              <a:t>	To find the </a:t>
            </a:r>
            <a:r>
              <a:rPr lang="en-PH" i="1" dirty="0"/>
              <a:t>x</a:t>
            </a:r>
            <a:r>
              <a:rPr lang="en-PH" dirty="0"/>
              <a:t>-intercept, let </a:t>
            </a:r>
            <a:r>
              <a:rPr lang="en-PH" i="1" dirty="0"/>
              <a:t>f</a:t>
            </a:r>
            <a:r>
              <a:rPr lang="en-PH" dirty="0"/>
              <a:t>(</a:t>
            </a:r>
            <a:r>
              <a:rPr lang="en-PH" i="1" dirty="0"/>
              <a:t>x</a:t>
            </a:r>
            <a:r>
              <a:rPr lang="en-PH" dirty="0"/>
              <a:t>) = 0, then solve for the value of </a:t>
            </a:r>
            <a:r>
              <a:rPr lang="en-PH" i="1" dirty="0"/>
              <a:t>x</a:t>
            </a:r>
            <a:r>
              <a:rPr lang="en-PH" dirty="0"/>
              <a:t>. Thus, we have the following solutions:</a:t>
            </a:r>
          </a:p>
          <a:p>
            <a:pPr marL="0" indent="0" algn="ctr">
              <a:buNone/>
            </a:pPr>
            <a:r>
              <a:rPr lang="en-PH" i="1" dirty="0"/>
              <a:t>f</a:t>
            </a:r>
            <a:r>
              <a:rPr lang="en-PH" dirty="0"/>
              <a:t>(</a:t>
            </a:r>
            <a:r>
              <a:rPr lang="en-PH" i="1" dirty="0"/>
              <a:t>x</a:t>
            </a:r>
            <a:r>
              <a:rPr lang="en-PH" dirty="0"/>
              <a:t>) = 2</a:t>
            </a:r>
            <a:r>
              <a:rPr lang="en-PH" i="1" dirty="0"/>
              <a:t>x</a:t>
            </a:r>
            <a:r>
              <a:rPr lang="en-PH" dirty="0"/>
              <a:t> + 4</a:t>
            </a:r>
          </a:p>
          <a:p>
            <a:pPr marL="0" indent="0" algn="ctr">
              <a:buNone/>
            </a:pPr>
            <a:r>
              <a:rPr lang="en-PH" i="1" dirty="0"/>
              <a:t>    0</a:t>
            </a:r>
            <a:r>
              <a:rPr lang="en-PH" dirty="0"/>
              <a:t> = 2</a:t>
            </a:r>
            <a:r>
              <a:rPr lang="en-PH" i="1" dirty="0"/>
              <a:t>x</a:t>
            </a:r>
            <a:r>
              <a:rPr lang="en-PH" dirty="0"/>
              <a:t> + 4</a:t>
            </a:r>
          </a:p>
          <a:p>
            <a:pPr marL="0" indent="0" algn="ctr">
              <a:buNone/>
            </a:pPr>
            <a:r>
              <a:rPr lang="en-PH" dirty="0"/>
              <a:t>–2</a:t>
            </a:r>
            <a:r>
              <a:rPr lang="en-PH" i="1" dirty="0"/>
              <a:t>x = </a:t>
            </a:r>
            <a:r>
              <a:rPr lang="en-PH" dirty="0"/>
              <a:t>4 </a:t>
            </a:r>
          </a:p>
          <a:p>
            <a:pPr marL="0" indent="0" algn="ctr">
              <a:buNone/>
            </a:pPr>
            <a:r>
              <a:rPr lang="en-US" i="1" dirty="0"/>
              <a:t>x </a:t>
            </a:r>
            <a:r>
              <a:rPr lang="en-US" dirty="0"/>
              <a:t>= –2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B7D60-FF2E-9547-A57B-C175251BC4AB}"/>
              </a:ext>
            </a:extLst>
          </p:cNvPr>
          <p:cNvSpPr txBox="1"/>
          <p:nvPr/>
        </p:nvSpPr>
        <p:spPr>
          <a:xfrm>
            <a:off x="7452360" y="5337176"/>
            <a:ext cx="27181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i="1" dirty="0"/>
              <a:t>x</a:t>
            </a:r>
            <a:r>
              <a:rPr lang="en-US" sz="2400" dirty="0"/>
              <a:t>-intercept is –2</a:t>
            </a:r>
          </a:p>
        </p:txBody>
      </p:sp>
    </p:spTree>
    <p:extLst>
      <p:ext uri="{BB962C8B-B14F-4D97-AF65-F5344CB8AC3E}">
        <p14:creationId xmlns:p14="http://schemas.microsoft.com/office/powerpoint/2010/main" val="3426736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Relations and Functions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8C315-4B1F-6749-91AC-66901E1E2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PH" b="1" dirty="0"/>
              <a:t>Graph the function </a:t>
            </a:r>
            <a:r>
              <a:rPr lang="en-PH" b="1" i="1" dirty="0"/>
              <a:t>f</a:t>
            </a:r>
            <a:r>
              <a:rPr lang="en-PH" b="1" dirty="0"/>
              <a:t>(</a:t>
            </a:r>
            <a:r>
              <a:rPr lang="en-PH" b="1" i="1" dirty="0"/>
              <a:t>x</a:t>
            </a:r>
            <a:r>
              <a:rPr lang="en-PH" b="1" dirty="0"/>
              <a:t>) = 2</a:t>
            </a:r>
            <a:r>
              <a:rPr lang="en-PH" b="1" i="1" dirty="0"/>
              <a:t>x</a:t>
            </a:r>
            <a:r>
              <a:rPr lang="en-PH" b="1" dirty="0"/>
              <a:t> + 4 using its intercepts and one more point</a:t>
            </a:r>
            <a:r>
              <a:rPr lang="en-PH" dirty="0"/>
              <a:t>.</a:t>
            </a:r>
          </a:p>
          <a:p>
            <a:pPr marL="0" indent="0" algn="just">
              <a:buNone/>
            </a:pPr>
            <a:r>
              <a:rPr lang="en-US" b="1" dirty="0"/>
              <a:t>Solutions:</a:t>
            </a:r>
          </a:p>
          <a:p>
            <a:pPr marL="0" indent="0" algn="just">
              <a:buNone/>
            </a:pPr>
            <a:r>
              <a:rPr lang="en-US" b="1" dirty="0"/>
              <a:t>	</a:t>
            </a:r>
            <a:r>
              <a:rPr lang="en-PH" dirty="0"/>
              <a:t>Based on the solutions in Example 4, the intercepts of the linear function are (-2, 0) and (0, 4). To identify one more point, we can choose any number for </a:t>
            </a:r>
            <a:r>
              <a:rPr lang="en-PH" i="1" dirty="0"/>
              <a:t>x</a:t>
            </a:r>
            <a:r>
              <a:rPr lang="en-PH" dirty="0"/>
              <a:t>.</a:t>
            </a:r>
          </a:p>
          <a:p>
            <a:pPr marL="0" indent="0" algn="just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9638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Relations and Functions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350805-6632-9C4D-B41E-8B3FD1A22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dirty="0"/>
              <a:t>Third Point: If </a:t>
            </a:r>
            <a:r>
              <a:rPr lang="en-PH" i="1" dirty="0"/>
              <a:t>x</a:t>
            </a:r>
            <a:r>
              <a:rPr lang="en-PH" dirty="0"/>
              <a:t> = –1, then		So we have the following point</a:t>
            </a:r>
          </a:p>
          <a:p>
            <a:pPr marL="0" indent="0">
              <a:buNone/>
            </a:pPr>
            <a:r>
              <a:rPr lang="en-PH" dirty="0"/>
              <a:t>	</a:t>
            </a:r>
            <a:r>
              <a:rPr lang="en-PH" i="1" dirty="0"/>
              <a:t>f</a:t>
            </a:r>
            <a:r>
              <a:rPr lang="en-PH" dirty="0"/>
              <a:t>(– 1) = 2(– 1) + 4</a:t>
            </a:r>
          </a:p>
          <a:p>
            <a:pPr marL="0" indent="0">
              <a:buNone/>
            </a:pPr>
            <a:r>
              <a:rPr lang="en-PH" dirty="0"/>
              <a:t>	</a:t>
            </a:r>
            <a:r>
              <a:rPr lang="en-PH" i="1" dirty="0"/>
              <a:t>f</a:t>
            </a:r>
            <a:r>
              <a:rPr lang="en-PH" dirty="0"/>
              <a:t>(– 1) = – 2 + 4	</a:t>
            </a:r>
          </a:p>
          <a:p>
            <a:pPr marL="0" indent="0">
              <a:buNone/>
            </a:pPr>
            <a:r>
              <a:rPr lang="en-PH" i="1" dirty="0"/>
              <a:t>	f</a:t>
            </a:r>
            <a:r>
              <a:rPr lang="en-PH" dirty="0"/>
              <a:t>(– 1) = 2</a:t>
            </a:r>
          </a:p>
          <a:p>
            <a:pPr marL="0" indent="0">
              <a:buNone/>
            </a:pPr>
            <a:r>
              <a:rPr lang="en-PH" dirty="0"/>
              <a:t>Thus, we have the point (–1, 2).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FF110F-B870-E941-A840-5E8013521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161426"/>
              </p:ext>
            </p:extLst>
          </p:nvPr>
        </p:nvGraphicFramePr>
        <p:xfrm>
          <a:off x="6750482" y="2405857"/>
          <a:ext cx="3942078" cy="1535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026">
                  <a:extLst>
                    <a:ext uri="{9D8B030D-6E8A-4147-A177-3AD203B41FA5}">
                      <a16:colId xmlns:a16="http://schemas.microsoft.com/office/drawing/2014/main" val="3338966399"/>
                    </a:ext>
                  </a:extLst>
                </a:gridCol>
                <a:gridCol w="1314026">
                  <a:extLst>
                    <a:ext uri="{9D8B030D-6E8A-4147-A177-3AD203B41FA5}">
                      <a16:colId xmlns:a16="http://schemas.microsoft.com/office/drawing/2014/main" val="1675647136"/>
                    </a:ext>
                  </a:extLst>
                </a:gridCol>
                <a:gridCol w="1314026">
                  <a:extLst>
                    <a:ext uri="{9D8B030D-6E8A-4147-A177-3AD203B41FA5}">
                      <a16:colId xmlns:a16="http://schemas.microsoft.com/office/drawing/2014/main" val="647891912"/>
                    </a:ext>
                  </a:extLst>
                </a:gridCol>
              </a:tblGrid>
              <a:tr h="42338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340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-intercept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dirty="0"/>
                        <a:t>–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147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-intercept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053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Third point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dirty="0"/>
                        <a:t>–1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66615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67FF518-B06B-2548-AE80-570810DD7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191" y="4001294"/>
            <a:ext cx="24765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7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Relations and Functions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BC0AF2-DBB9-3A48-AACB-34BD5F690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PH" dirty="0"/>
              <a:t>	A </a:t>
            </a:r>
            <a:r>
              <a:rPr lang="en-PH" b="1" dirty="0"/>
              <a:t>linear function </a:t>
            </a:r>
            <a:r>
              <a:rPr lang="en-PH" dirty="0"/>
              <a:t>is a function whose equation can be written in the form </a:t>
            </a:r>
            <a:r>
              <a:rPr lang="en-PH" b="1" i="1" dirty="0"/>
              <a:t>f</a:t>
            </a:r>
            <a:r>
              <a:rPr lang="en-PH" b="1" dirty="0"/>
              <a:t>(</a:t>
            </a:r>
            <a:r>
              <a:rPr lang="en-PH" b="1" i="1" dirty="0"/>
              <a:t>x</a:t>
            </a:r>
            <a:r>
              <a:rPr lang="en-PH" b="1" dirty="0"/>
              <a:t>) = </a:t>
            </a:r>
            <a:r>
              <a:rPr lang="en-PH" b="1" i="1" dirty="0"/>
              <a:t>mx</a:t>
            </a:r>
            <a:r>
              <a:rPr lang="en-PH" b="1" dirty="0"/>
              <a:t> + </a:t>
            </a:r>
            <a:r>
              <a:rPr lang="en-PH" b="1" i="1" dirty="0"/>
              <a:t>b</a:t>
            </a:r>
            <a:r>
              <a:rPr lang="en-PH" dirty="0"/>
              <a:t>, where a and b are real numbers.</a:t>
            </a:r>
          </a:p>
          <a:p>
            <a:pPr marL="0" indent="0" algn="just">
              <a:buNone/>
            </a:pPr>
            <a:r>
              <a:rPr lang="en-PH" dirty="0"/>
              <a:t>	The activity in the previous lesson suggests the following about a linear equation in two variables.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PH" dirty="0"/>
              <a:t>The graph is a straight line.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PH" dirty="0"/>
              <a:t>a. Every solution of the equation is represented by a point on the graph.</a:t>
            </a:r>
          </a:p>
          <a:p>
            <a:pPr marL="0" indent="0" algn="just">
              <a:buNone/>
            </a:pPr>
            <a:r>
              <a:rPr lang="en-PH" dirty="0"/>
              <a:t>      b. Every point on the graph represents a solution of the equation.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71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Relations and Functions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907EF-0E2E-D342-A63B-A9D2251E4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/>
              <a:t>Procedure</a:t>
            </a:r>
          </a:p>
          <a:p>
            <a:pPr marL="0" indent="0" algn="just">
              <a:buNone/>
            </a:pPr>
            <a:r>
              <a:rPr lang="en-PH" b="1" dirty="0"/>
              <a:t>Graphing Linear Functions Using the Point-Plotting Method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PH" dirty="0"/>
              <a:t>Choose at least two input values of </a:t>
            </a:r>
            <a:r>
              <a:rPr lang="en-PH" i="1" dirty="0"/>
              <a:t>x</a:t>
            </a:r>
            <a:r>
              <a:rPr lang="en-PH" dirty="0"/>
              <a:t>-values.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PH" dirty="0"/>
              <a:t>Substitute these </a:t>
            </a:r>
            <a:r>
              <a:rPr lang="en-PH" i="1" dirty="0"/>
              <a:t>x</a:t>
            </a:r>
            <a:r>
              <a:rPr lang="en-PH" dirty="0"/>
              <a:t>-values in the function to solve for the corresponding </a:t>
            </a:r>
            <a:r>
              <a:rPr lang="en-PH" i="1" dirty="0"/>
              <a:t>y</a:t>
            </a:r>
            <a:r>
              <a:rPr lang="en-PH" dirty="0"/>
              <a:t>-values.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PH" dirty="0"/>
              <a:t>Plot the points in the coordinate plane.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PH" dirty="0"/>
              <a:t>Connect the points to form a straight line.</a:t>
            </a:r>
          </a:p>
        </p:txBody>
      </p:sp>
    </p:spTree>
    <p:extLst>
      <p:ext uri="{BB962C8B-B14F-4D97-AF65-F5344CB8AC3E}">
        <p14:creationId xmlns:p14="http://schemas.microsoft.com/office/powerpoint/2010/main" val="3813558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Relations and Functions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A65ADF-555D-9B4F-9F20-22CE83124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b="1" dirty="0"/>
              <a:t>Graph The function </a:t>
            </a:r>
            <a:r>
              <a:rPr lang="en-PH" b="1" i="1" dirty="0"/>
              <a:t>f</a:t>
            </a:r>
            <a:r>
              <a:rPr lang="en-PH" b="1" dirty="0"/>
              <a:t>(</a:t>
            </a:r>
            <a:r>
              <a:rPr lang="en-PH" b="1" i="1" dirty="0"/>
              <a:t>x</a:t>
            </a:r>
            <a:r>
              <a:rPr lang="en-PH" b="1" dirty="0"/>
              <a:t>) = </a:t>
            </a:r>
            <a:r>
              <a:rPr lang="en-US" dirty="0"/>
              <a:t>–</a:t>
            </a:r>
            <a:r>
              <a:rPr lang="en-PH" b="1" dirty="0"/>
              <a:t>3</a:t>
            </a:r>
            <a:r>
              <a:rPr lang="en-PH" b="1" i="1" dirty="0"/>
              <a:t>x</a:t>
            </a:r>
            <a:r>
              <a:rPr lang="en-PH" b="1" dirty="0"/>
              <a:t> + 12 on the coordinate plane.</a:t>
            </a:r>
          </a:p>
          <a:p>
            <a:pPr marL="0" indent="0">
              <a:buNone/>
            </a:pPr>
            <a:r>
              <a:rPr lang="en-PH" b="1" dirty="0"/>
              <a:t>Solutions:</a:t>
            </a:r>
          </a:p>
          <a:p>
            <a:pPr marL="514350" indent="-514350">
              <a:buAutoNum type="alphaLcPeriod"/>
            </a:pPr>
            <a:r>
              <a:rPr lang="en-PH" dirty="0"/>
              <a:t>Choose at least two x-values and substitute it in the function.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5277A7-B7A5-1044-AA59-A4F762A0F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35166"/>
              </p:ext>
            </p:extLst>
          </p:nvPr>
        </p:nvGraphicFramePr>
        <p:xfrm>
          <a:off x="2956560" y="3429000"/>
          <a:ext cx="62788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20">
                  <a:extLst>
                    <a:ext uri="{9D8B030D-6E8A-4147-A177-3AD203B41FA5}">
                      <a16:colId xmlns:a16="http://schemas.microsoft.com/office/drawing/2014/main" val="2372692232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153547393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3081495330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3088366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–3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x </a:t>
                      </a:r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+ 12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Ordered Pair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734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-3(0) 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(0, 12)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88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-3(1) + 12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(1, 4)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84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-3(4) + 12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(4, 0)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860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238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Relations and Functions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A65ADF-555D-9B4F-9F20-22CE83124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PH" dirty="0"/>
              <a:t>Plot each point in the coordinate plane, then connect the points to form a straight line.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4343D-146C-2D40-88FC-08B240E55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118" y="2361565"/>
            <a:ext cx="3079395" cy="358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11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Relations and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176CB62-D256-3E4C-A7A8-E73B240ECB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38692"/>
                <a:ext cx="10515600" cy="238061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PH" dirty="0"/>
                  <a:t>	This implies that there is a one-to-one correspondence between the solutions of the equation and the points of the graph. Some examples of equations that are considered linear functions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PH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176CB62-D256-3E4C-A7A8-E73B240ECB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38692"/>
                <a:ext cx="10515600" cy="2380615"/>
              </a:xfrm>
              <a:blipFill>
                <a:blip r:embed="rId3"/>
                <a:stretch>
                  <a:fillRect l="-1086" t="-3704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60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Relations and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798C280-BE3D-CA4F-BB62-337CA7A08A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State </a:t>
                </a:r>
                <a:r>
                  <a:rPr lang="en-PH" b="1" dirty="0"/>
                  <a:t>whether or not each function is a linear function.</a:t>
                </a:r>
              </a:p>
              <a:p>
                <a:pPr marL="0" indent="0">
                  <a:buNone/>
                </a:pPr>
                <a:endParaRPr lang="en-PH" b="1" dirty="0"/>
              </a:p>
              <a:p>
                <a:pPr marL="514350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PH" dirty="0"/>
              </a:p>
              <a:p>
                <a:pPr marL="514350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:pPr marL="514350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PH" i="1" dirty="0"/>
              </a:p>
              <a:p>
                <a:pPr marL="514350" indent="-514350">
                  <a:buFont typeface="+mj-lt"/>
                  <a:buAutoNum type="alphaLcPeriod"/>
                </a:pPr>
                <a:endParaRPr lang="en-PH" dirty="0"/>
              </a:p>
              <a:p>
                <a:pPr marL="514350" indent="-514350">
                  <a:buFont typeface="+mj-lt"/>
                  <a:buAutoNum type="alphaLcPeriod"/>
                </a:pPr>
                <a:endParaRPr lang="en-PH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798C280-BE3D-CA4F-BB62-337CA7A08A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69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Relations and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B2FE308-AB47-7A40-95A8-808B14F675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b="1" dirty="0"/>
                  <a:t>Solutions:</a:t>
                </a:r>
              </a:p>
              <a:p>
                <a:pPr marL="514350" indent="-514350" algn="just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PH" dirty="0"/>
                  <a:t> is a linear function because it is written in the form </a:t>
                </a:r>
                <a:r>
                  <a:rPr lang="en-PH" i="1" dirty="0"/>
                  <a:t>f</a:t>
                </a:r>
                <a:r>
                  <a:rPr lang="en-PH" dirty="0"/>
                  <a:t>(</a:t>
                </a:r>
                <a:r>
                  <a:rPr lang="en-PH" i="1" dirty="0"/>
                  <a:t>x</a:t>
                </a:r>
                <a:r>
                  <a:rPr lang="en-PH" dirty="0"/>
                  <a:t>) = </a:t>
                </a:r>
                <a:r>
                  <a:rPr lang="en-PH" i="1" dirty="0"/>
                  <a:t>mx</a:t>
                </a:r>
                <a:r>
                  <a:rPr lang="en-PH" dirty="0"/>
                  <a:t> + </a:t>
                </a:r>
                <a:r>
                  <a:rPr lang="en-PH" i="1" dirty="0"/>
                  <a:t>b </a:t>
                </a:r>
                <a:r>
                  <a:rPr lang="en-PH" dirty="0"/>
                  <a:t>with </a:t>
                </a:r>
                <a:r>
                  <a:rPr lang="en-PH" i="1" dirty="0"/>
                  <a:t>m</a:t>
                </a:r>
                <a:r>
                  <a:rPr lang="en-PH" dirty="0"/>
                  <a:t> = 4 and </a:t>
                </a:r>
                <a:r>
                  <a:rPr lang="en-PH" i="1" dirty="0"/>
                  <a:t>b</a:t>
                </a:r>
                <a:r>
                  <a:rPr lang="en-PH" dirty="0"/>
                  <a:t> = 5.</a:t>
                </a:r>
              </a:p>
              <a:p>
                <a:pPr marL="514350" indent="-514350" algn="just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PH" dirty="0"/>
                  <a:t> is not a linear function because </a:t>
                </a:r>
                <a:r>
                  <a:rPr lang="en-PH" i="1" dirty="0"/>
                  <a:t>x</a:t>
                </a:r>
                <a:r>
                  <a:rPr lang="en-PH" dirty="0"/>
                  <a:t> has an exponent other than 1.</a:t>
                </a:r>
              </a:p>
              <a:p>
                <a:pPr marL="514350" indent="-514350" algn="just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9−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PH" i="1" dirty="0"/>
                  <a:t> </a:t>
                </a:r>
                <a:r>
                  <a:rPr lang="en-PH" dirty="0"/>
                  <a:t>is a linear function because it can be written as </a:t>
                </a:r>
                <a:r>
                  <a:rPr lang="en-PH" i="1" dirty="0"/>
                  <a:t>h</a:t>
                </a:r>
                <a:r>
                  <a:rPr lang="en-PH" dirty="0"/>
                  <a:t>(</a:t>
                </a:r>
                <a:r>
                  <a:rPr lang="en-PH" i="1" dirty="0"/>
                  <a:t>x</a:t>
                </a:r>
                <a:r>
                  <a:rPr lang="en-PH" dirty="0"/>
                  <a:t>) = </a:t>
                </a:r>
                <a:r>
                  <a:rPr lang="en-PH" i="1" dirty="0"/>
                  <a:t>mx</a:t>
                </a:r>
                <a:r>
                  <a:rPr lang="en-PH" dirty="0"/>
                  <a:t> + </a:t>
                </a:r>
                <a:r>
                  <a:rPr lang="en-PH" i="1" dirty="0"/>
                  <a:t>b</a:t>
                </a:r>
                <a:r>
                  <a:rPr lang="en-PH" dirty="0"/>
                  <a:t> with </a:t>
                </a:r>
                <a:r>
                  <a:rPr lang="en-PH" i="1" dirty="0"/>
                  <a:t>m</a:t>
                </a:r>
                <a:r>
                  <a:rPr lang="en-PH" dirty="0"/>
                  <a:t> = -5 and </a:t>
                </a:r>
                <a:r>
                  <a:rPr lang="en-PH" i="1" dirty="0"/>
                  <a:t>b</a:t>
                </a:r>
                <a:r>
                  <a:rPr lang="en-PH" dirty="0"/>
                  <a:t> = 9.</a:t>
                </a:r>
              </a:p>
              <a:p>
                <a:pPr marL="514350" indent="-514350" algn="just">
                  <a:buFont typeface="+mj-lt"/>
                  <a:buAutoNum type="alphaLcPeriod"/>
                </a:pPr>
                <a:endParaRPr lang="en-PH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B2FE308-AB47-7A40-95A8-808B14F675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412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Relations and Functions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2AB324-47B8-0A47-B9D9-4184CC51A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dirty="0"/>
              <a:t>Observe the graphs on the below.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96A78E-5BC8-3041-9306-38BB23F38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29" y="2569210"/>
            <a:ext cx="9101725" cy="28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6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Relations and Functions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4D27B6-85DD-BF48-B663-466C32199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386"/>
            <a:ext cx="10515600" cy="2868295"/>
          </a:xfrm>
        </p:spPr>
        <p:txBody>
          <a:bodyPr/>
          <a:lstStyle/>
          <a:p>
            <a:pPr marL="0" indent="0" algn="just">
              <a:buNone/>
            </a:pPr>
            <a:r>
              <a:rPr lang="en-PH" dirty="0"/>
              <a:t>	The graph of the linear function </a:t>
            </a:r>
            <a:r>
              <a:rPr lang="en-PH" i="1" dirty="0"/>
              <a:t>f</a:t>
            </a:r>
            <a:r>
              <a:rPr lang="en-PH" dirty="0"/>
              <a:t>(</a:t>
            </a:r>
            <a:r>
              <a:rPr lang="en-PH" i="1" dirty="0"/>
              <a:t>x</a:t>
            </a:r>
            <a:r>
              <a:rPr lang="en-PH" dirty="0"/>
              <a:t>) = </a:t>
            </a:r>
            <a:r>
              <a:rPr lang="en-PH" i="1" dirty="0"/>
              <a:t>mx</a:t>
            </a:r>
            <a:r>
              <a:rPr lang="en-PH" dirty="0"/>
              <a:t> + </a:t>
            </a:r>
            <a:r>
              <a:rPr lang="en-PH" i="1" dirty="0"/>
              <a:t>b</a:t>
            </a:r>
            <a:r>
              <a:rPr lang="en-PH" dirty="0"/>
              <a:t> is exactly the same as the graph of the linear equation </a:t>
            </a:r>
            <a:r>
              <a:rPr lang="en-PH" i="1" dirty="0"/>
              <a:t>y</a:t>
            </a:r>
            <a:r>
              <a:rPr lang="en-PH" dirty="0"/>
              <a:t> = </a:t>
            </a:r>
            <a:r>
              <a:rPr lang="en-PH" i="1" dirty="0"/>
              <a:t>mx</a:t>
            </a:r>
            <a:r>
              <a:rPr lang="en-PH" dirty="0"/>
              <a:t> + </a:t>
            </a:r>
            <a:r>
              <a:rPr lang="en-PH" i="1" dirty="0"/>
              <a:t>b</a:t>
            </a:r>
            <a:r>
              <a:rPr lang="en-PH" dirty="0"/>
              <a:t>. If </a:t>
            </a:r>
            <a:r>
              <a:rPr lang="en-PH" i="1" dirty="0"/>
              <a:t>m</a:t>
            </a:r>
            <a:r>
              <a:rPr lang="en-PH" dirty="0"/>
              <a:t> = 0, then we get </a:t>
            </a:r>
            <a:r>
              <a:rPr lang="en-PH" i="1" dirty="0"/>
              <a:t>f</a:t>
            </a:r>
            <a:r>
              <a:rPr lang="en-PH" dirty="0"/>
              <a:t>(</a:t>
            </a:r>
            <a:r>
              <a:rPr lang="en-PH" i="1" dirty="0"/>
              <a:t>x</a:t>
            </a:r>
            <a:r>
              <a:rPr lang="en-PH" dirty="0"/>
              <a:t>) = </a:t>
            </a:r>
            <a:r>
              <a:rPr lang="en-PH" i="1" dirty="0"/>
              <a:t>b</a:t>
            </a:r>
            <a:r>
              <a:rPr lang="en-PH" dirty="0"/>
              <a:t>, which is called a constant function. If </a:t>
            </a:r>
            <a:r>
              <a:rPr lang="en-PH" i="1" dirty="0"/>
              <a:t>m</a:t>
            </a:r>
            <a:r>
              <a:rPr lang="en-PH" dirty="0"/>
              <a:t> = 1 and = 0, then we get the function </a:t>
            </a:r>
            <a:r>
              <a:rPr lang="en-PH" i="1" dirty="0"/>
              <a:t>f</a:t>
            </a:r>
            <a:r>
              <a:rPr lang="en-PH" dirty="0"/>
              <a:t>(</a:t>
            </a:r>
            <a:r>
              <a:rPr lang="en-PH" i="1" dirty="0"/>
              <a:t>x</a:t>
            </a:r>
            <a:r>
              <a:rPr lang="en-PH" dirty="0"/>
              <a:t>) = </a:t>
            </a:r>
            <a:r>
              <a:rPr lang="en-PH" i="1" dirty="0"/>
              <a:t>x</a:t>
            </a:r>
            <a:r>
              <a:rPr lang="en-PH" dirty="0"/>
              <a:t>, which is called the identity function. When you graph a function given in function notation, you usually label the vertical axis as </a:t>
            </a:r>
            <a:r>
              <a:rPr lang="en-PH" i="1" dirty="0"/>
              <a:t>f</a:t>
            </a:r>
            <a:r>
              <a:rPr lang="en-PH" dirty="0"/>
              <a:t>(</a:t>
            </a:r>
            <a:r>
              <a:rPr lang="en-PH" i="1" dirty="0"/>
              <a:t>x</a:t>
            </a:r>
            <a:r>
              <a:rPr lang="en-PH" dirty="0"/>
              <a:t>) rather than </a:t>
            </a:r>
            <a:r>
              <a:rPr lang="en-PH" i="1" dirty="0"/>
              <a:t>y</a:t>
            </a:r>
            <a:r>
              <a:rPr lang="en-P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83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Relations and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8CA954D-35E8-6A4A-8A35-7EAEB44B82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PH" dirty="0"/>
                  <a:t>The following can be observed from the figures.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PH" dirty="0"/>
                  <a:t>In </a:t>
                </a:r>
                <a:r>
                  <a:rPr lang="en-PH" i="1" dirty="0"/>
                  <a:t>y</a:t>
                </a:r>
                <a:r>
                  <a:rPr lang="en-PH" dirty="0"/>
                  <a:t> = </a:t>
                </a:r>
                <a:r>
                  <a:rPr lang="en-PH" i="1" dirty="0"/>
                  <a:t>x</a:t>
                </a:r>
                <a:r>
                  <a:rPr lang="en-PH" dirty="0"/>
                  <a:t>, as you move from (1, 1) to (2, 2), </a:t>
                </a:r>
                <a:r>
                  <a:rPr lang="en-PH" i="1" dirty="0"/>
                  <a:t>x</a:t>
                </a:r>
                <a:r>
                  <a:rPr lang="en-PH" dirty="0"/>
                  <a:t> changes from 1 to 2 and </a:t>
                </a:r>
                <a:r>
                  <a:rPr lang="en-PH" i="1" dirty="0"/>
                  <a:t>y</a:t>
                </a:r>
                <a:r>
                  <a:rPr lang="en-PH" dirty="0"/>
                  <a:t> also changes from 1 to 2. As </a:t>
                </a:r>
                <a:r>
                  <a:rPr lang="en-PH" i="1" dirty="0"/>
                  <a:t>x</a:t>
                </a:r>
                <a:r>
                  <a:rPr lang="en-PH" dirty="0"/>
                  <a:t> changes from 2 to 3, </a:t>
                </a:r>
                <a:r>
                  <a:rPr lang="en-PH" i="1" dirty="0"/>
                  <a:t>y</a:t>
                </a:r>
                <a:r>
                  <a:rPr lang="en-PH" dirty="0"/>
                  <a:t> also changes from 2 to 3, and so on. The ratio of the change in </a:t>
                </a:r>
                <a:r>
                  <a:rPr lang="en-PH" i="1" dirty="0"/>
                  <a:t>y</a:t>
                </a:r>
                <a:r>
                  <a:rPr lang="en-PH" dirty="0"/>
                  <a:t> divided by the change in </a:t>
                </a:r>
                <a:r>
                  <a:rPr lang="en-PH" i="1" dirty="0"/>
                  <a:t>x</a:t>
                </a:r>
                <a:r>
                  <a:rPr lang="en-PH" dirty="0"/>
                  <a:t> is the constant 1.</a:t>
                </a:r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𝑟𝑖𝑠𝑒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𝑟𝑢𝑛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PH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8CA954D-35E8-6A4A-8A35-7EAEB44B82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683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Relations and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8CA954D-35E8-6A4A-8A35-7EAEB44B82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PH" dirty="0"/>
                  <a:t>The following can be observed from the figures.</a:t>
                </a:r>
              </a:p>
              <a:p>
                <a:pPr marL="514350" indent="-514350" algn="just">
                  <a:buFont typeface="+mj-lt"/>
                  <a:buAutoNum type="arabicPeriod" startAt="2"/>
                </a:pPr>
                <a:r>
                  <a:rPr lang="en-PH" dirty="0"/>
                  <a:t>In </a:t>
                </a:r>
                <a:r>
                  <a:rPr lang="en-PH" i="1" dirty="0"/>
                  <a:t>y</a:t>
                </a:r>
                <a:r>
                  <a:rPr lang="en-PH" dirty="0"/>
                  <a:t> = 2</a:t>
                </a:r>
                <a:r>
                  <a:rPr lang="en-PH" i="1" dirty="0"/>
                  <a:t>x</a:t>
                </a:r>
                <a:r>
                  <a:rPr lang="en-PH" dirty="0"/>
                  <a:t>, as you move from (1, 2) to (2, 4), </a:t>
                </a:r>
                <a:r>
                  <a:rPr lang="en-PH" i="1" dirty="0"/>
                  <a:t>x</a:t>
                </a:r>
                <a:r>
                  <a:rPr lang="en-PH" dirty="0"/>
                  <a:t> changes from 1 to 2, and </a:t>
                </a:r>
                <a:r>
                  <a:rPr lang="en-PH" i="1" dirty="0"/>
                  <a:t>y</a:t>
                </a:r>
                <a:r>
                  <a:rPr lang="en-PH" dirty="0"/>
                  <a:t> also changes from 2 to 4. As </a:t>
                </a:r>
                <a:r>
                  <a:rPr lang="en-PH" i="1" dirty="0"/>
                  <a:t>x</a:t>
                </a:r>
                <a:r>
                  <a:rPr lang="en-PH" dirty="0"/>
                  <a:t> changes from 2 to 3, </a:t>
                </a:r>
                <a:r>
                  <a:rPr lang="en-PH" i="1" dirty="0"/>
                  <a:t>y</a:t>
                </a:r>
                <a:r>
                  <a:rPr lang="en-PH" dirty="0"/>
                  <a:t> also changes from 4 to 6, and so on. The ratio of the change in </a:t>
                </a:r>
                <a:r>
                  <a:rPr lang="en-PH" i="1" dirty="0"/>
                  <a:t>y</a:t>
                </a:r>
                <a:r>
                  <a:rPr lang="en-PH" dirty="0"/>
                  <a:t> divided by the change in </a:t>
                </a:r>
                <a:r>
                  <a:rPr lang="en-PH" i="1" dirty="0"/>
                  <a:t>x</a:t>
                </a:r>
                <a:r>
                  <a:rPr lang="en-PH" dirty="0"/>
                  <a:t> is the constant 2.</a:t>
                </a:r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𝑟𝑖𝑠𝑒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𝑟𝑢𝑛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PH" dirty="0"/>
                  <a:t>The ratio of the change in </a:t>
                </a:r>
                <a:r>
                  <a:rPr lang="en-PH" i="1" dirty="0"/>
                  <a:t>y</a:t>
                </a:r>
                <a:r>
                  <a:rPr lang="en-PH" dirty="0"/>
                  <a:t> (rise) to the change in </a:t>
                </a:r>
                <a:r>
                  <a:rPr lang="en-PH" i="1" dirty="0"/>
                  <a:t>x</a:t>
                </a:r>
                <a:r>
                  <a:rPr lang="en-PH" dirty="0"/>
                  <a:t> (run) is the slope of the line.</a:t>
                </a:r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8CA954D-35E8-6A4A-8A35-7EAEB44B82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r="-1086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488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7268</TotalTime>
  <Words>896</Words>
  <Application>Microsoft Macintosh PowerPoint</Application>
  <PresentationFormat>Widescreen</PresentationFormat>
  <Paragraphs>207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Relations and Functions</vt:lpstr>
      <vt:lpstr>Relations and Functions</vt:lpstr>
      <vt:lpstr>Relations and Functions</vt:lpstr>
      <vt:lpstr>Relations and Functions</vt:lpstr>
      <vt:lpstr>Relations and Functions</vt:lpstr>
      <vt:lpstr>Relations and Functions</vt:lpstr>
      <vt:lpstr>Relations and Functions</vt:lpstr>
      <vt:lpstr>Relations and Functions</vt:lpstr>
      <vt:lpstr>Relations and Functions</vt:lpstr>
      <vt:lpstr>Relations and Functions</vt:lpstr>
      <vt:lpstr>Relations and Functions</vt:lpstr>
      <vt:lpstr>Relations and Functions</vt:lpstr>
      <vt:lpstr>Relations and Functions</vt:lpstr>
      <vt:lpstr>Relations and Functions</vt:lpstr>
      <vt:lpstr>Relations and Functions</vt:lpstr>
      <vt:lpstr>Relations and Functions</vt:lpstr>
      <vt:lpstr>Relations and Functions</vt:lpstr>
      <vt:lpstr>Relations and Functions</vt:lpstr>
      <vt:lpstr>Relations and Functions</vt:lpstr>
      <vt:lpstr>Relations and Functions</vt:lpstr>
      <vt:lpstr>Relations and Functions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721</cp:revision>
  <cp:lastPrinted>2023-07-18T10:05:26Z</cp:lastPrinted>
  <dcterms:created xsi:type="dcterms:W3CDTF">2019-04-16T02:10:14Z</dcterms:created>
  <dcterms:modified xsi:type="dcterms:W3CDTF">2023-07-18T10:53:22Z</dcterms:modified>
</cp:coreProperties>
</file>