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slide7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78080" cy="6843960"/>
          </a:xfrm>
          <a:prstGeom prst="rect">
            <a:avLst/>
          </a:prstGeom>
          <a:solidFill>
            <a:srgbClr val="ffffff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84960" cy="278496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90400" cy="384840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90400" cy="37008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78080" cy="62100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56520" cy="95652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20600" cy="102060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778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092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02400" cy="337068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3780000" y="2340000"/>
            <a:ext cx="8086320" cy="173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DENOTATIBO AT KONOTATIBONG PAGPAPAKAHULUGAN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"/>
          <p:cNvSpPr/>
          <p:nvPr/>
        </p:nvSpPr>
        <p:spPr>
          <a:xfrm>
            <a:off x="-360000" y="2880000"/>
            <a:ext cx="12179160" cy="626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6" name=""/>
          <p:cNvSpPr/>
          <p:nvPr/>
        </p:nvSpPr>
        <p:spPr>
          <a:xfrm>
            <a:off x="540000" y="3240000"/>
            <a:ext cx="10789920" cy="2509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7" name="PlaceHolder 3"/>
          <p:cNvSpPr/>
          <p:nvPr/>
        </p:nvSpPr>
        <p:spPr>
          <a:xfrm>
            <a:off x="720000" y="1884600"/>
            <a:ext cx="10800000" cy="1211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Ang kahulugang denotasyon o denotatibo ay ang literal at karaniwang kahulugan ng isang salita. Ito ang kahulugang matatagpuan sa diksiyonaryo.</a:t>
            </a:r>
            <a:endParaRPr b="0" lang="en-PH" sz="1800" spc="-1" strike="noStrike">
              <a:latin typeface="Lato"/>
              <a:ea typeface=""/>
            </a:endParaRPr>
          </a:p>
          <a:p>
            <a:endParaRPr b="0" lang="en-PH" sz="1800" spc="-1" strike="noStrike">
              <a:latin typeface="Lato"/>
              <a:ea typeface=""/>
            </a:endParaRPr>
          </a:p>
          <a:p>
            <a:r>
              <a:rPr b="1" lang="en-PH" sz="1800" spc="-1" strike="noStrike">
                <a:solidFill>
                  <a:srgbClr val="000000"/>
                </a:solidFill>
                <a:latin typeface="Lato"/>
                <a:ea typeface=""/>
              </a:rPr>
              <a:t>Halimbawa:</a:t>
            </a:r>
            <a:endParaRPr b="0" lang="en-PH" sz="1800" spc="-1" strike="noStrike">
              <a:latin typeface="Lato"/>
              <a:ea typeface=""/>
            </a:endParaRPr>
          </a:p>
          <a:p>
            <a:endParaRPr b="0" lang="en-PH" sz="1800" spc="-1" strike="noStrike">
              <a:latin typeface="Lato"/>
              <a:ea typeface="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Nabigla ang mga barangay tanod nang makita nila ang malaking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"/>
              </a:rPr>
              <a:t>ahas.</a:t>
            </a:r>
            <a:endParaRPr b="0" lang="en-PH" sz="1800" spc="-1" strike="noStrike">
              <a:latin typeface="Lato"/>
              <a:ea typeface="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en-PH" sz="1800" spc="-1" strike="noStrike">
              <a:latin typeface="Lato"/>
              <a:ea typeface="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Ako ay biglang natamaan 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"/>
              </a:rPr>
              <a:t>bola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 ng bata habang naglalaro sila ng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"/>
              </a:rPr>
              <a:t>touching ball.</a:t>
            </a:r>
            <a:endParaRPr b="0" lang="en-PH" sz="1800" spc="-1" strike="noStrike">
              <a:latin typeface="Lato"/>
              <a:ea typeface="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en-PH" sz="1800" spc="-1" strike="noStrike">
              <a:latin typeface="Lato"/>
              <a:ea typeface="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Ang mga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"/>
              </a:rPr>
              <a:t>papel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 na ating ginagamit madalas sa paaralan ay mula sa mga punong pinuputol sa mga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bundok kaya naman kailangan din natin itong pahalagahan. </a:t>
            </a:r>
            <a:endParaRPr b="0" lang="en-PH" sz="1800" spc="-1" strike="noStrike">
              <a:latin typeface="Lato"/>
              <a:ea typeface=""/>
            </a:endParaRPr>
          </a:p>
        </p:txBody>
      </p:sp>
      <p:sp>
        <p:nvSpPr>
          <p:cNvPr id="128" name="PlaceHolder 4"/>
          <p:cNvSpPr/>
          <p:nvPr/>
        </p:nvSpPr>
        <p:spPr>
          <a:xfrm>
            <a:off x="180000" y="-360000"/>
            <a:ext cx="10501560" cy="2331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115000"/>
              </a:lnSpc>
              <a:buNone/>
            </a:pPr>
            <a:endParaRPr b="0" lang="en-PH" sz="1800" spc="-1" strike="noStrike">
              <a:latin typeface="Lato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Lato"/>
            </a:endParaRPr>
          </a:p>
          <a:p>
            <a:r>
              <a:rPr b="1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DENOTATIBONG KAHULUGAN</a:t>
            </a:r>
            <a:endParaRPr b="0" lang="en-PH" sz="3600" spc="-1" strike="noStrike">
              <a:latin typeface="Lato"/>
              <a:ea typeface="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"/>
          <p:cNvSpPr/>
          <p:nvPr/>
        </p:nvSpPr>
        <p:spPr>
          <a:xfrm>
            <a:off x="-360000" y="2880000"/>
            <a:ext cx="12179160" cy="626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0" name=""/>
          <p:cNvSpPr/>
          <p:nvPr/>
        </p:nvSpPr>
        <p:spPr>
          <a:xfrm>
            <a:off x="540000" y="3240000"/>
            <a:ext cx="10789920" cy="2509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1" name="PlaceHolder 1"/>
          <p:cNvSpPr/>
          <p:nvPr/>
        </p:nvSpPr>
        <p:spPr>
          <a:xfrm>
            <a:off x="720000" y="1884600"/>
            <a:ext cx="10800000" cy="1211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PH" sz="1200" spc="-1" strike="noStrike">
                <a:solidFill>
                  <a:srgbClr val="000000"/>
                </a:solidFill>
                <a:latin typeface=""/>
                <a:ea typeface=""/>
              </a:rPr>
              <a:t>ang kahulugang </a:t>
            </a:r>
            <a:r>
              <a:rPr b="0" lang="en-PH" sz="1200" spc="-1" strike="noStrike">
                <a:solidFill>
                  <a:srgbClr val="000000"/>
                </a:solidFill>
                <a:latin typeface=""/>
                <a:ea typeface=""/>
              </a:rPr>
              <a:t>konotasyon o konotatibo naman ay ang hindi karaniwang pagpapakahulugan sa mga salita.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Matalinghaga ito at nagtataglay ng mga pahiwatig upang higit na maging mabisa ang pahayag.</a:t>
            </a:r>
            <a:endParaRPr b="0" lang="en-PH" sz="1800" spc="-1" strike="noStrike">
              <a:latin typeface="Lato"/>
              <a:ea typeface=""/>
            </a:endParaRPr>
          </a:p>
          <a:p>
            <a:endParaRPr b="0" lang="en-PH" sz="1800" spc="-1" strike="noStrike">
              <a:latin typeface="Lato"/>
              <a:ea typeface=""/>
            </a:endParaRPr>
          </a:p>
          <a:p>
            <a:r>
              <a:rPr b="1" lang="en-PH" sz="1800" spc="-1" strike="noStrike">
                <a:solidFill>
                  <a:srgbClr val="000000"/>
                </a:solidFill>
                <a:latin typeface="Lato"/>
                <a:ea typeface=""/>
              </a:rPr>
              <a:t>Halimbawa:</a:t>
            </a:r>
            <a:endParaRPr b="0" lang="en-PH" sz="1800" spc="-1" strike="noStrike">
              <a:latin typeface="Lato"/>
              <a:ea typeface=""/>
            </a:endParaRPr>
          </a:p>
          <a:p>
            <a:endParaRPr b="0" lang="en-PH" sz="1800" spc="-1" strike="noStrike">
              <a:latin typeface="Lato"/>
              <a:ea typeface="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Mahirap kasama ang mga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"/>
              </a:rPr>
              <a:t>ahas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 sa isang samahan. </a:t>
            </a:r>
            <a:endParaRPr b="0" lang="en-PH" sz="1800" spc="-1" strike="noStrike">
              <a:latin typeface="Lato"/>
              <a:ea typeface=""/>
            </a:endParaRPr>
          </a:p>
          <a:p>
            <a:pPr lvl="4" marL="108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- ang kahulugan ng “ahas” sa pangungusap ay traydor.</a:t>
            </a:r>
            <a:endParaRPr b="0" lang="en-PH" sz="1800" spc="-1" strike="noStrike">
              <a:latin typeface="Lato"/>
              <a:ea typeface="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en-PH" sz="1800" spc="-1" strike="noStrike">
              <a:latin typeface="Lato"/>
              <a:ea typeface="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Upang mapasagot ng babaeng nililigawan, si  Vince ay panay 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"/>
              </a:rPr>
              <a:t>pambobola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. </a:t>
            </a:r>
            <a:endParaRPr b="0" lang="en-PH" sz="1800" spc="-1" strike="noStrike">
              <a:latin typeface="Lato"/>
              <a:ea typeface=""/>
            </a:endParaRPr>
          </a:p>
          <a:p>
            <a:pPr lvl="4" marL="108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-  ang kahulugan ng “pambobola sa pangungusap ay pagsasabi ng mga mabulaklak na pananalita.</a:t>
            </a:r>
            <a:endParaRPr b="0" lang="en-PH" sz="1800" spc="-1" strike="noStrike">
              <a:latin typeface="Lato"/>
              <a:ea typeface="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en-PH" sz="1800" spc="-1" strike="noStrike">
              <a:latin typeface="Lato"/>
              <a:ea typeface="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"/>
              </a:rPr>
              <a:t>papel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 ng ina sa buhay ng anak ay tunay na mahalaga sapagkat siya ang kumakalinga rito mula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pagkasilang hanggang sa pagtanda.</a:t>
            </a:r>
            <a:endParaRPr b="0" lang="en-PH" sz="1800" spc="-1" strike="noStrike">
              <a:latin typeface="Lato"/>
              <a:ea typeface=""/>
            </a:endParaRPr>
          </a:p>
          <a:p>
            <a:pPr lvl="4" marL="108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- ang kahulugan ng “papel” sa pangungusap ay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"/>
              </a:rPr>
              <a:t>role. </a:t>
            </a:r>
            <a:endParaRPr b="0" lang="en-PH" sz="1800" spc="-1" strike="noStrike">
              <a:latin typeface="Lato"/>
              <a:ea typeface=""/>
            </a:endParaRPr>
          </a:p>
        </p:txBody>
      </p:sp>
      <p:sp>
        <p:nvSpPr>
          <p:cNvPr id="132" name="PlaceHolder 2"/>
          <p:cNvSpPr/>
          <p:nvPr/>
        </p:nvSpPr>
        <p:spPr>
          <a:xfrm>
            <a:off x="180000" y="-360000"/>
            <a:ext cx="10501560" cy="2331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115000"/>
              </a:lnSpc>
              <a:buNone/>
            </a:pPr>
            <a:endParaRPr b="0" lang="en-PH" sz="1800" spc="-1" strike="noStrike">
              <a:latin typeface="Lato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Lato"/>
            </a:endParaRPr>
          </a:p>
          <a:p>
            <a:r>
              <a:rPr b="1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KONOTATIBONG KAHULUGAN</a:t>
            </a:r>
            <a:endParaRPr b="0" lang="en-PH" sz="3600" spc="-1" strike="noStrike">
              <a:latin typeface="Lato"/>
              <a:ea typeface="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Title 2"/>
          <p:cNvSpPr/>
          <p:nvPr/>
        </p:nvSpPr>
        <p:spPr>
          <a:xfrm>
            <a:off x="1523880" y="1799640"/>
            <a:ext cx="9129960" cy="2373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90000"/>
              </a:lnSpc>
              <a:buNone/>
            </a:pPr>
            <a:r>
              <a:rPr b="1" lang="en-US" sz="3600" spc="-1" strike="noStrike">
                <a:solidFill>
                  <a:srgbClr val="9c0000"/>
                </a:solidFill>
                <a:latin typeface="Lato"/>
                <a:ea typeface="DejaVu Sans"/>
              </a:rPr>
              <a:t>PAGSASANAY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"/>
          <p:cNvSpPr/>
          <p:nvPr/>
        </p:nvSpPr>
        <p:spPr>
          <a:xfrm>
            <a:off x="-360000" y="2880000"/>
            <a:ext cx="12179160" cy="626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5" name=""/>
          <p:cNvSpPr/>
          <p:nvPr/>
        </p:nvSpPr>
        <p:spPr>
          <a:xfrm>
            <a:off x="540000" y="3240000"/>
            <a:ext cx="10789920" cy="2509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6" name="PlaceHolder 11"/>
          <p:cNvSpPr/>
          <p:nvPr/>
        </p:nvSpPr>
        <p:spPr>
          <a:xfrm>
            <a:off x="368280" y="-180000"/>
            <a:ext cx="10501560" cy="2331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Panuto: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Tukuyin kung denotatibo o konotatibo ang kahulugan ng mga salitang nakasalungguhit 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sa 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          pangungusap. Ibigay ang kahulugan ng mga ito batay sa pagkakagamit.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37" name=""/>
          <p:cNvSpPr/>
          <p:nvPr/>
        </p:nvSpPr>
        <p:spPr>
          <a:xfrm>
            <a:off x="350640" y="1391760"/>
            <a:ext cx="10979280" cy="292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8" name=""/>
          <p:cNvSpPr/>
          <p:nvPr/>
        </p:nvSpPr>
        <p:spPr>
          <a:xfrm>
            <a:off x="540000" y="1906560"/>
            <a:ext cx="10979640" cy="475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graphicFrame>
        <p:nvGraphicFramePr>
          <p:cNvPr id="139" name=""/>
          <p:cNvGraphicFramePr/>
          <p:nvPr/>
        </p:nvGraphicFramePr>
        <p:xfrm>
          <a:off x="720000" y="2272680"/>
          <a:ext cx="10609560" cy="2159280"/>
        </p:xfrm>
        <a:graphic>
          <a:graphicData uri="http://schemas.openxmlformats.org/drawingml/2006/table">
            <a:tbl>
              <a:tblPr/>
              <a:tblGrid>
                <a:gridCol w="5241960"/>
                <a:gridCol w="1830600"/>
                <a:gridCol w="3537000"/>
              </a:tblGrid>
              <a:tr h="719640"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1800" spc="-1" strike="noStrike">
                          <a:latin typeface="Lato"/>
                          <a:ea typeface=""/>
                        </a:rPr>
                        <a:t>Pangungusap</a:t>
                      </a:r>
                      <a:endParaRPr b="1" lang="en-PH" sz="18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Denotatibo o</a:t>
                      </a:r>
                      <a:endParaRPr b="1" lang="en-PH" sz="1800" spc="-1" strike="noStrike">
                        <a:latin typeface="Lato"/>
                      </a:endParaRPr>
                    </a:p>
                    <a:p>
                      <a:pPr algn="ctr"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Konotatibo?</a:t>
                      </a:r>
                      <a:endParaRPr b="1" lang="en-PH" sz="18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1800" spc="-1" strike="noStrike">
                          <a:latin typeface="Lato"/>
                          <a:ea typeface=""/>
                        </a:rPr>
                        <a:t>Kahulugan</a:t>
                      </a:r>
                      <a:endParaRPr b="1" lang="en-PH" sz="18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719640">
                <a:tc>
                  <a:txBody>
                    <a:bodyPr lIns="90000" rIns="90000" tIns="46800" bIns="46800" anchor="t">
                      <a:noAutofit/>
                    </a:bodyPr>
                    <a:p>
                      <a:r>
                        <a:rPr b="0" lang="en-PH" sz="1800" spc="-1" strike="noStrike">
                          <a:latin typeface="Arial"/>
                        </a:rPr>
                        <a:t>Ang pinakamatinding </a:t>
                      </a:r>
                      <a:r>
                        <a:rPr b="0" lang="en-PH" sz="1800" spc="-1" strike="noStrike" u="sng">
                          <a:uFillTx/>
                          <a:latin typeface="Arial"/>
                        </a:rPr>
                        <a:t>dagok</a:t>
                      </a:r>
                      <a:r>
                        <a:rPr b="0" lang="en-PH" sz="1800" spc="-1" strike="noStrike">
                          <a:latin typeface="Arial"/>
                        </a:rPr>
                        <a:t> sa kanilang kabuhayan ay noong panahon ng pananakop ng mga Hapones.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720360">
                <a:tc>
                  <a:txBody>
                    <a:bodyPr lIns="90000" rIns="90000" tIns="46800" bIns="46800" anchor="t">
                      <a:noAutofit/>
                    </a:bodyPr>
                    <a:p>
                      <a:r>
                        <a:rPr b="0" lang="en-PH" sz="1800" spc="-1" strike="noStrike" u="sng">
                          <a:uFillTx/>
                          <a:latin typeface="Arial"/>
                        </a:rPr>
                        <a:t>Nagliwanag</a:t>
                      </a:r>
                      <a:r>
                        <a:rPr b="0" lang="en-PH" sz="1800" spc="-1" strike="noStrike">
                          <a:latin typeface="Arial"/>
                        </a:rPr>
                        <a:t> ang mukha ni Haji Zakaira nang pinag-usapan nila ang kaniyang koleksiyon ng mga tiket sa loterya.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"/>
          <p:cNvSpPr/>
          <p:nvPr/>
        </p:nvSpPr>
        <p:spPr>
          <a:xfrm>
            <a:off x="-360000" y="2880000"/>
            <a:ext cx="12179160" cy="626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1" name=""/>
          <p:cNvSpPr/>
          <p:nvPr/>
        </p:nvSpPr>
        <p:spPr>
          <a:xfrm>
            <a:off x="540000" y="3240000"/>
            <a:ext cx="10789920" cy="2509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2" name="PlaceHolder 5"/>
          <p:cNvSpPr/>
          <p:nvPr/>
        </p:nvSpPr>
        <p:spPr>
          <a:xfrm>
            <a:off x="368280" y="648000"/>
            <a:ext cx="10501560" cy="2331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Panuto: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Tukuyin kung denotatibo o konotatibo ang kahulugan ng mga salitang nakasalungguhit 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sa 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          pangungusap. Ibigay ang kahulugan ng mga ito batay sa pagkakagamit.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43" name=""/>
          <p:cNvSpPr/>
          <p:nvPr/>
        </p:nvSpPr>
        <p:spPr>
          <a:xfrm>
            <a:off x="350640" y="1391760"/>
            <a:ext cx="10979280" cy="292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4" name=""/>
          <p:cNvSpPr/>
          <p:nvPr/>
        </p:nvSpPr>
        <p:spPr>
          <a:xfrm>
            <a:off x="540000" y="1906560"/>
            <a:ext cx="10979640" cy="475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graphicFrame>
        <p:nvGraphicFramePr>
          <p:cNvPr id="145" name=""/>
          <p:cNvGraphicFramePr/>
          <p:nvPr/>
        </p:nvGraphicFramePr>
        <p:xfrm>
          <a:off x="870480" y="2824200"/>
          <a:ext cx="10609200" cy="2442960"/>
        </p:xfrm>
        <a:graphic>
          <a:graphicData uri="http://schemas.openxmlformats.org/drawingml/2006/table">
            <a:tbl>
              <a:tblPr/>
              <a:tblGrid>
                <a:gridCol w="5241960"/>
                <a:gridCol w="1830600"/>
                <a:gridCol w="3537000"/>
              </a:tblGrid>
              <a:tr h="719640"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1800" spc="-1" strike="noStrike">
                          <a:latin typeface="Lato"/>
                          <a:ea typeface=""/>
                        </a:rPr>
                        <a:t>Pangungusap</a:t>
                      </a:r>
                      <a:endParaRPr b="1" lang="en-PH" sz="18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Denotatibo o</a:t>
                      </a:r>
                      <a:endParaRPr b="1" lang="en-PH" sz="1800" spc="-1" strike="noStrike">
                        <a:latin typeface="Lato"/>
                      </a:endParaRPr>
                    </a:p>
                    <a:p>
                      <a:pPr algn="ctr"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Konotatibo?</a:t>
                      </a:r>
                      <a:endParaRPr b="1" lang="en-PH" sz="18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1800" spc="-1" strike="noStrike">
                          <a:latin typeface="Lato"/>
                          <a:ea typeface=""/>
                        </a:rPr>
                        <a:t>Kahulugan</a:t>
                      </a:r>
                      <a:endParaRPr b="1" lang="en-PH" sz="18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719640">
                <a:tc>
                  <a:txBody>
                    <a:bodyPr lIns="90000" rIns="90000" tIns="46800" bIns="46800" anchor="t">
                      <a:noAutofit/>
                    </a:bodyPr>
                    <a:p>
                      <a:r>
                        <a:rPr b="0" lang="en-PH" sz="1800" spc="-1" strike="noStrike">
                          <a:latin typeface="Lato"/>
                        </a:rPr>
                        <a:t>Ang pinakamatinding </a:t>
                      </a:r>
                      <a:r>
                        <a:rPr b="0" lang="en-PH" sz="1800" spc="-1" strike="noStrike" u="sng">
                          <a:uFillTx/>
                          <a:latin typeface="Lato"/>
                        </a:rPr>
                        <a:t>dagok</a:t>
                      </a:r>
                      <a:r>
                        <a:rPr b="0" lang="en-PH" sz="1800" spc="-1" strike="noStrike">
                          <a:latin typeface="Lato"/>
                        </a:rPr>
                        <a:t> sa kanilang kabuhayan ay noong panahon ng pananakop ng mga Hapones.</a:t>
                      </a:r>
                      <a:endParaRPr b="0" lang="en-PH" sz="1800" spc="-1" strike="noStrike">
                        <a:latin typeface="Lato"/>
                      </a:endParaRPr>
                    </a:p>
                  </a:txBody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r>
                        <a:rPr b="0" lang="en-PH" sz="1800" spc="-1" strike="noStrike">
                          <a:solidFill>
                            <a:srgbClr val="c9211e"/>
                          </a:solidFill>
                          <a:latin typeface="Lato"/>
                        </a:rPr>
                        <a:t>Konotatibo</a:t>
                      </a:r>
                      <a:endParaRPr b="0" lang="en-PH" sz="1800" spc="-1" strike="noStrike">
                        <a:solidFill>
                          <a:srgbClr val="c9211e"/>
                        </a:solidFill>
                        <a:latin typeface="Lato"/>
                      </a:endParaRPr>
                    </a:p>
                  </a:txBody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r>
                        <a:rPr b="0" lang="en-PH" sz="1800" spc="-1" strike="noStrike">
                          <a:solidFill>
                            <a:srgbClr val="c9211e"/>
                          </a:solidFill>
                          <a:latin typeface="Lato"/>
                          <a:ea typeface=""/>
                        </a:rPr>
                        <a:t>kalungkutan; nagbabadyang luha</a:t>
                      </a:r>
                      <a:endParaRPr b="0" lang="en-PH" sz="1800" spc="-1" strike="noStrike">
                        <a:solidFill>
                          <a:srgbClr val="c9211e"/>
                        </a:solidFill>
                        <a:latin typeface="Lato"/>
                      </a:endParaRPr>
                    </a:p>
                  </a:txBody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720360">
                <a:tc>
                  <a:txBody>
                    <a:bodyPr lIns="90000" rIns="90000" tIns="46800" bIns="46800" anchor="t">
                      <a:noAutofit/>
                    </a:bodyPr>
                    <a:p>
                      <a:r>
                        <a:rPr b="0" lang="en-PH" sz="1800" spc="-1" strike="noStrike" u="sng">
                          <a:uFillTx/>
                          <a:latin typeface="Lato"/>
                        </a:rPr>
                        <a:t>Nagliwanag</a:t>
                      </a:r>
                      <a:r>
                        <a:rPr b="0" lang="en-PH" sz="1800" spc="-1" strike="noStrike">
                          <a:latin typeface="Lato"/>
                        </a:rPr>
                        <a:t> ang mukha ni Haji Zakaira nang pinag-usapan nila ang kaniyang koleksiyon ng mga tiket sa loterya.</a:t>
                      </a:r>
                      <a:endParaRPr b="0" lang="en-PH" sz="1800" spc="-1" strike="noStrike">
                        <a:latin typeface="Lato"/>
                      </a:endParaRPr>
                    </a:p>
                  </a:txBody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r>
                        <a:rPr b="0" lang="en-PH" sz="1800" spc="-1" strike="noStrike">
                          <a:solidFill>
                            <a:srgbClr val="c9211e"/>
                          </a:solidFill>
                          <a:latin typeface="Lato"/>
                        </a:rPr>
                        <a:t>Konotatibo</a:t>
                      </a:r>
                      <a:endParaRPr b="0" lang="en-PH" sz="1800" spc="-1" strike="noStrike">
                        <a:solidFill>
                          <a:srgbClr val="c9211e"/>
                        </a:solidFill>
                        <a:latin typeface="Lato"/>
                      </a:endParaRPr>
                    </a:p>
                  </a:txBody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r>
                        <a:rPr b="0" lang="en-PH" sz="1800" spc="-1" strike="noStrike">
                          <a:solidFill>
                            <a:srgbClr val="c9211e"/>
                          </a:solidFill>
                          <a:latin typeface="Lato"/>
                          <a:ea typeface=""/>
                        </a:rPr>
                        <a:t>naging masaya</a:t>
                      </a:r>
                      <a:endParaRPr b="0" lang="en-PH" sz="1800" spc="-1" strike="noStrike">
                        <a:solidFill>
                          <a:srgbClr val="c9211e"/>
                        </a:solidFill>
                        <a:latin typeface="Lato"/>
                      </a:endParaRPr>
                    </a:p>
                  </a:txBody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46" name="PlaceHolder 6"/>
          <p:cNvSpPr/>
          <p:nvPr/>
        </p:nvSpPr>
        <p:spPr>
          <a:xfrm>
            <a:off x="296280" y="-360000"/>
            <a:ext cx="10501560" cy="2331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US" sz="3400" spc="-1" strike="noStrike">
                <a:solidFill>
                  <a:srgbClr val="000000"/>
                </a:solidFill>
                <a:latin typeface="Lato"/>
                <a:ea typeface="DejaVu Sans"/>
              </a:rPr>
              <a:t>SUSI SA PAGWAWASTO</a:t>
            </a:r>
            <a:endParaRPr b="0" lang="en-PH" sz="3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3173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2023-04-03T15:50:35Z</dcterms:modified>
  <cp:revision>185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r8>7</vt:r8>
  </property>
</Properties>
</file>