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3.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media/image6.png" ContentType="image/png"/>
  <Override PartName="/ppt/media/image7.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31.xml.rels" ContentType="application/vnd.openxmlformats-package.relationships+xml"/>
  <Override PartName="/ppt/slideLayouts/_rels/slideLayout20.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3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8.xml.rels" ContentType="application/vnd.openxmlformats-package.relationships+xml"/>
  <Override PartName="/ppt/slideLayouts/_rels/slideLayout36.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3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33.xml" ContentType="application/vnd.openxmlformats-officedocument.presentationml.slideLayout+xml"/>
  <Override PartName="/ppt/slideLayouts/slideLayout28.xml" ContentType="application/vnd.openxmlformats-officedocument.presentationml.slideLayout+xml"/>
  <Override PartName="/ppt/slideLayouts/slideLayout34.xml" ContentType="application/vnd.openxmlformats-officedocument.presentationml.slideLayout+xml"/>
  <Override PartName="/ppt/slideLayouts/slideLayout29.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s/_rels/slide13.xml.rels" ContentType="application/vnd.openxmlformats-package.relationships+xml"/>
  <Override PartName="/ppt/slides/_rels/slide12.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_rels/slide2.xml.rels" ContentType="application/vnd.openxmlformats-package.relationships+xml"/>
  <Override PartName="/ppt/slides/_rels/slide9.xml.rels" ContentType="application/vnd.openxmlformats-package.relationships+xml"/>
  <Override PartName="/ppt/slides/_rels/slide1.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4.xml.rels" ContentType="application/vnd.openxmlformats-package.relationships+xml"/>
  <Override PartName="/ppt/slides/_rels/slide6.xml.rels" ContentType="application/vnd.openxmlformats-package.relationships+xml"/>
  <Override PartName="/ppt/slides/_rels/slide5.xml.rels" ContentType="application/vnd.openxmlformats-package.relationships+xml"/>
  <Override PartName="/ppt/slides/_rels/slide3.xml.rels" ContentType="application/vnd.openxmlformats-package.relationships+xml"/>
  <Override PartName="/ppt/slides/_rels/slide17.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1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9.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5.xml" ContentType="application/vnd.openxmlformats-officedocument.presentationml.slide+xml"/>
  <Override PartName="/ppt/slides/slide14.xml" ContentType="application/vnd.openxmlformats-officedocument.presentationml.slide+xml"/>
  <Override PartName="/ppt/slides/slide6.xml" ContentType="application/vnd.openxmlformats-officedocument.presentationml.slide+xml"/>
  <Override PartName="/ppt/slides/slide15.xml" ContentType="application/vnd.openxmlformats-officedocument.presentationml.slide+xml"/>
  <Override PartName="/ppt/slides/slide7.xml" ContentType="application/vnd.openxmlformats-officedocument.presentationml.slide+xml"/>
  <Override PartName="/ppt/slides/slide16.xml" ContentType="application/vnd.openxmlformats-officedocument.presentationml.slide+xml"/>
  <Override PartName="/ppt/slides/slide8.xml" ContentType="application/vnd.openxmlformats-officedocument.presentationml.slide+xml"/>
  <Override PartName="/ppt/slides/slide17.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5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89"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1"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94"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6"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99"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0"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4"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8"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0"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1"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5"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6"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8"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9"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0"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1"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2"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3"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77000" cy="6842880"/>
          </a:xfrm>
          <a:prstGeom prst="rect">
            <a:avLst/>
          </a:prstGeom>
          <a:solidFill>
            <a:srgbClr val="ffffff"/>
          </a:solidFill>
          <a:ln w="25560">
            <a:noFill/>
          </a:ln>
        </p:spPr>
        <p:style>
          <a:lnRef idx="0"/>
          <a:fillRef idx="0"/>
          <a:effectRef idx="0"/>
          <a:fontRef idx="minor"/>
        </p:style>
      </p:sp>
      <p:pic>
        <p:nvPicPr>
          <p:cNvPr id="1" name="Picture 4" descr=""/>
          <p:cNvPicPr/>
          <p:nvPr/>
        </p:nvPicPr>
        <p:blipFill>
          <a:blip r:embed="rId3"/>
          <a:stretch/>
        </p:blipFill>
        <p:spPr>
          <a:xfrm>
            <a:off x="333000" y="1801080"/>
            <a:ext cx="2783880" cy="2783880"/>
          </a:xfrm>
          <a:prstGeom prst="rect">
            <a:avLst/>
          </a:prstGeom>
          <a:ln w="0">
            <a:noFill/>
          </a:ln>
        </p:spPr>
      </p:pic>
      <p:sp>
        <p:nvSpPr>
          <p:cNvPr id="2" name="Rectangle 5"/>
          <p:cNvSpPr/>
          <p:nvPr/>
        </p:nvSpPr>
        <p:spPr>
          <a:xfrm>
            <a:off x="3487320" y="1475280"/>
            <a:ext cx="8689320" cy="3847320"/>
          </a:xfrm>
          <a:prstGeom prst="rect">
            <a:avLst/>
          </a:prstGeom>
          <a:solidFill>
            <a:srgbClr val="9c0000"/>
          </a:solidFill>
          <a:ln w="25560">
            <a:noFill/>
          </a:ln>
        </p:spPr>
        <p:style>
          <a:lnRef idx="0"/>
          <a:fillRef idx="0"/>
          <a:effectRef idx="0"/>
          <a:fontRef idx="minor"/>
        </p:style>
      </p:sp>
      <p:sp>
        <p:nvSpPr>
          <p:cNvPr id="3" name="Rectangle 8"/>
          <p:cNvSpPr/>
          <p:nvPr/>
        </p:nvSpPr>
        <p:spPr>
          <a:xfrm>
            <a:off x="3487320" y="5337720"/>
            <a:ext cx="8689320" cy="369000"/>
          </a:xfrm>
          <a:prstGeom prst="rect">
            <a:avLst/>
          </a:prstGeom>
          <a:gradFill rotWithShape="0">
            <a:gsLst>
              <a:gs pos="0">
                <a:srgbClr val="c00000"/>
              </a:gs>
              <a:gs pos="100000">
                <a:srgbClr val="e9bf0e">
                  <a:alpha val="83137"/>
                </a:srgbClr>
              </a:gs>
            </a:gsLst>
            <a:lin ang="0"/>
          </a:gradFill>
          <a:ln w="25560">
            <a:noFill/>
          </a:ln>
        </p:spPr>
        <p:style>
          <a:lnRef idx="0"/>
          <a:fillRef idx="0"/>
          <a:effectRef idx="0"/>
          <a:fontRef idx="minor"/>
        </p:style>
      </p:sp>
      <p:sp>
        <p:nvSpPr>
          <p:cNvPr id="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5"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2" name="Picture 18" descr=""/>
          <p:cNvPicPr/>
          <p:nvPr/>
        </p:nvPicPr>
        <p:blipFill>
          <a:blip r:embed="rId2"/>
          <a:stretch/>
        </p:blipFill>
        <p:spPr>
          <a:xfrm>
            <a:off x="0" y="6242760"/>
            <a:ext cx="12177000" cy="619920"/>
          </a:xfrm>
          <a:prstGeom prst="rect">
            <a:avLst/>
          </a:prstGeom>
          <a:ln w="0">
            <a:noFill/>
          </a:ln>
        </p:spPr>
      </p:pic>
      <p:sp>
        <p:nvSpPr>
          <p:cNvPr id="43" name="Rectangle 7"/>
          <p:cNvSpPr/>
          <p:nvPr/>
        </p:nvSpPr>
        <p:spPr>
          <a:xfrm>
            <a:off x="10868760" y="0"/>
            <a:ext cx="955440" cy="955440"/>
          </a:xfrm>
          <a:prstGeom prst="rect">
            <a:avLst/>
          </a:prstGeom>
          <a:solidFill>
            <a:srgbClr val="9c0000"/>
          </a:solidFill>
          <a:ln w="25560">
            <a:noFill/>
          </a:ln>
        </p:spPr>
        <p:style>
          <a:lnRef idx="0"/>
          <a:fillRef idx="0"/>
          <a:effectRef idx="0"/>
          <a:fontRef idx="minor"/>
        </p:style>
      </p:sp>
      <p:pic>
        <p:nvPicPr>
          <p:cNvPr id="44" name="Picture 10" descr=""/>
          <p:cNvPicPr/>
          <p:nvPr/>
        </p:nvPicPr>
        <p:blipFill>
          <a:blip r:embed="rId3"/>
          <a:stretch/>
        </p:blipFill>
        <p:spPr>
          <a:xfrm>
            <a:off x="10857240" y="-64440"/>
            <a:ext cx="1019520" cy="1019520"/>
          </a:xfrm>
          <a:prstGeom prst="rect">
            <a:avLst/>
          </a:prstGeom>
          <a:ln w="0">
            <a:noFill/>
          </a:ln>
        </p:spPr>
      </p:pic>
      <p:sp>
        <p:nvSpPr>
          <p:cNvPr id="45" name="TextBox 9"/>
          <p:cNvSpPr/>
          <p:nvPr/>
        </p:nvSpPr>
        <p:spPr>
          <a:xfrm>
            <a:off x="185400" y="6362280"/>
            <a:ext cx="467676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46" name="TextBox 11"/>
          <p:cNvSpPr/>
          <p:nvPr/>
        </p:nvSpPr>
        <p:spPr>
          <a:xfrm>
            <a:off x="9452520" y="6352200"/>
            <a:ext cx="260820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4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48"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5" name="New REX Education Mission Logo V.png" descr="New REX Education Mission Logo V.png"/>
          <p:cNvPicPr/>
          <p:nvPr/>
        </p:nvPicPr>
        <p:blipFill>
          <a:blip r:embed="rId2"/>
          <a:stretch/>
        </p:blipFill>
        <p:spPr>
          <a:xfrm>
            <a:off x="2755800" y="1508760"/>
            <a:ext cx="6601320" cy="3369600"/>
          </a:xfrm>
          <a:prstGeom prst="rect">
            <a:avLst/>
          </a:prstGeom>
          <a:ln w="12600">
            <a:noFill/>
          </a:ln>
        </p:spPr>
      </p:pic>
      <p:sp>
        <p:nvSpPr>
          <p:cNvPr id="8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87"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7.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 name="TextBox 8"/>
          <p:cNvSpPr/>
          <p:nvPr/>
        </p:nvSpPr>
        <p:spPr>
          <a:xfrm>
            <a:off x="4140000" y="2792880"/>
            <a:ext cx="7736760" cy="6991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en-US" sz="3600" spc="-1" strike="noStrike">
                <a:solidFill>
                  <a:srgbClr val="ffffff"/>
                </a:solidFill>
                <a:latin typeface="Lato"/>
                <a:ea typeface="PingFang SC"/>
              </a:rPr>
              <a:t>Plate Movements</a:t>
            </a:r>
            <a:r>
              <a:rPr b="1" lang="en-US" sz="4000" spc="-1" strike="noStrike">
                <a:solidFill>
                  <a:srgbClr val="ffffff"/>
                </a:solidFill>
                <a:latin typeface="Lato"/>
                <a:ea typeface="PingFang SC"/>
              </a:rPr>
              <a:t> </a:t>
            </a:r>
            <a:endParaRPr b="0" lang="en-PH" sz="4000" spc="-1" strike="noStrike">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3" name=""/>
          <p:cNvSpPr/>
          <p:nvPr/>
        </p:nvSpPr>
        <p:spPr>
          <a:xfrm>
            <a:off x="7560000" y="5400000"/>
            <a:ext cx="2873880" cy="340200"/>
          </a:xfrm>
          <a:prstGeom prst="rect">
            <a:avLst/>
          </a:prstGeom>
          <a:noFill/>
          <a:ln w="0">
            <a:noFill/>
          </a:ln>
        </p:spPr>
        <p:style>
          <a:lnRef idx="0"/>
          <a:fillRef idx="0"/>
          <a:effectRef idx="0"/>
          <a:fontRef idx="minor"/>
        </p:style>
      </p:sp>
      <p:sp>
        <p:nvSpPr>
          <p:cNvPr id="174" name=""/>
          <p:cNvSpPr/>
          <p:nvPr/>
        </p:nvSpPr>
        <p:spPr>
          <a:xfrm>
            <a:off x="10260000" y="5746320"/>
            <a:ext cx="174600" cy="340200"/>
          </a:xfrm>
          <a:prstGeom prst="rect">
            <a:avLst/>
          </a:prstGeom>
          <a:noFill/>
          <a:ln w="0">
            <a:noFill/>
          </a:ln>
        </p:spPr>
        <p:style>
          <a:lnRef idx="0"/>
          <a:fillRef idx="0"/>
          <a:effectRef idx="0"/>
          <a:fontRef idx="minor"/>
        </p:style>
      </p:sp>
      <p:sp>
        <p:nvSpPr>
          <p:cNvPr id="175" name=""/>
          <p:cNvSpPr/>
          <p:nvPr/>
        </p:nvSpPr>
        <p:spPr>
          <a:xfrm>
            <a:off x="695880" y="2520000"/>
            <a:ext cx="10797480" cy="1980000"/>
          </a:xfrm>
          <a:prstGeom prst="rect">
            <a:avLst/>
          </a:prstGeom>
          <a:solidFill>
            <a:srgbClr val="ffffff"/>
          </a:solidFill>
          <a:ln w="38160">
            <a:solidFill>
              <a:srgbClr val="b47804"/>
            </a:solidFill>
            <a:prstDash val="lgDash"/>
            <a:round/>
          </a:ln>
        </p:spPr>
        <p:style>
          <a:lnRef idx="0"/>
          <a:fillRef idx="0"/>
          <a:effectRef idx="0"/>
          <a:fontRef idx="minor"/>
        </p:style>
      </p:sp>
      <p:sp>
        <p:nvSpPr>
          <p:cNvPr id="176" name=""/>
          <p:cNvSpPr/>
          <p:nvPr/>
        </p:nvSpPr>
        <p:spPr>
          <a:xfrm>
            <a:off x="708120" y="2609640"/>
            <a:ext cx="10773360" cy="171036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The plate tectonics theory states that Earth’s outermost layer is fragmented into a dozen or more large and small lithospheric plates or tectonic plates. These tectonic plates are constantly in motion relative to one another as they ride atop hotter, more mobile material known as asthenosphere</a:t>
            </a:r>
            <a:r>
              <a:rPr b="0" lang="en-PH" sz="1800" spc="-1" strike="noStrike">
                <a:solidFill>
                  <a:srgbClr val="000000"/>
                </a:solidFill>
                <a:latin typeface="Lato"/>
                <a:ea typeface="ÎGèþ"/>
              </a:rPr>
              <a:t>. These plates fit together like the pieces of a jigsaw puzzle, and the movement ranges from less than one to more than 15 cm per year. The motion of the plates over millions of years resulted in the opening and closure of bodies of water, likewise the formation and disintegration of continents in the world.</a:t>
            </a:r>
            <a:endParaRPr b="0" lang="en-PH" sz="1800" spc="-1" strike="noStrike">
              <a:latin typeface="Arial"/>
            </a:endParaRPr>
          </a:p>
        </p:txBody>
      </p:sp>
      <p:sp>
        <p:nvSpPr>
          <p:cNvPr id="177" name=""/>
          <p:cNvSpPr/>
          <p:nvPr/>
        </p:nvSpPr>
        <p:spPr>
          <a:xfrm>
            <a:off x="3997080" y="597240"/>
            <a:ext cx="4197960" cy="6242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000" spc="-1" strike="noStrike">
                <a:solidFill>
                  <a:srgbClr val="000000"/>
                </a:solidFill>
                <a:latin typeface="Lato"/>
                <a:ea typeface="DejaVu Sans"/>
              </a:rPr>
              <a:t>Plate Movements</a:t>
            </a:r>
            <a:endParaRPr b="0" lang="en-PH" sz="3000" spc="-1" strike="noStrike">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8" name=""/>
          <p:cNvSpPr/>
          <p:nvPr/>
        </p:nvSpPr>
        <p:spPr>
          <a:xfrm>
            <a:off x="7560000" y="5430960"/>
            <a:ext cx="2873880" cy="340200"/>
          </a:xfrm>
          <a:prstGeom prst="rect">
            <a:avLst/>
          </a:prstGeom>
          <a:noFill/>
          <a:ln w="0">
            <a:noFill/>
          </a:ln>
        </p:spPr>
        <p:style>
          <a:lnRef idx="0"/>
          <a:fillRef idx="0"/>
          <a:effectRef idx="0"/>
          <a:fontRef idx="minor"/>
        </p:style>
      </p:sp>
      <p:sp>
        <p:nvSpPr>
          <p:cNvPr id="179" name=""/>
          <p:cNvSpPr/>
          <p:nvPr/>
        </p:nvSpPr>
        <p:spPr>
          <a:xfrm>
            <a:off x="10260000" y="5777280"/>
            <a:ext cx="174600" cy="340200"/>
          </a:xfrm>
          <a:prstGeom prst="rect">
            <a:avLst/>
          </a:prstGeom>
          <a:noFill/>
          <a:ln w="0">
            <a:noFill/>
          </a:ln>
        </p:spPr>
        <p:style>
          <a:lnRef idx="0"/>
          <a:fillRef idx="0"/>
          <a:effectRef idx="0"/>
          <a:fontRef idx="minor"/>
        </p:style>
      </p:sp>
      <p:sp>
        <p:nvSpPr>
          <p:cNvPr id="180" name=""/>
          <p:cNvSpPr/>
          <p:nvPr/>
        </p:nvSpPr>
        <p:spPr>
          <a:xfrm>
            <a:off x="360000" y="1290960"/>
            <a:ext cx="177480" cy="343800"/>
          </a:xfrm>
          <a:prstGeom prst="rect">
            <a:avLst/>
          </a:prstGeom>
          <a:noFill/>
          <a:ln w="0">
            <a:noFill/>
          </a:ln>
        </p:spPr>
        <p:style>
          <a:lnRef idx="0"/>
          <a:fillRef idx="0"/>
          <a:effectRef idx="0"/>
          <a:fontRef idx="minor"/>
        </p:style>
      </p:sp>
      <p:sp>
        <p:nvSpPr>
          <p:cNvPr id="181" name=""/>
          <p:cNvSpPr/>
          <p:nvPr/>
        </p:nvSpPr>
        <p:spPr>
          <a:xfrm>
            <a:off x="966240" y="1800000"/>
            <a:ext cx="10257480" cy="4474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2000" spc="-1" strike="noStrike">
                <a:solidFill>
                  <a:srgbClr val="000000"/>
                </a:solidFill>
                <a:latin typeface="Lato"/>
                <a:ea typeface="AppleSystemUIFontBold"/>
              </a:rPr>
              <a:t>Directions</a:t>
            </a:r>
            <a:r>
              <a:rPr b="0" lang="en-PH" sz="2000" spc="-1" strike="noStrike">
                <a:solidFill>
                  <a:srgbClr val="000000"/>
                </a:solidFill>
                <a:latin typeface="Lato"/>
                <a:ea typeface="AppleSystemUIFont"/>
              </a:rPr>
              <a:t>: Read and answer each item carefully. Give the letter of the correct answer.</a:t>
            </a:r>
            <a:endParaRPr b="0" lang="en-PH" sz="2000" spc="-1" strike="noStrike">
              <a:latin typeface="Arial"/>
            </a:endParaRPr>
          </a:p>
        </p:txBody>
      </p:sp>
      <p:sp>
        <p:nvSpPr>
          <p:cNvPr id="182" name=""/>
          <p:cNvSpPr/>
          <p:nvPr/>
        </p:nvSpPr>
        <p:spPr>
          <a:xfrm>
            <a:off x="2140560" y="2262960"/>
            <a:ext cx="7911000" cy="3747240"/>
          </a:xfrm>
          <a:prstGeom prst="rect">
            <a:avLst/>
          </a:prstGeom>
          <a:solidFill>
            <a:srgbClr val="ffffff"/>
          </a:solidFill>
          <a:ln w="38160">
            <a:solidFill>
              <a:srgbClr val="b47804"/>
            </a:solidFill>
            <a:prstDash val="lgDash"/>
            <a:round/>
          </a:ln>
        </p:spPr>
        <p:style>
          <a:lnRef idx="0"/>
          <a:fillRef idx="0"/>
          <a:effectRef idx="0"/>
          <a:fontRef idx="minor"/>
        </p:style>
      </p:sp>
      <p:sp>
        <p:nvSpPr>
          <p:cNvPr id="183" name=""/>
          <p:cNvSpPr/>
          <p:nvPr/>
        </p:nvSpPr>
        <p:spPr>
          <a:xfrm>
            <a:off x="2317320" y="2448000"/>
            <a:ext cx="7557120" cy="34920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1. Who proposed the continental drift theory?</a:t>
            </a:r>
            <a:br/>
            <a:endParaRPr b="0" lang="en-PH" sz="1800" spc="-1" strike="noStrike">
              <a:latin typeface="Arial"/>
            </a:endParaRPr>
          </a:p>
          <a:p>
            <a:pPr>
              <a:lnSpc>
                <a:spcPct val="100000"/>
              </a:lnSpc>
              <a:buNone/>
            </a:pP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A. Harry Hess</a:t>
            </a:r>
            <a:endParaRPr b="0" lang="en-PH" sz="1800" spc="-1" strike="noStrike">
              <a:latin typeface="Arial"/>
            </a:endParaRPr>
          </a:p>
          <a:p>
            <a:pPr>
              <a:lnSpc>
                <a:spcPct val="100000"/>
              </a:lnSpc>
              <a:buNone/>
            </a:pP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B. Robert Dietz</a:t>
            </a:r>
            <a:endParaRPr b="0" lang="en-PH" sz="1800" spc="-1" strike="noStrike">
              <a:latin typeface="Arial"/>
            </a:endParaRPr>
          </a:p>
          <a:p>
            <a:pPr>
              <a:lnSpc>
                <a:spcPct val="100000"/>
              </a:lnSpc>
              <a:buNone/>
            </a:pP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C. Alfred Wegener</a:t>
            </a:r>
            <a:endParaRPr b="0" lang="en-PH" sz="1800" spc="-1" strike="noStrike">
              <a:latin typeface="Arial"/>
            </a:endParaRPr>
          </a:p>
          <a:p>
            <a:pPr>
              <a:lnSpc>
                <a:spcPct val="100000"/>
              </a:lnSpc>
              <a:buNone/>
            </a:pP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D. Antonio Pellegrini</a:t>
            </a:r>
            <a:endParaRPr b="0" lang="en-PH" sz="1800" spc="-1" strike="noStrike">
              <a:latin typeface="Arial"/>
            </a:endParaRPr>
          </a:p>
          <a:p>
            <a:pPr>
              <a:lnSpc>
                <a:spcPct val="100000"/>
              </a:lnSpc>
              <a:buNone/>
            </a:pPr>
            <a:r>
              <a:rPr b="0" lang="en-PH" sz="1800" spc="-1" strike="noStrike">
                <a:solidFill>
                  <a:srgbClr val="000000"/>
                </a:solidFill>
                <a:latin typeface="Lato"/>
                <a:ea typeface="AppleSystemUIFont"/>
              </a:rPr>
              <a:t>2. Which statement is NOT true about the theory of seafloor spreading?</a:t>
            </a:r>
            <a:br/>
            <a:endParaRPr b="0" lang="en-PH" sz="1800" spc="-1" strike="noStrike">
              <a:latin typeface="Arial"/>
            </a:endParaRPr>
          </a:p>
          <a:p>
            <a:pPr>
              <a:lnSpc>
                <a:spcPct val="100000"/>
              </a:lnSpc>
              <a:buNone/>
            </a:pP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A. Oceanic crust subducts.</a:t>
            </a:r>
            <a:endParaRPr b="0" lang="en-PH" sz="1800" spc="-1" strike="noStrike">
              <a:latin typeface="Arial"/>
            </a:endParaRPr>
          </a:p>
          <a:p>
            <a:pPr>
              <a:lnSpc>
                <a:spcPct val="100000"/>
              </a:lnSpc>
              <a:buNone/>
            </a:pP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B. There is a creation of a new crust.</a:t>
            </a:r>
            <a:endParaRPr b="0" lang="en-PH" sz="1800" spc="-1" strike="noStrike">
              <a:latin typeface="Arial"/>
            </a:endParaRPr>
          </a:p>
          <a:p>
            <a:pPr>
              <a:lnSpc>
                <a:spcPct val="100000"/>
              </a:lnSpc>
              <a:buNone/>
            </a:pP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C. The continents today were once one supercontinent.</a:t>
            </a:r>
            <a:endParaRPr b="0" lang="en-PH" sz="1800" spc="-1" strike="noStrike">
              <a:latin typeface="Arial"/>
            </a:endParaRPr>
          </a:p>
          <a:p>
            <a:pPr>
              <a:lnSpc>
                <a:spcPct val="100000"/>
              </a:lnSpc>
              <a:buNone/>
            </a:pP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D. Two oceanic plates move apart at the divergent boundary.</a:t>
            </a:r>
            <a:endParaRPr b="0" lang="en-PH" sz="1800" spc="-1" strike="noStrike">
              <a:latin typeface="Arial"/>
            </a:endParaRPr>
          </a:p>
        </p:txBody>
      </p:sp>
      <p:sp>
        <p:nvSpPr>
          <p:cNvPr id="184" name=""/>
          <p:cNvSpPr txBox="1"/>
          <p:nvPr/>
        </p:nvSpPr>
        <p:spPr>
          <a:xfrm>
            <a:off x="5375880" y="1314000"/>
            <a:ext cx="1440000" cy="450000"/>
          </a:xfrm>
          <a:prstGeom prst="rect">
            <a:avLst/>
          </a:prstGeom>
          <a:noFill/>
          <a:ln w="0">
            <a:noFill/>
          </a:ln>
        </p:spPr>
        <p:txBody>
          <a:bodyPr lIns="90000" rIns="90000" tIns="45000" bIns="45000" anchor="t">
            <a:noAutofit/>
          </a:bodyPr>
          <a:p>
            <a:pPr algn="ctr">
              <a:buNone/>
            </a:pPr>
            <a:r>
              <a:rPr b="1" lang="en-PH" sz="2000" spc="-1" strike="noStrike">
                <a:solidFill>
                  <a:srgbClr val="c9211e"/>
                </a:solidFill>
                <a:latin typeface="Lato"/>
              </a:rPr>
              <a:t>Activity </a:t>
            </a:r>
            <a:endParaRPr b="1" lang="en-PH" sz="2000" spc="-1" strike="noStrike">
              <a:solidFill>
                <a:srgbClr val="c9211e"/>
              </a:solidFill>
              <a:latin typeface="Lato"/>
            </a:endParaRPr>
          </a:p>
        </p:txBody>
      </p:sp>
      <p:sp>
        <p:nvSpPr>
          <p:cNvPr id="185" name=""/>
          <p:cNvSpPr/>
          <p:nvPr/>
        </p:nvSpPr>
        <p:spPr>
          <a:xfrm>
            <a:off x="3997080" y="561240"/>
            <a:ext cx="4197960" cy="6242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000" spc="-1" strike="noStrike">
                <a:solidFill>
                  <a:srgbClr val="000000"/>
                </a:solidFill>
                <a:latin typeface="Lato"/>
                <a:ea typeface="DejaVu Sans"/>
              </a:rPr>
              <a:t>Plate Movements</a:t>
            </a:r>
            <a:endParaRPr b="0" lang="en-PH" sz="3000" spc="-1" strike="noStrike">
              <a:latin typeface="Arial"/>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6" name=""/>
          <p:cNvSpPr/>
          <p:nvPr/>
        </p:nvSpPr>
        <p:spPr>
          <a:xfrm>
            <a:off x="7560000" y="5430960"/>
            <a:ext cx="2873880" cy="340200"/>
          </a:xfrm>
          <a:prstGeom prst="rect">
            <a:avLst/>
          </a:prstGeom>
          <a:noFill/>
          <a:ln w="0">
            <a:noFill/>
          </a:ln>
        </p:spPr>
        <p:style>
          <a:lnRef idx="0"/>
          <a:fillRef idx="0"/>
          <a:effectRef idx="0"/>
          <a:fontRef idx="minor"/>
        </p:style>
      </p:sp>
      <p:sp>
        <p:nvSpPr>
          <p:cNvPr id="187" name=""/>
          <p:cNvSpPr/>
          <p:nvPr/>
        </p:nvSpPr>
        <p:spPr>
          <a:xfrm>
            <a:off x="10260000" y="5777280"/>
            <a:ext cx="174600" cy="340200"/>
          </a:xfrm>
          <a:prstGeom prst="rect">
            <a:avLst/>
          </a:prstGeom>
          <a:noFill/>
          <a:ln w="0">
            <a:noFill/>
          </a:ln>
        </p:spPr>
        <p:style>
          <a:lnRef idx="0"/>
          <a:fillRef idx="0"/>
          <a:effectRef idx="0"/>
          <a:fontRef idx="minor"/>
        </p:style>
      </p:sp>
      <p:sp>
        <p:nvSpPr>
          <p:cNvPr id="188" name=""/>
          <p:cNvSpPr/>
          <p:nvPr/>
        </p:nvSpPr>
        <p:spPr>
          <a:xfrm>
            <a:off x="360000" y="1290960"/>
            <a:ext cx="177480" cy="343800"/>
          </a:xfrm>
          <a:prstGeom prst="rect">
            <a:avLst/>
          </a:prstGeom>
          <a:noFill/>
          <a:ln w="0">
            <a:noFill/>
          </a:ln>
        </p:spPr>
        <p:style>
          <a:lnRef idx="0"/>
          <a:fillRef idx="0"/>
          <a:effectRef idx="0"/>
          <a:fontRef idx="minor"/>
        </p:style>
      </p:sp>
      <p:sp>
        <p:nvSpPr>
          <p:cNvPr id="189" name=""/>
          <p:cNvSpPr/>
          <p:nvPr/>
        </p:nvSpPr>
        <p:spPr>
          <a:xfrm>
            <a:off x="605880" y="1800000"/>
            <a:ext cx="10551960" cy="3778200"/>
          </a:xfrm>
          <a:prstGeom prst="rect">
            <a:avLst/>
          </a:prstGeom>
          <a:solidFill>
            <a:srgbClr val="ffffff"/>
          </a:solidFill>
          <a:ln w="38160">
            <a:solidFill>
              <a:srgbClr val="b47804"/>
            </a:solidFill>
            <a:prstDash val="lgDash"/>
            <a:round/>
          </a:ln>
        </p:spPr>
        <p:style>
          <a:lnRef idx="0"/>
          <a:fillRef idx="0"/>
          <a:effectRef idx="0"/>
          <a:fontRef idx="minor"/>
        </p:style>
      </p:sp>
      <p:sp>
        <p:nvSpPr>
          <p:cNvPr id="190" name=""/>
          <p:cNvSpPr/>
          <p:nvPr/>
        </p:nvSpPr>
        <p:spPr>
          <a:xfrm>
            <a:off x="695880" y="1908000"/>
            <a:ext cx="10797480" cy="3960720"/>
          </a:xfrm>
          <a:prstGeom prst="rect">
            <a:avLst/>
          </a:prstGeom>
          <a:noFill/>
          <a:ln w="0">
            <a:noFill/>
          </a:ln>
        </p:spPr>
        <p:style>
          <a:lnRef idx="0"/>
          <a:fillRef idx="0"/>
          <a:effectRef idx="0"/>
          <a:fontRef idx="minor"/>
        </p:style>
        <p:txBody>
          <a:bodyPr lIns="90000" rIns="90000" tIns="45000" bIns="45000" anchor="t">
            <a:noAutofit/>
          </a:bodyPr>
          <a:p>
            <a:pPr>
              <a:lnSpc>
                <a:spcPct val="115000"/>
              </a:lnSpc>
              <a:buNone/>
            </a:pPr>
            <a:r>
              <a:rPr b="0" lang="en-PH" sz="1800" spc="-1" strike="noStrike">
                <a:solidFill>
                  <a:srgbClr val="000000"/>
                </a:solidFill>
                <a:latin typeface="Lato"/>
                <a:ea typeface="AppleSystemUIFont"/>
              </a:rPr>
              <a:t>3. What is the name of the supercontinent 200 million years ago that fragmented into our present-day </a:t>
            </a: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          continents?</a:t>
            </a:r>
            <a:endParaRPr b="0" lang="en-PH" sz="1800" spc="-1" strike="noStrike">
              <a:latin typeface="Arial"/>
            </a:endParaRPr>
          </a:p>
          <a:p>
            <a:pPr>
              <a:lnSpc>
                <a:spcPct val="115000"/>
              </a:lnSpc>
              <a:buNone/>
            </a:pP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A. Pandora</a:t>
            </a:r>
            <a:endParaRPr b="0" lang="en-PH" sz="1800" spc="-1" strike="noStrike">
              <a:latin typeface="Arial"/>
            </a:endParaRPr>
          </a:p>
          <a:p>
            <a:pPr>
              <a:lnSpc>
                <a:spcPct val="115000"/>
              </a:lnSpc>
              <a:buNone/>
            </a:pP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B. Pangaea</a:t>
            </a:r>
            <a:endParaRPr b="0" lang="en-PH" sz="1800" spc="-1" strike="noStrike">
              <a:latin typeface="Arial"/>
            </a:endParaRPr>
          </a:p>
          <a:p>
            <a:pPr>
              <a:lnSpc>
                <a:spcPct val="115000"/>
              </a:lnSpc>
              <a:buNone/>
            </a:pP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C. Laurasia</a:t>
            </a:r>
            <a:endParaRPr b="0" lang="en-PH" sz="1800" spc="-1" strike="noStrike">
              <a:latin typeface="Arial"/>
            </a:endParaRPr>
          </a:p>
          <a:p>
            <a:pPr>
              <a:lnSpc>
                <a:spcPct val="115000"/>
              </a:lnSpc>
              <a:buNone/>
            </a:pP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D. Gondwanaland</a:t>
            </a:r>
            <a:endParaRPr b="0" lang="en-PH" sz="1800" spc="-1" strike="noStrike">
              <a:latin typeface="Arial"/>
            </a:endParaRPr>
          </a:p>
          <a:p>
            <a:pPr>
              <a:lnSpc>
                <a:spcPct val="115000"/>
              </a:lnSpc>
              <a:buNone/>
            </a:pPr>
            <a:r>
              <a:rPr b="0" lang="en-PH" sz="1800" spc="-1" strike="noStrike">
                <a:solidFill>
                  <a:srgbClr val="000000"/>
                </a:solidFill>
                <a:latin typeface="Lato"/>
                <a:ea typeface="AppleSystemUIFont"/>
              </a:rPr>
              <a:t>4. How do matters move during convection?</a:t>
            </a:r>
            <a:endParaRPr b="0" lang="en-PH" sz="1800" spc="-1" strike="noStrike">
              <a:latin typeface="Arial"/>
            </a:endParaRPr>
          </a:p>
          <a:p>
            <a:pPr>
              <a:lnSpc>
                <a:spcPct val="115000"/>
              </a:lnSpc>
              <a:buNone/>
            </a:pP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A. sideward</a:t>
            </a:r>
            <a:endParaRPr b="0" lang="en-PH" sz="1800" spc="-1" strike="noStrike">
              <a:latin typeface="Arial"/>
            </a:endParaRPr>
          </a:p>
          <a:p>
            <a:pPr>
              <a:lnSpc>
                <a:spcPct val="115000"/>
              </a:lnSpc>
              <a:buNone/>
            </a:pP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B. circular</a:t>
            </a:r>
            <a:endParaRPr b="0" lang="en-PH" sz="1800" spc="-1" strike="noStrike">
              <a:latin typeface="Arial"/>
            </a:endParaRPr>
          </a:p>
          <a:p>
            <a:pPr>
              <a:lnSpc>
                <a:spcPct val="115000"/>
              </a:lnSpc>
              <a:buNone/>
            </a:pP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C. downward</a:t>
            </a:r>
            <a:endParaRPr b="0" lang="en-PH" sz="1800" spc="-1" strike="noStrike">
              <a:latin typeface="Arial"/>
            </a:endParaRPr>
          </a:p>
          <a:p>
            <a:pPr>
              <a:lnSpc>
                <a:spcPct val="115000"/>
              </a:lnSpc>
              <a:buNone/>
            </a:pP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D. upward</a:t>
            </a:r>
            <a:endParaRPr b="0" lang="en-PH" sz="1800" spc="-1" strike="noStrike">
              <a:latin typeface="Arial"/>
            </a:endParaRPr>
          </a:p>
        </p:txBody>
      </p:sp>
      <p:sp>
        <p:nvSpPr>
          <p:cNvPr id="191" name=""/>
          <p:cNvSpPr/>
          <p:nvPr/>
        </p:nvSpPr>
        <p:spPr>
          <a:xfrm>
            <a:off x="3997080" y="597240"/>
            <a:ext cx="4197960" cy="6242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000" spc="-1" strike="noStrike">
                <a:solidFill>
                  <a:srgbClr val="000000"/>
                </a:solidFill>
                <a:latin typeface="Lato"/>
                <a:ea typeface="DejaVu Sans"/>
              </a:rPr>
              <a:t>Plate Movements</a:t>
            </a:r>
            <a:endParaRPr b="0" lang="en-PH" sz="3000" spc="-1" strike="noStrike">
              <a:latin typeface="Arial"/>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2" name=""/>
          <p:cNvSpPr/>
          <p:nvPr/>
        </p:nvSpPr>
        <p:spPr>
          <a:xfrm>
            <a:off x="7560000" y="5430960"/>
            <a:ext cx="2873880" cy="340200"/>
          </a:xfrm>
          <a:prstGeom prst="rect">
            <a:avLst/>
          </a:prstGeom>
          <a:noFill/>
          <a:ln w="0">
            <a:noFill/>
          </a:ln>
        </p:spPr>
        <p:style>
          <a:lnRef idx="0"/>
          <a:fillRef idx="0"/>
          <a:effectRef idx="0"/>
          <a:fontRef idx="minor"/>
        </p:style>
      </p:sp>
      <p:sp>
        <p:nvSpPr>
          <p:cNvPr id="193" name=""/>
          <p:cNvSpPr/>
          <p:nvPr/>
        </p:nvSpPr>
        <p:spPr>
          <a:xfrm>
            <a:off x="10260000" y="5777280"/>
            <a:ext cx="174600" cy="340200"/>
          </a:xfrm>
          <a:prstGeom prst="rect">
            <a:avLst/>
          </a:prstGeom>
          <a:noFill/>
          <a:ln w="0">
            <a:noFill/>
          </a:ln>
        </p:spPr>
        <p:style>
          <a:lnRef idx="0"/>
          <a:fillRef idx="0"/>
          <a:effectRef idx="0"/>
          <a:fontRef idx="minor"/>
        </p:style>
      </p:sp>
      <p:sp>
        <p:nvSpPr>
          <p:cNvPr id="194" name=""/>
          <p:cNvSpPr/>
          <p:nvPr/>
        </p:nvSpPr>
        <p:spPr>
          <a:xfrm>
            <a:off x="360000" y="1290960"/>
            <a:ext cx="177480" cy="343800"/>
          </a:xfrm>
          <a:prstGeom prst="rect">
            <a:avLst/>
          </a:prstGeom>
          <a:noFill/>
          <a:ln w="0">
            <a:noFill/>
          </a:ln>
        </p:spPr>
        <p:style>
          <a:lnRef idx="0"/>
          <a:fillRef idx="0"/>
          <a:effectRef idx="0"/>
          <a:fontRef idx="minor"/>
        </p:style>
      </p:sp>
      <p:sp>
        <p:nvSpPr>
          <p:cNvPr id="195" name=""/>
          <p:cNvSpPr/>
          <p:nvPr/>
        </p:nvSpPr>
        <p:spPr>
          <a:xfrm>
            <a:off x="2169000" y="2683800"/>
            <a:ext cx="7852320" cy="1634400"/>
          </a:xfrm>
          <a:prstGeom prst="rect">
            <a:avLst/>
          </a:prstGeom>
          <a:solidFill>
            <a:srgbClr val="ffffff"/>
          </a:solidFill>
          <a:ln w="38160">
            <a:solidFill>
              <a:srgbClr val="b47804"/>
            </a:solidFill>
            <a:prstDash val="lgDash"/>
            <a:round/>
          </a:ln>
        </p:spPr>
        <p:style>
          <a:lnRef idx="0"/>
          <a:fillRef idx="0"/>
          <a:effectRef idx="0"/>
          <a:fontRef idx="minor"/>
        </p:style>
      </p:sp>
      <p:sp>
        <p:nvSpPr>
          <p:cNvPr id="196" name=""/>
          <p:cNvSpPr/>
          <p:nvPr/>
        </p:nvSpPr>
        <p:spPr>
          <a:xfrm>
            <a:off x="2277360" y="2772000"/>
            <a:ext cx="7728840" cy="1546200"/>
          </a:xfrm>
          <a:prstGeom prst="rect">
            <a:avLst/>
          </a:prstGeom>
          <a:noFill/>
          <a:ln w="0">
            <a:noFill/>
          </a:ln>
        </p:spPr>
        <p:style>
          <a:lnRef idx="0"/>
          <a:fillRef idx="0"/>
          <a:effectRef idx="0"/>
          <a:fontRef idx="minor"/>
        </p:style>
        <p:txBody>
          <a:bodyPr lIns="90000" rIns="90000" tIns="45000" bIns="45000" anchor="t">
            <a:noAutofit/>
          </a:bodyPr>
          <a:p>
            <a:pPr>
              <a:lnSpc>
                <a:spcPct val="115000"/>
              </a:lnSpc>
              <a:buNone/>
            </a:pPr>
            <a:r>
              <a:rPr b="0" lang="en-PH" sz="1800" spc="-1" strike="noStrike">
                <a:solidFill>
                  <a:srgbClr val="000000"/>
                </a:solidFill>
                <a:latin typeface="Lato"/>
                <a:ea typeface="AppleSystemUIFont"/>
              </a:rPr>
              <a:t>5. Who among the following coined the term “seafloor spreading” in 1961?</a:t>
            </a:r>
            <a:endParaRPr b="0" lang="en-PH" sz="1800" spc="-1" strike="noStrike">
              <a:latin typeface="Arial"/>
            </a:endParaRPr>
          </a:p>
          <a:p>
            <a:pPr>
              <a:lnSpc>
                <a:spcPct val="100000"/>
              </a:lnSpc>
              <a:buNone/>
            </a:pP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A. Alfred Wegener</a:t>
            </a:r>
            <a:endParaRPr b="0" lang="en-PH" sz="1800" spc="-1" strike="noStrike">
              <a:latin typeface="Arial"/>
            </a:endParaRPr>
          </a:p>
          <a:p>
            <a:pPr>
              <a:lnSpc>
                <a:spcPct val="100000"/>
              </a:lnSpc>
              <a:buNone/>
            </a:pP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B. Harry Reid</a:t>
            </a:r>
            <a:endParaRPr b="0" lang="en-PH" sz="1800" spc="-1" strike="noStrike">
              <a:latin typeface="Arial"/>
            </a:endParaRPr>
          </a:p>
          <a:p>
            <a:pPr>
              <a:lnSpc>
                <a:spcPct val="100000"/>
              </a:lnSpc>
              <a:buNone/>
            </a:pP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C. Robert Dietz</a:t>
            </a:r>
            <a:endParaRPr b="0" lang="en-PH" sz="1800" spc="-1" strike="noStrike">
              <a:latin typeface="Arial"/>
            </a:endParaRPr>
          </a:p>
          <a:p>
            <a:pPr>
              <a:lnSpc>
                <a:spcPct val="100000"/>
              </a:lnSpc>
              <a:buNone/>
            </a:pP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D. Clarence Dutton</a:t>
            </a:r>
            <a:endParaRPr b="0" lang="en-PH" sz="1800" spc="-1" strike="noStrike">
              <a:latin typeface="Arial"/>
            </a:endParaRPr>
          </a:p>
        </p:txBody>
      </p:sp>
      <p:sp>
        <p:nvSpPr>
          <p:cNvPr id="197" name=""/>
          <p:cNvSpPr/>
          <p:nvPr/>
        </p:nvSpPr>
        <p:spPr>
          <a:xfrm>
            <a:off x="3997080" y="597240"/>
            <a:ext cx="4197960" cy="6242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000" spc="-1" strike="noStrike">
                <a:solidFill>
                  <a:srgbClr val="000000"/>
                </a:solidFill>
                <a:latin typeface="Lato"/>
                <a:ea typeface="DejaVu Sans"/>
              </a:rPr>
              <a:t>Plate Movements</a:t>
            </a:r>
            <a:endParaRPr b="0" lang="en-PH" sz="3000" spc="-1" strike="noStrike">
              <a:latin typeface="Arial"/>
            </a:endParaRPr>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8" name=""/>
          <p:cNvSpPr/>
          <p:nvPr/>
        </p:nvSpPr>
        <p:spPr>
          <a:xfrm>
            <a:off x="7560000" y="5430960"/>
            <a:ext cx="2873880" cy="340200"/>
          </a:xfrm>
          <a:prstGeom prst="rect">
            <a:avLst/>
          </a:prstGeom>
          <a:noFill/>
          <a:ln w="0">
            <a:noFill/>
          </a:ln>
        </p:spPr>
        <p:style>
          <a:lnRef idx="0"/>
          <a:fillRef idx="0"/>
          <a:effectRef idx="0"/>
          <a:fontRef idx="minor"/>
        </p:style>
      </p:sp>
      <p:sp>
        <p:nvSpPr>
          <p:cNvPr id="199" name=""/>
          <p:cNvSpPr/>
          <p:nvPr/>
        </p:nvSpPr>
        <p:spPr>
          <a:xfrm>
            <a:off x="10260000" y="5777280"/>
            <a:ext cx="174600" cy="340200"/>
          </a:xfrm>
          <a:prstGeom prst="rect">
            <a:avLst/>
          </a:prstGeom>
          <a:noFill/>
          <a:ln w="0">
            <a:noFill/>
          </a:ln>
        </p:spPr>
        <p:style>
          <a:lnRef idx="0"/>
          <a:fillRef idx="0"/>
          <a:effectRef idx="0"/>
          <a:fontRef idx="minor"/>
        </p:style>
      </p:sp>
      <p:sp>
        <p:nvSpPr>
          <p:cNvPr id="200" name=""/>
          <p:cNvSpPr/>
          <p:nvPr/>
        </p:nvSpPr>
        <p:spPr>
          <a:xfrm>
            <a:off x="3902040" y="556200"/>
            <a:ext cx="4385520" cy="6242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000" spc="-1" strike="noStrike">
                <a:solidFill>
                  <a:srgbClr val="000000"/>
                </a:solidFill>
                <a:latin typeface="Lato"/>
                <a:ea typeface="DejaVu Sans"/>
              </a:rPr>
              <a:t>Plate Movements</a:t>
            </a:r>
            <a:endParaRPr b="0" lang="en-PH" sz="3000" spc="-1" strike="noStrike">
              <a:latin typeface="Arial"/>
            </a:endParaRPr>
          </a:p>
        </p:txBody>
      </p:sp>
      <p:sp>
        <p:nvSpPr>
          <p:cNvPr id="201" name=""/>
          <p:cNvSpPr/>
          <p:nvPr/>
        </p:nvSpPr>
        <p:spPr>
          <a:xfrm>
            <a:off x="360000" y="1290960"/>
            <a:ext cx="177480" cy="343800"/>
          </a:xfrm>
          <a:prstGeom prst="rect">
            <a:avLst/>
          </a:prstGeom>
          <a:noFill/>
          <a:ln w="0">
            <a:noFill/>
          </a:ln>
        </p:spPr>
        <p:style>
          <a:lnRef idx="0"/>
          <a:fillRef idx="0"/>
          <a:effectRef idx="0"/>
          <a:fontRef idx="minor"/>
        </p:style>
      </p:sp>
      <p:sp>
        <p:nvSpPr>
          <p:cNvPr id="202" name=""/>
          <p:cNvSpPr/>
          <p:nvPr/>
        </p:nvSpPr>
        <p:spPr>
          <a:xfrm>
            <a:off x="5106600" y="1387440"/>
            <a:ext cx="1978920" cy="4474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2000" spc="-1" strike="noStrike">
                <a:solidFill>
                  <a:srgbClr val="c9211e"/>
                </a:solidFill>
                <a:latin typeface="Lato"/>
                <a:ea typeface="DejaVu Sans"/>
              </a:rPr>
              <a:t>Answer Key</a:t>
            </a:r>
            <a:endParaRPr b="1" lang="en-PH" sz="2000" spc="-1" strike="noStrike">
              <a:solidFill>
                <a:srgbClr val="c9211e"/>
              </a:solidFill>
              <a:latin typeface="Arial"/>
            </a:endParaRPr>
          </a:p>
        </p:txBody>
      </p:sp>
      <p:sp>
        <p:nvSpPr>
          <p:cNvPr id="203" name=""/>
          <p:cNvSpPr/>
          <p:nvPr/>
        </p:nvSpPr>
        <p:spPr>
          <a:xfrm>
            <a:off x="2259000" y="2010960"/>
            <a:ext cx="7674120" cy="3569040"/>
          </a:xfrm>
          <a:prstGeom prst="rect">
            <a:avLst/>
          </a:prstGeom>
          <a:solidFill>
            <a:srgbClr val="ffffff"/>
          </a:solidFill>
          <a:ln w="38160">
            <a:solidFill>
              <a:srgbClr val="b47804"/>
            </a:solidFill>
            <a:prstDash val="lgDash"/>
            <a:round/>
          </a:ln>
        </p:spPr>
        <p:style>
          <a:lnRef idx="0"/>
          <a:fillRef idx="0"/>
          <a:effectRef idx="0"/>
          <a:fontRef idx="minor"/>
        </p:style>
      </p:sp>
      <p:sp>
        <p:nvSpPr>
          <p:cNvPr id="204" name=""/>
          <p:cNvSpPr/>
          <p:nvPr/>
        </p:nvSpPr>
        <p:spPr>
          <a:xfrm>
            <a:off x="2304000" y="2104920"/>
            <a:ext cx="7584120" cy="34750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1. Who proposed the continental drift theory?</a:t>
            </a:r>
            <a:br/>
            <a:endParaRPr b="0" lang="en-PH" sz="1800" spc="-1" strike="noStrike">
              <a:latin typeface="Arial"/>
            </a:endParaRPr>
          </a:p>
          <a:p>
            <a:pPr>
              <a:lnSpc>
                <a:spcPct val="100000"/>
              </a:lnSpc>
              <a:buNone/>
            </a:pP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A. Harry Hess</a:t>
            </a:r>
            <a:endParaRPr b="0" lang="en-PH" sz="1800" spc="-1" strike="noStrike">
              <a:latin typeface="Arial"/>
            </a:endParaRPr>
          </a:p>
          <a:p>
            <a:pPr>
              <a:lnSpc>
                <a:spcPct val="100000"/>
              </a:lnSpc>
              <a:buNone/>
            </a:pP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B. Robert Dietz</a:t>
            </a:r>
            <a:endParaRPr b="0" lang="en-PH" sz="1800" spc="-1" strike="noStrike">
              <a:latin typeface="Arial"/>
            </a:endParaRPr>
          </a:p>
          <a:p>
            <a:pPr>
              <a:lnSpc>
                <a:spcPct val="100000"/>
              </a:lnSpc>
              <a:buNone/>
            </a:pPr>
            <a:r>
              <a:rPr b="0" lang="en-PH" sz="1800" spc="-1" strike="noStrike">
                <a:solidFill>
                  <a:srgbClr val="000000"/>
                </a:solidFill>
                <a:latin typeface="Lato"/>
                <a:ea typeface="AppleSystemUIFont"/>
              </a:rPr>
              <a:t>	</a:t>
            </a:r>
            <a:r>
              <a:rPr b="0" lang="en-PH" sz="1800" spc="-1" strike="noStrike">
                <a:solidFill>
                  <a:srgbClr val="000000"/>
                </a:solidFill>
                <a:highlight>
                  <a:srgbClr val="ffe994"/>
                </a:highlight>
                <a:latin typeface="Lato"/>
                <a:ea typeface="AppleSystemUIFont"/>
              </a:rPr>
              <a:t>C. Alfred Wegener</a:t>
            </a:r>
            <a:endParaRPr b="0" lang="en-PH" sz="1800" spc="-1" strike="noStrike">
              <a:latin typeface="Arial"/>
            </a:endParaRPr>
          </a:p>
          <a:p>
            <a:pPr>
              <a:lnSpc>
                <a:spcPct val="100000"/>
              </a:lnSpc>
              <a:buNone/>
            </a:pP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D. Antonio Pellegrini</a:t>
            </a:r>
            <a:endParaRPr b="0" lang="en-PH" sz="1800" spc="-1" strike="noStrike">
              <a:latin typeface="Arial"/>
            </a:endParaRPr>
          </a:p>
          <a:p>
            <a:pPr>
              <a:lnSpc>
                <a:spcPct val="100000"/>
              </a:lnSpc>
              <a:buNone/>
            </a:pPr>
            <a:r>
              <a:rPr b="0" lang="en-PH" sz="1800" spc="-1" strike="noStrike">
                <a:solidFill>
                  <a:srgbClr val="000000"/>
                </a:solidFill>
                <a:latin typeface="Lato"/>
                <a:ea typeface="AppleSystemUIFont"/>
              </a:rPr>
              <a:t>2. Which statement is NOT true about the theory of seafloor spreading?</a:t>
            </a:r>
            <a:br/>
            <a:endParaRPr b="0" lang="en-PH" sz="1800" spc="-1" strike="noStrike">
              <a:latin typeface="Arial"/>
            </a:endParaRPr>
          </a:p>
          <a:p>
            <a:pPr>
              <a:lnSpc>
                <a:spcPct val="100000"/>
              </a:lnSpc>
              <a:buNone/>
            </a:pP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A. Oceanic crust subducts.</a:t>
            </a:r>
            <a:endParaRPr b="0" lang="en-PH" sz="1800" spc="-1" strike="noStrike">
              <a:latin typeface="Arial"/>
            </a:endParaRPr>
          </a:p>
          <a:p>
            <a:pPr>
              <a:lnSpc>
                <a:spcPct val="100000"/>
              </a:lnSpc>
              <a:buNone/>
            </a:pP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B. There is a creation of a new crust.</a:t>
            </a:r>
            <a:endParaRPr b="0" lang="en-PH" sz="1800" spc="-1" strike="noStrike">
              <a:latin typeface="Arial"/>
            </a:endParaRPr>
          </a:p>
          <a:p>
            <a:pPr>
              <a:lnSpc>
                <a:spcPct val="100000"/>
              </a:lnSpc>
              <a:buNone/>
            </a:pPr>
            <a:r>
              <a:rPr b="0" lang="en-PH" sz="1800" spc="-1" strike="noStrike">
                <a:solidFill>
                  <a:srgbClr val="000000"/>
                </a:solidFill>
                <a:latin typeface="Lato"/>
                <a:ea typeface="AppleSystemUIFont"/>
              </a:rPr>
              <a:t>	</a:t>
            </a:r>
            <a:r>
              <a:rPr b="0" lang="en-PH" sz="1800" spc="-1" strike="noStrike">
                <a:solidFill>
                  <a:srgbClr val="000000"/>
                </a:solidFill>
                <a:highlight>
                  <a:srgbClr val="ffe994"/>
                </a:highlight>
                <a:latin typeface="Lato"/>
                <a:ea typeface="AppleSystemUIFont"/>
              </a:rPr>
              <a:t>C. The continents today were once one supercontinent.</a:t>
            </a:r>
            <a:endParaRPr b="0" lang="en-PH" sz="1800" spc="-1" strike="noStrike">
              <a:latin typeface="Arial"/>
            </a:endParaRPr>
          </a:p>
          <a:p>
            <a:pPr>
              <a:lnSpc>
                <a:spcPct val="100000"/>
              </a:lnSpc>
              <a:buNone/>
            </a:pP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D. Two oceanic plates move apart at the divergent boundary.</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5" name=""/>
          <p:cNvSpPr/>
          <p:nvPr/>
        </p:nvSpPr>
        <p:spPr>
          <a:xfrm>
            <a:off x="7560000" y="5430960"/>
            <a:ext cx="2873880" cy="340200"/>
          </a:xfrm>
          <a:prstGeom prst="rect">
            <a:avLst/>
          </a:prstGeom>
          <a:noFill/>
          <a:ln w="0">
            <a:noFill/>
          </a:ln>
        </p:spPr>
        <p:style>
          <a:lnRef idx="0"/>
          <a:fillRef idx="0"/>
          <a:effectRef idx="0"/>
          <a:fontRef idx="minor"/>
        </p:style>
      </p:sp>
      <p:sp>
        <p:nvSpPr>
          <p:cNvPr id="206" name=""/>
          <p:cNvSpPr/>
          <p:nvPr/>
        </p:nvSpPr>
        <p:spPr>
          <a:xfrm>
            <a:off x="10260000" y="5777280"/>
            <a:ext cx="174600" cy="340200"/>
          </a:xfrm>
          <a:prstGeom prst="rect">
            <a:avLst/>
          </a:prstGeom>
          <a:noFill/>
          <a:ln w="0">
            <a:noFill/>
          </a:ln>
        </p:spPr>
        <p:style>
          <a:lnRef idx="0"/>
          <a:fillRef idx="0"/>
          <a:effectRef idx="0"/>
          <a:fontRef idx="minor"/>
        </p:style>
      </p:sp>
      <p:sp>
        <p:nvSpPr>
          <p:cNvPr id="207" name=""/>
          <p:cNvSpPr/>
          <p:nvPr/>
        </p:nvSpPr>
        <p:spPr>
          <a:xfrm>
            <a:off x="360000" y="1290960"/>
            <a:ext cx="177480" cy="343800"/>
          </a:xfrm>
          <a:prstGeom prst="rect">
            <a:avLst/>
          </a:prstGeom>
          <a:noFill/>
          <a:ln w="0">
            <a:noFill/>
          </a:ln>
        </p:spPr>
        <p:style>
          <a:lnRef idx="0"/>
          <a:fillRef idx="0"/>
          <a:effectRef idx="0"/>
          <a:fontRef idx="minor"/>
        </p:style>
      </p:sp>
      <p:sp>
        <p:nvSpPr>
          <p:cNvPr id="208" name=""/>
          <p:cNvSpPr/>
          <p:nvPr/>
        </p:nvSpPr>
        <p:spPr>
          <a:xfrm>
            <a:off x="605880" y="1800000"/>
            <a:ext cx="10551960" cy="3778200"/>
          </a:xfrm>
          <a:prstGeom prst="rect">
            <a:avLst/>
          </a:prstGeom>
          <a:solidFill>
            <a:srgbClr val="ffffff"/>
          </a:solidFill>
          <a:ln w="38160">
            <a:solidFill>
              <a:srgbClr val="b47804"/>
            </a:solidFill>
            <a:prstDash val="lgDash"/>
            <a:round/>
          </a:ln>
        </p:spPr>
        <p:style>
          <a:lnRef idx="0"/>
          <a:fillRef idx="0"/>
          <a:effectRef idx="0"/>
          <a:fontRef idx="minor"/>
        </p:style>
      </p:sp>
      <p:sp>
        <p:nvSpPr>
          <p:cNvPr id="209" name=""/>
          <p:cNvSpPr/>
          <p:nvPr/>
        </p:nvSpPr>
        <p:spPr>
          <a:xfrm>
            <a:off x="695880" y="1908000"/>
            <a:ext cx="10797480" cy="3960720"/>
          </a:xfrm>
          <a:prstGeom prst="rect">
            <a:avLst/>
          </a:prstGeom>
          <a:noFill/>
          <a:ln w="0">
            <a:noFill/>
          </a:ln>
        </p:spPr>
        <p:style>
          <a:lnRef idx="0"/>
          <a:fillRef idx="0"/>
          <a:effectRef idx="0"/>
          <a:fontRef idx="minor"/>
        </p:style>
        <p:txBody>
          <a:bodyPr lIns="90000" rIns="90000" tIns="45000" bIns="45000" anchor="t">
            <a:noAutofit/>
          </a:bodyPr>
          <a:p>
            <a:pPr>
              <a:lnSpc>
                <a:spcPct val="115000"/>
              </a:lnSpc>
              <a:buNone/>
            </a:pPr>
            <a:r>
              <a:rPr b="0" lang="en-PH" sz="1800" spc="-1" strike="noStrike">
                <a:solidFill>
                  <a:srgbClr val="000000"/>
                </a:solidFill>
                <a:latin typeface="Lato"/>
                <a:ea typeface="AppleSystemUIFont"/>
              </a:rPr>
              <a:t>3. What is the name of the supercontinent 200 million years ago that fragmented into our present-day </a:t>
            </a: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          continents?</a:t>
            </a:r>
            <a:endParaRPr b="0" lang="en-PH" sz="1800" spc="-1" strike="noStrike">
              <a:latin typeface="Arial"/>
            </a:endParaRPr>
          </a:p>
          <a:p>
            <a:pPr>
              <a:lnSpc>
                <a:spcPct val="115000"/>
              </a:lnSpc>
              <a:buNone/>
            </a:pP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A. Pandora</a:t>
            </a:r>
            <a:endParaRPr b="0" lang="en-PH" sz="1800" spc="-1" strike="noStrike">
              <a:latin typeface="Arial"/>
            </a:endParaRPr>
          </a:p>
          <a:p>
            <a:pPr>
              <a:lnSpc>
                <a:spcPct val="115000"/>
              </a:lnSpc>
              <a:buNone/>
            </a:pPr>
            <a:r>
              <a:rPr b="0" lang="en-PH" sz="1800" spc="-1" strike="noStrike">
                <a:solidFill>
                  <a:srgbClr val="000000"/>
                </a:solidFill>
                <a:latin typeface="Lato"/>
                <a:ea typeface="AppleSystemUIFont"/>
              </a:rPr>
              <a:t>	</a:t>
            </a:r>
            <a:r>
              <a:rPr b="0" lang="en-PH" sz="1800" spc="-1" strike="noStrike">
                <a:solidFill>
                  <a:srgbClr val="000000"/>
                </a:solidFill>
                <a:highlight>
                  <a:srgbClr val="ffe994"/>
                </a:highlight>
                <a:latin typeface="Lato"/>
                <a:ea typeface="AppleSystemUIFont"/>
              </a:rPr>
              <a:t>B. Pangaea</a:t>
            </a:r>
            <a:endParaRPr b="0" lang="en-PH" sz="1800" spc="-1" strike="noStrike">
              <a:latin typeface="Arial"/>
            </a:endParaRPr>
          </a:p>
          <a:p>
            <a:pPr>
              <a:lnSpc>
                <a:spcPct val="115000"/>
              </a:lnSpc>
              <a:buNone/>
            </a:pP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C. Laurasia</a:t>
            </a:r>
            <a:endParaRPr b="0" lang="en-PH" sz="1800" spc="-1" strike="noStrike">
              <a:latin typeface="Arial"/>
            </a:endParaRPr>
          </a:p>
          <a:p>
            <a:pPr>
              <a:lnSpc>
                <a:spcPct val="115000"/>
              </a:lnSpc>
              <a:buNone/>
            </a:pP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D. Gondwanaland</a:t>
            </a:r>
            <a:endParaRPr b="0" lang="en-PH" sz="1800" spc="-1" strike="noStrike">
              <a:latin typeface="Arial"/>
            </a:endParaRPr>
          </a:p>
          <a:p>
            <a:pPr>
              <a:lnSpc>
                <a:spcPct val="115000"/>
              </a:lnSpc>
              <a:buNone/>
            </a:pPr>
            <a:r>
              <a:rPr b="0" lang="en-PH" sz="1800" spc="-1" strike="noStrike">
                <a:solidFill>
                  <a:srgbClr val="000000"/>
                </a:solidFill>
                <a:latin typeface="Lato"/>
                <a:ea typeface="AppleSystemUIFont"/>
              </a:rPr>
              <a:t>4. How do matters move during convection?</a:t>
            </a:r>
            <a:endParaRPr b="0" lang="en-PH" sz="1800" spc="-1" strike="noStrike">
              <a:latin typeface="Arial"/>
            </a:endParaRPr>
          </a:p>
          <a:p>
            <a:pPr>
              <a:lnSpc>
                <a:spcPct val="115000"/>
              </a:lnSpc>
              <a:buNone/>
            </a:pP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A. sideward</a:t>
            </a:r>
            <a:endParaRPr b="0" lang="en-PH" sz="1800" spc="-1" strike="noStrike">
              <a:latin typeface="Arial"/>
            </a:endParaRPr>
          </a:p>
          <a:p>
            <a:pPr>
              <a:lnSpc>
                <a:spcPct val="115000"/>
              </a:lnSpc>
              <a:buNone/>
            </a:pPr>
            <a:r>
              <a:rPr b="0" lang="en-PH" sz="1800" spc="-1" strike="noStrike">
                <a:solidFill>
                  <a:srgbClr val="000000"/>
                </a:solidFill>
                <a:latin typeface="Lato"/>
                <a:ea typeface="AppleSystemUIFont"/>
              </a:rPr>
              <a:t>	</a:t>
            </a:r>
            <a:r>
              <a:rPr b="0" lang="en-PH" sz="1800" spc="-1" strike="noStrike">
                <a:solidFill>
                  <a:srgbClr val="000000"/>
                </a:solidFill>
                <a:highlight>
                  <a:srgbClr val="ffe994"/>
                </a:highlight>
                <a:latin typeface="Lato"/>
                <a:ea typeface="AppleSystemUIFont"/>
              </a:rPr>
              <a:t>B. circular</a:t>
            </a:r>
            <a:endParaRPr b="0" lang="en-PH" sz="1800" spc="-1" strike="noStrike">
              <a:latin typeface="Arial"/>
            </a:endParaRPr>
          </a:p>
          <a:p>
            <a:pPr>
              <a:lnSpc>
                <a:spcPct val="115000"/>
              </a:lnSpc>
              <a:buNone/>
            </a:pP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C. downward</a:t>
            </a:r>
            <a:endParaRPr b="0" lang="en-PH" sz="1800" spc="-1" strike="noStrike">
              <a:latin typeface="Arial"/>
            </a:endParaRPr>
          </a:p>
          <a:p>
            <a:pPr>
              <a:lnSpc>
                <a:spcPct val="115000"/>
              </a:lnSpc>
              <a:buNone/>
            </a:pP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D. upward</a:t>
            </a:r>
            <a:endParaRPr b="0" lang="en-PH" sz="1800" spc="-1" strike="noStrike">
              <a:latin typeface="Arial"/>
            </a:endParaRPr>
          </a:p>
        </p:txBody>
      </p:sp>
      <p:sp>
        <p:nvSpPr>
          <p:cNvPr id="210" name=""/>
          <p:cNvSpPr/>
          <p:nvPr/>
        </p:nvSpPr>
        <p:spPr>
          <a:xfrm>
            <a:off x="3997080" y="597240"/>
            <a:ext cx="4197960" cy="6242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000" spc="-1" strike="noStrike">
                <a:solidFill>
                  <a:srgbClr val="000000"/>
                </a:solidFill>
                <a:latin typeface="Lato"/>
                <a:ea typeface="DejaVu Sans"/>
              </a:rPr>
              <a:t>Plate Movements</a:t>
            </a:r>
            <a:endParaRPr b="0" lang="en-PH" sz="3000" spc="-1" strike="noStrike">
              <a:latin typeface="Arial"/>
            </a:endParaRPr>
          </a:p>
        </p:txBody>
      </p:sp>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1" name=""/>
          <p:cNvSpPr/>
          <p:nvPr/>
        </p:nvSpPr>
        <p:spPr>
          <a:xfrm>
            <a:off x="7560000" y="5430960"/>
            <a:ext cx="2873880" cy="340200"/>
          </a:xfrm>
          <a:prstGeom prst="rect">
            <a:avLst/>
          </a:prstGeom>
          <a:noFill/>
          <a:ln w="0">
            <a:noFill/>
          </a:ln>
        </p:spPr>
        <p:style>
          <a:lnRef idx="0"/>
          <a:fillRef idx="0"/>
          <a:effectRef idx="0"/>
          <a:fontRef idx="minor"/>
        </p:style>
      </p:sp>
      <p:sp>
        <p:nvSpPr>
          <p:cNvPr id="212" name=""/>
          <p:cNvSpPr/>
          <p:nvPr/>
        </p:nvSpPr>
        <p:spPr>
          <a:xfrm>
            <a:off x="10260000" y="5777280"/>
            <a:ext cx="174600" cy="340200"/>
          </a:xfrm>
          <a:prstGeom prst="rect">
            <a:avLst/>
          </a:prstGeom>
          <a:noFill/>
          <a:ln w="0">
            <a:noFill/>
          </a:ln>
        </p:spPr>
        <p:style>
          <a:lnRef idx="0"/>
          <a:fillRef idx="0"/>
          <a:effectRef idx="0"/>
          <a:fontRef idx="minor"/>
        </p:style>
      </p:sp>
      <p:sp>
        <p:nvSpPr>
          <p:cNvPr id="213" name=""/>
          <p:cNvSpPr/>
          <p:nvPr/>
        </p:nvSpPr>
        <p:spPr>
          <a:xfrm>
            <a:off x="360000" y="1290960"/>
            <a:ext cx="177480" cy="343800"/>
          </a:xfrm>
          <a:prstGeom prst="rect">
            <a:avLst/>
          </a:prstGeom>
          <a:noFill/>
          <a:ln w="0">
            <a:noFill/>
          </a:ln>
        </p:spPr>
        <p:style>
          <a:lnRef idx="0"/>
          <a:fillRef idx="0"/>
          <a:effectRef idx="0"/>
          <a:fontRef idx="minor"/>
        </p:style>
      </p:sp>
      <p:sp>
        <p:nvSpPr>
          <p:cNvPr id="214" name=""/>
          <p:cNvSpPr/>
          <p:nvPr/>
        </p:nvSpPr>
        <p:spPr>
          <a:xfrm>
            <a:off x="2169000" y="2730960"/>
            <a:ext cx="7852320" cy="1767240"/>
          </a:xfrm>
          <a:prstGeom prst="rect">
            <a:avLst/>
          </a:prstGeom>
          <a:solidFill>
            <a:srgbClr val="ffffff"/>
          </a:solidFill>
          <a:ln w="38160">
            <a:solidFill>
              <a:srgbClr val="b47804"/>
            </a:solidFill>
            <a:prstDash val="lgDash"/>
            <a:round/>
          </a:ln>
        </p:spPr>
        <p:style>
          <a:lnRef idx="0"/>
          <a:fillRef idx="0"/>
          <a:effectRef idx="0"/>
          <a:fontRef idx="minor"/>
        </p:style>
      </p:sp>
      <p:sp>
        <p:nvSpPr>
          <p:cNvPr id="215" name=""/>
          <p:cNvSpPr/>
          <p:nvPr/>
        </p:nvSpPr>
        <p:spPr>
          <a:xfrm>
            <a:off x="2241360" y="2844000"/>
            <a:ext cx="7851600" cy="1665360"/>
          </a:xfrm>
          <a:prstGeom prst="rect">
            <a:avLst/>
          </a:prstGeom>
          <a:noFill/>
          <a:ln w="0">
            <a:noFill/>
          </a:ln>
        </p:spPr>
        <p:style>
          <a:lnRef idx="0"/>
          <a:fillRef idx="0"/>
          <a:effectRef idx="0"/>
          <a:fontRef idx="minor"/>
        </p:style>
        <p:txBody>
          <a:bodyPr lIns="90000" rIns="90000" tIns="45000" bIns="45000" anchor="t">
            <a:noAutofit/>
          </a:bodyPr>
          <a:p>
            <a:pPr>
              <a:lnSpc>
                <a:spcPct val="115000"/>
              </a:lnSpc>
              <a:buNone/>
            </a:pPr>
            <a:r>
              <a:rPr b="0" lang="en-PH" sz="1800" spc="-1" strike="noStrike">
                <a:solidFill>
                  <a:srgbClr val="000000"/>
                </a:solidFill>
                <a:latin typeface="Lato"/>
                <a:ea typeface="AppleSystemUIFont"/>
              </a:rPr>
              <a:t>5. Who among the following coined the term “seafloor spreading” in 1961?</a:t>
            </a:r>
            <a:endParaRPr b="0" lang="en-PH" sz="1800" spc="-1" strike="noStrike">
              <a:latin typeface="Arial"/>
            </a:endParaRPr>
          </a:p>
          <a:p>
            <a:pPr>
              <a:lnSpc>
                <a:spcPct val="100000"/>
              </a:lnSpc>
              <a:buNone/>
            </a:pP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A. Alfred Wegener</a:t>
            </a:r>
            <a:endParaRPr b="0" lang="en-PH" sz="1800" spc="-1" strike="noStrike">
              <a:latin typeface="Arial"/>
            </a:endParaRPr>
          </a:p>
          <a:p>
            <a:pPr>
              <a:lnSpc>
                <a:spcPct val="100000"/>
              </a:lnSpc>
              <a:buNone/>
            </a:pP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B. Harry Reid</a:t>
            </a:r>
            <a:endParaRPr b="0" lang="en-PH" sz="1800" spc="-1" strike="noStrike">
              <a:latin typeface="Arial"/>
            </a:endParaRPr>
          </a:p>
          <a:p>
            <a:pPr>
              <a:lnSpc>
                <a:spcPct val="100000"/>
              </a:lnSpc>
              <a:buNone/>
            </a:pPr>
            <a:r>
              <a:rPr b="0" lang="en-PH" sz="1800" spc="-1" strike="noStrike">
                <a:solidFill>
                  <a:srgbClr val="000000"/>
                </a:solidFill>
                <a:latin typeface="Lato"/>
                <a:ea typeface="AppleSystemUIFont"/>
              </a:rPr>
              <a:t>	</a:t>
            </a:r>
            <a:r>
              <a:rPr b="0" lang="en-PH" sz="1800" spc="-1" strike="noStrike">
                <a:solidFill>
                  <a:srgbClr val="000000"/>
                </a:solidFill>
                <a:highlight>
                  <a:srgbClr val="ffe994"/>
                </a:highlight>
                <a:latin typeface="Lato"/>
                <a:ea typeface="AppleSystemUIFont"/>
              </a:rPr>
              <a:t>C. Robert Dietz</a:t>
            </a:r>
            <a:endParaRPr b="0" lang="en-PH" sz="1800" spc="-1" strike="noStrike">
              <a:latin typeface="Arial"/>
            </a:endParaRPr>
          </a:p>
          <a:p>
            <a:pPr>
              <a:lnSpc>
                <a:spcPct val="100000"/>
              </a:lnSpc>
              <a:buNone/>
            </a:pP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D. Clarence Dutton</a:t>
            </a:r>
            <a:endParaRPr b="0" lang="en-PH" sz="1800" spc="-1" strike="noStrike">
              <a:latin typeface="Arial"/>
            </a:endParaRPr>
          </a:p>
        </p:txBody>
      </p:sp>
      <p:sp>
        <p:nvSpPr>
          <p:cNvPr id="216" name=""/>
          <p:cNvSpPr/>
          <p:nvPr/>
        </p:nvSpPr>
        <p:spPr>
          <a:xfrm>
            <a:off x="3997080" y="597240"/>
            <a:ext cx="4197960" cy="6242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000" spc="-1" strike="noStrike">
                <a:solidFill>
                  <a:srgbClr val="000000"/>
                </a:solidFill>
                <a:latin typeface="Lato"/>
                <a:ea typeface="DejaVu Sans"/>
              </a:rPr>
              <a:t>Plate Movements</a:t>
            </a:r>
            <a:endParaRPr b="0" lang="en-PH" sz="3000" spc="-1" strike="noStrike">
              <a:latin typeface="Arial"/>
            </a:endParaRPr>
          </a:p>
        </p:txBody>
      </p:sp>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5" name=""/>
          <p:cNvSpPr/>
          <p:nvPr/>
        </p:nvSpPr>
        <p:spPr>
          <a:xfrm>
            <a:off x="7560000" y="5400000"/>
            <a:ext cx="2873880" cy="340200"/>
          </a:xfrm>
          <a:prstGeom prst="rect">
            <a:avLst/>
          </a:prstGeom>
          <a:noFill/>
          <a:ln w="0">
            <a:noFill/>
          </a:ln>
        </p:spPr>
        <p:style>
          <a:lnRef idx="0"/>
          <a:fillRef idx="0"/>
          <a:effectRef idx="0"/>
          <a:fontRef idx="minor"/>
        </p:style>
      </p:sp>
      <p:sp>
        <p:nvSpPr>
          <p:cNvPr id="126" name=""/>
          <p:cNvSpPr/>
          <p:nvPr/>
        </p:nvSpPr>
        <p:spPr>
          <a:xfrm>
            <a:off x="10260000" y="5746320"/>
            <a:ext cx="174600" cy="340200"/>
          </a:xfrm>
          <a:prstGeom prst="rect">
            <a:avLst/>
          </a:prstGeom>
          <a:noFill/>
          <a:ln w="0">
            <a:noFill/>
          </a:ln>
        </p:spPr>
        <p:style>
          <a:lnRef idx="0"/>
          <a:fillRef idx="0"/>
          <a:effectRef idx="0"/>
          <a:fontRef idx="minor"/>
        </p:style>
      </p:sp>
      <p:sp>
        <p:nvSpPr>
          <p:cNvPr id="127" name=""/>
          <p:cNvSpPr/>
          <p:nvPr/>
        </p:nvSpPr>
        <p:spPr>
          <a:xfrm>
            <a:off x="3997080" y="597240"/>
            <a:ext cx="4197960" cy="6242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000" spc="-1" strike="noStrike">
                <a:solidFill>
                  <a:srgbClr val="000000"/>
                </a:solidFill>
                <a:latin typeface="Lato"/>
                <a:ea typeface="DejaVu Sans"/>
              </a:rPr>
              <a:t>Plate Movements</a:t>
            </a:r>
            <a:endParaRPr b="0" lang="en-PH" sz="3000" spc="-1" strike="noStrike">
              <a:latin typeface="Arial"/>
            </a:endParaRPr>
          </a:p>
        </p:txBody>
      </p:sp>
      <p:sp>
        <p:nvSpPr>
          <p:cNvPr id="128" name=""/>
          <p:cNvSpPr/>
          <p:nvPr/>
        </p:nvSpPr>
        <p:spPr>
          <a:xfrm>
            <a:off x="4329000" y="1621800"/>
            <a:ext cx="3533040" cy="537480"/>
          </a:xfrm>
          <a:prstGeom prst="rect">
            <a:avLst/>
          </a:prstGeom>
          <a:solidFill>
            <a:srgbClr val="ffffff"/>
          </a:solidFill>
          <a:ln w="38160">
            <a:solidFill>
              <a:srgbClr val="b47804"/>
            </a:solidFill>
            <a:round/>
          </a:ln>
        </p:spPr>
        <p:style>
          <a:lnRef idx="0"/>
          <a:fillRef idx="0"/>
          <a:effectRef idx="0"/>
          <a:fontRef idx="minor"/>
        </p:style>
        <p:txBody>
          <a:bodyPr lIns="108720" rIns="108720" tIns="63720" bIns="63720" anchor="ctr">
            <a:noAutofit/>
          </a:bodyPr>
          <a:p>
            <a:pPr algn="ctr">
              <a:lnSpc>
                <a:spcPct val="100000"/>
              </a:lnSpc>
              <a:buNone/>
            </a:pPr>
            <a:r>
              <a:rPr b="1" lang="en-PH" sz="1800" spc="-1" strike="noStrike">
                <a:solidFill>
                  <a:srgbClr val="000000"/>
                </a:solidFill>
                <a:latin typeface="Lato"/>
                <a:ea typeface="DejaVu Sans"/>
              </a:rPr>
              <a:t>Continental Drift Theory</a:t>
            </a:r>
            <a:endParaRPr b="0" lang="en-PH" sz="1800" spc="-1" strike="noStrike">
              <a:latin typeface="Arial"/>
            </a:endParaRPr>
          </a:p>
        </p:txBody>
      </p:sp>
      <p:sp>
        <p:nvSpPr>
          <p:cNvPr id="129" name=""/>
          <p:cNvSpPr/>
          <p:nvPr/>
        </p:nvSpPr>
        <p:spPr>
          <a:xfrm>
            <a:off x="594000" y="2412000"/>
            <a:ext cx="11001600" cy="2088000"/>
          </a:xfrm>
          <a:prstGeom prst="rect">
            <a:avLst/>
          </a:prstGeom>
          <a:solidFill>
            <a:srgbClr val="ffffff"/>
          </a:solidFill>
          <a:ln w="38160">
            <a:solidFill>
              <a:srgbClr val="b47804"/>
            </a:solidFill>
            <a:prstDash val="lgDash"/>
            <a:round/>
          </a:ln>
        </p:spPr>
        <p:style>
          <a:lnRef idx="0"/>
          <a:fillRef idx="0"/>
          <a:effectRef idx="0"/>
          <a:fontRef idx="minor"/>
        </p:style>
      </p:sp>
      <p:sp>
        <p:nvSpPr>
          <p:cNvPr id="130" name=""/>
          <p:cNvSpPr/>
          <p:nvPr/>
        </p:nvSpPr>
        <p:spPr>
          <a:xfrm>
            <a:off x="588240" y="2556000"/>
            <a:ext cx="11013480" cy="176400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Alfred Wegener, a German climatologist, proposed the </a:t>
            </a:r>
            <a:r>
              <a:rPr b="1" lang="en-PH" sz="1800" spc="-1" strike="noStrike">
                <a:solidFill>
                  <a:srgbClr val="000000"/>
                </a:solidFill>
                <a:latin typeface="Lato"/>
                <a:ea typeface="DejaVu Sans"/>
              </a:rPr>
              <a:t>continental drift theory</a:t>
            </a:r>
            <a:r>
              <a:rPr b="0" lang="en-PH" sz="1800" spc="-1" strike="noStrike">
                <a:solidFill>
                  <a:srgbClr val="000000"/>
                </a:solidFill>
                <a:latin typeface="Lato"/>
                <a:ea typeface="DejaVu Sans"/>
              </a:rPr>
              <a:t>. In his book, The Origins of Continents and Oceans, in 1915, Wegener expanded his theory and presented pieces of evidence that Pangaea (meaning “all Earth”) had existed during the Permian period.</a:t>
            </a:r>
            <a:endParaRPr b="0" lang="en-PH" sz="1800" spc="-1" strike="noStrike">
              <a:latin typeface="Arial"/>
            </a:endParaRPr>
          </a:p>
          <a:p>
            <a:pPr algn="just">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Wegener explained that during the late Triassic period, Pangaea began to break up into two smaller supercontinents called </a:t>
            </a:r>
            <a:r>
              <a:rPr b="1" lang="en-PH" sz="1800" spc="-1" strike="noStrike">
                <a:solidFill>
                  <a:srgbClr val="000000"/>
                </a:solidFill>
                <a:latin typeface="Lato"/>
                <a:ea typeface="DejaVu Sans"/>
              </a:rPr>
              <a:t>Laurasia</a:t>
            </a:r>
            <a:r>
              <a:rPr b="0" lang="en-PH" sz="1800" spc="-1" strike="noStrike">
                <a:solidFill>
                  <a:srgbClr val="000000"/>
                </a:solidFill>
                <a:latin typeface="Lato"/>
                <a:ea typeface="DejaVu Sans"/>
              </a:rPr>
              <a:t> and </a:t>
            </a:r>
            <a:r>
              <a:rPr b="1" lang="en-PH" sz="1800" spc="-1" strike="noStrike">
                <a:solidFill>
                  <a:srgbClr val="000000"/>
                </a:solidFill>
                <a:latin typeface="Lato"/>
                <a:ea typeface="DejaVu Sans"/>
              </a:rPr>
              <a:t>Gondwanaland</a:t>
            </a:r>
            <a:r>
              <a:rPr b="0" lang="en-PH" sz="1800" spc="-1" strike="noStrike">
                <a:solidFill>
                  <a:srgbClr val="000000"/>
                </a:solidFill>
                <a:latin typeface="Lato"/>
                <a:ea typeface="DejaVu Sans"/>
              </a:rPr>
              <a:t>. These two smaller super- continents moved to the northern and southern extremes of the planet, respectively.</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1" name=""/>
          <p:cNvSpPr/>
          <p:nvPr/>
        </p:nvSpPr>
        <p:spPr>
          <a:xfrm>
            <a:off x="7560000" y="5400000"/>
            <a:ext cx="2873880" cy="340200"/>
          </a:xfrm>
          <a:prstGeom prst="rect">
            <a:avLst/>
          </a:prstGeom>
          <a:noFill/>
          <a:ln w="0">
            <a:noFill/>
          </a:ln>
        </p:spPr>
        <p:style>
          <a:lnRef idx="0"/>
          <a:fillRef idx="0"/>
          <a:effectRef idx="0"/>
          <a:fontRef idx="minor"/>
        </p:style>
      </p:sp>
      <p:sp>
        <p:nvSpPr>
          <p:cNvPr id="132" name=""/>
          <p:cNvSpPr/>
          <p:nvPr/>
        </p:nvSpPr>
        <p:spPr>
          <a:xfrm>
            <a:off x="10260000" y="5746320"/>
            <a:ext cx="174600" cy="340200"/>
          </a:xfrm>
          <a:prstGeom prst="rect">
            <a:avLst/>
          </a:prstGeom>
          <a:noFill/>
          <a:ln w="0">
            <a:noFill/>
          </a:ln>
        </p:spPr>
        <p:style>
          <a:lnRef idx="0"/>
          <a:fillRef idx="0"/>
          <a:effectRef idx="0"/>
          <a:fontRef idx="minor"/>
        </p:style>
      </p:sp>
      <p:sp>
        <p:nvSpPr>
          <p:cNvPr id="133" name=""/>
          <p:cNvSpPr/>
          <p:nvPr/>
        </p:nvSpPr>
        <p:spPr>
          <a:xfrm>
            <a:off x="785880" y="2376000"/>
            <a:ext cx="10617480" cy="1944000"/>
          </a:xfrm>
          <a:prstGeom prst="rect">
            <a:avLst/>
          </a:prstGeom>
          <a:solidFill>
            <a:srgbClr val="ffffff"/>
          </a:solidFill>
          <a:ln w="38160">
            <a:solidFill>
              <a:srgbClr val="b47804"/>
            </a:solidFill>
            <a:prstDash val="lgDash"/>
            <a:round/>
          </a:ln>
        </p:spPr>
        <p:style>
          <a:lnRef idx="0"/>
          <a:fillRef idx="0"/>
          <a:effectRef idx="0"/>
          <a:fontRef idx="minor"/>
        </p:style>
      </p:sp>
      <p:sp>
        <p:nvSpPr>
          <p:cNvPr id="134" name=""/>
          <p:cNvSpPr/>
          <p:nvPr/>
        </p:nvSpPr>
        <p:spPr>
          <a:xfrm>
            <a:off x="875880" y="2484000"/>
            <a:ext cx="10437480" cy="187020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During Pangaea’s formation, now-known North America smashed into northwestern Africa, forming a vast mountain range. Traces of these mountain ranges can still be located on a belt stretching from the southern United States to northern Europe, including the Appalachians. As Pangaea continued northward and crashed into the ocean floor, it created a chain of mountain ranges extending from Alaska to Southern South America. At around 200 Ma, Pangaea began to break apart, forming a valley called the Atlantic Ocean.</a:t>
            </a:r>
            <a:endParaRPr b="0" lang="en-PH" sz="1800" spc="-1" strike="noStrike">
              <a:latin typeface="Arial"/>
            </a:endParaRPr>
          </a:p>
        </p:txBody>
      </p:sp>
      <p:sp>
        <p:nvSpPr>
          <p:cNvPr id="135" name=""/>
          <p:cNvSpPr/>
          <p:nvPr/>
        </p:nvSpPr>
        <p:spPr>
          <a:xfrm>
            <a:off x="3997080" y="597240"/>
            <a:ext cx="4197960" cy="6242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000" spc="-1" strike="noStrike">
                <a:solidFill>
                  <a:srgbClr val="000000"/>
                </a:solidFill>
                <a:latin typeface="Lato"/>
                <a:ea typeface="DejaVu Sans"/>
              </a:rPr>
              <a:t>Plate Movements</a:t>
            </a:r>
            <a:endParaRPr b="0" lang="en-PH" sz="30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6" name=""/>
          <p:cNvSpPr/>
          <p:nvPr/>
        </p:nvSpPr>
        <p:spPr>
          <a:xfrm>
            <a:off x="7560000" y="5400000"/>
            <a:ext cx="2873880" cy="340200"/>
          </a:xfrm>
          <a:prstGeom prst="rect">
            <a:avLst/>
          </a:prstGeom>
          <a:noFill/>
          <a:ln w="0">
            <a:noFill/>
          </a:ln>
        </p:spPr>
        <p:style>
          <a:lnRef idx="0"/>
          <a:fillRef idx="0"/>
          <a:effectRef idx="0"/>
          <a:fontRef idx="minor"/>
        </p:style>
      </p:sp>
      <p:sp>
        <p:nvSpPr>
          <p:cNvPr id="137" name=""/>
          <p:cNvSpPr/>
          <p:nvPr/>
        </p:nvSpPr>
        <p:spPr>
          <a:xfrm>
            <a:off x="10260000" y="5746320"/>
            <a:ext cx="174600" cy="340200"/>
          </a:xfrm>
          <a:prstGeom prst="rect">
            <a:avLst/>
          </a:prstGeom>
          <a:noFill/>
          <a:ln w="0">
            <a:noFill/>
          </a:ln>
        </p:spPr>
        <p:style>
          <a:lnRef idx="0"/>
          <a:fillRef idx="0"/>
          <a:effectRef idx="0"/>
          <a:fontRef idx="minor"/>
        </p:style>
      </p:sp>
      <p:sp>
        <p:nvSpPr>
          <p:cNvPr id="138" name=""/>
          <p:cNvSpPr/>
          <p:nvPr/>
        </p:nvSpPr>
        <p:spPr>
          <a:xfrm>
            <a:off x="722880" y="1592640"/>
            <a:ext cx="10743480" cy="1467360"/>
          </a:xfrm>
          <a:prstGeom prst="rect">
            <a:avLst/>
          </a:prstGeom>
          <a:solidFill>
            <a:srgbClr val="ffffff"/>
          </a:solidFill>
          <a:ln w="38160">
            <a:solidFill>
              <a:srgbClr val="b47804"/>
            </a:solidFill>
            <a:prstDash val="lgDash"/>
            <a:round/>
          </a:ln>
        </p:spPr>
        <p:style>
          <a:lnRef idx="0"/>
          <a:fillRef idx="0"/>
          <a:effectRef idx="0"/>
          <a:fontRef idx="minor"/>
        </p:style>
      </p:sp>
      <p:sp>
        <p:nvSpPr>
          <p:cNvPr id="139" name=""/>
          <p:cNvSpPr/>
          <p:nvPr/>
        </p:nvSpPr>
        <p:spPr>
          <a:xfrm>
            <a:off x="774000" y="1728000"/>
            <a:ext cx="10641600" cy="178884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Continental drifting continued during the Jurassic period. By the end of the Cretaceous period and the beginning of the Cenozoic, the continents were already taking their forms as we know them today. However, the big landmass now known as Central America was still covered with water while Antarctica and Australia had still not separated, and India was still colliding with Eurasia.</a:t>
            </a:r>
            <a:endParaRPr b="0" lang="en-PH" sz="1800" spc="-1" strike="noStrike">
              <a:latin typeface="Arial"/>
            </a:endParaRPr>
          </a:p>
        </p:txBody>
      </p:sp>
      <p:pic>
        <p:nvPicPr>
          <p:cNvPr id="140" name="" descr=""/>
          <p:cNvPicPr/>
          <p:nvPr/>
        </p:nvPicPr>
        <p:blipFill>
          <a:blip r:embed="rId1"/>
          <a:stretch/>
        </p:blipFill>
        <p:spPr>
          <a:xfrm>
            <a:off x="4284000" y="3517560"/>
            <a:ext cx="3623400" cy="2007720"/>
          </a:xfrm>
          <a:prstGeom prst="rect">
            <a:avLst/>
          </a:prstGeom>
          <a:ln w="38160">
            <a:solidFill>
              <a:srgbClr val="000000"/>
            </a:solidFill>
            <a:prstDash val="lgDash"/>
            <a:round/>
          </a:ln>
        </p:spPr>
      </p:pic>
      <p:sp>
        <p:nvSpPr>
          <p:cNvPr id="141" name=""/>
          <p:cNvSpPr/>
          <p:nvPr/>
        </p:nvSpPr>
        <p:spPr>
          <a:xfrm>
            <a:off x="4187880" y="5651280"/>
            <a:ext cx="3957480" cy="4262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000" spc="-1" strike="noStrike">
                <a:solidFill>
                  <a:srgbClr val="000000"/>
                </a:solidFill>
                <a:latin typeface="Lato"/>
                <a:ea typeface="DejaVu Sans"/>
              </a:rPr>
              <a:t>According to Wegener, the landmasses on Earth once existed as a single supercontinent.</a:t>
            </a:r>
            <a:endParaRPr b="0" lang="en-PH" sz="1000" spc="-1" strike="noStrike">
              <a:latin typeface="Arial"/>
            </a:endParaRPr>
          </a:p>
        </p:txBody>
      </p:sp>
      <p:sp>
        <p:nvSpPr>
          <p:cNvPr id="142" name=""/>
          <p:cNvSpPr/>
          <p:nvPr/>
        </p:nvSpPr>
        <p:spPr>
          <a:xfrm>
            <a:off x="3997080" y="597240"/>
            <a:ext cx="4197960" cy="6242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000" spc="-1" strike="noStrike">
                <a:solidFill>
                  <a:srgbClr val="000000"/>
                </a:solidFill>
                <a:latin typeface="Lato"/>
                <a:ea typeface="DejaVu Sans"/>
              </a:rPr>
              <a:t>Plate Movements</a:t>
            </a:r>
            <a:endParaRPr b="0" lang="en-PH" sz="300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3" name=""/>
          <p:cNvSpPr/>
          <p:nvPr/>
        </p:nvSpPr>
        <p:spPr>
          <a:xfrm>
            <a:off x="7560000" y="5400000"/>
            <a:ext cx="2873880" cy="340200"/>
          </a:xfrm>
          <a:prstGeom prst="rect">
            <a:avLst/>
          </a:prstGeom>
          <a:noFill/>
          <a:ln w="0">
            <a:noFill/>
          </a:ln>
        </p:spPr>
        <p:style>
          <a:lnRef idx="0"/>
          <a:fillRef idx="0"/>
          <a:effectRef idx="0"/>
          <a:fontRef idx="minor"/>
        </p:style>
      </p:sp>
      <p:sp>
        <p:nvSpPr>
          <p:cNvPr id="144" name=""/>
          <p:cNvSpPr/>
          <p:nvPr/>
        </p:nvSpPr>
        <p:spPr>
          <a:xfrm>
            <a:off x="10260000" y="5746320"/>
            <a:ext cx="174600" cy="340200"/>
          </a:xfrm>
          <a:prstGeom prst="rect">
            <a:avLst/>
          </a:prstGeom>
          <a:noFill/>
          <a:ln w="0">
            <a:noFill/>
          </a:ln>
        </p:spPr>
        <p:style>
          <a:lnRef idx="0"/>
          <a:fillRef idx="0"/>
          <a:effectRef idx="0"/>
          <a:fontRef idx="minor"/>
        </p:style>
      </p:sp>
      <p:sp>
        <p:nvSpPr>
          <p:cNvPr id="145" name=""/>
          <p:cNvSpPr/>
          <p:nvPr/>
        </p:nvSpPr>
        <p:spPr>
          <a:xfrm>
            <a:off x="837000" y="1836000"/>
            <a:ext cx="10518120" cy="1800000"/>
          </a:xfrm>
          <a:prstGeom prst="rect">
            <a:avLst/>
          </a:prstGeom>
          <a:solidFill>
            <a:srgbClr val="ffffff"/>
          </a:solidFill>
          <a:ln w="38160">
            <a:solidFill>
              <a:srgbClr val="b47804"/>
            </a:solidFill>
            <a:prstDash val="lgDash"/>
            <a:round/>
          </a:ln>
        </p:spPr>
        <p:style>
          <a:lnRef idx="0"/>
          <a:fillRef idx="0"/>
          <a:effectRef idx="0"/>
          <a:fontRef idx="minor"/>
        </p:style>
      </p:sp>
      <p:sp>
        <p:nvSpPr>
          <p:cNvPr id="146" name=""/>
          <p:cNvSpPr/>
          <p:nvPr/>
        </p:nvSpPr>
        <p:spPr>
          <a:xfrm>
            <a:off x="965880" y="1872000"/>
            <a:ext cx="10260000" cy="172800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By about 65 Ma, all the present continents and oceans had been formed. India was moving northward, eventually smashing into southern Asia. Such movement and plate interactions shaped the world’s tallest mountain, the Himalayas, the Karakoram Range, and the Hindu Kush. Scientists believe that the crustal plates are still drifting. It is also predicted that some 250–300 million years from now, the seven continents will move toward each other again, reforming the historical Pangaea.</a:t>
            </a:r>
            <a:endParaRPr b="0" lang="en-PH" sz="1800" spc="-1" strike="noStrike">
              <a:latin typeface="Arial"/>
            </a:endParaRPr>
          </a:p>
        </p:txBody>
      </p:sp>
      <p:sp>
        <p:nvSpPr>
          <p:cNvPr id="147" name=""/>
          <p:cNvSpPr/>
          <p:nvPr/>
        </p:nvSpPr>
        <p:spPr>
          <a:xfrm>
            <a:off x="824400" y="3839400"/>
            <a:ext cx="10542960" cy="1632600"/>
          </a:xfrm>
          <a:prstGeom prst="rect">
            <a:avLst/>
          </a:prstGeom>
          <a:solidFill>
            <a:srgbClr val="ffffff"/>
          </a:solidFill>
          <a:ln w="38160">
            <a:solidFill>
              <a:srgbClr val="b47804"/>
            </a:solidFill>
            <a:prstDash val="lgDash"/>
            <a:round/>
          </a:ln>
        </p:spPr>
        <p:style>
          <a:lnRef idx="0"/>
          <a:fillRef idx="0"/>
          <a:effectRef idx="0"/>
          <a:fontRef idx="minor"/>
        </p:style>
      </p:sp>
      <p:sp>
        <p:nvSpPr>
          <p:cNvPr id="148" name=""/>
          <p:cNvSpPr/>
          <p:nvPr/>
        </p:nvSpPr>
        <p:spPr>
          <a:xfrm>
            <a:off x="877320" y="3924000"/>
            <a:ext cx="10437480" cy="147600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There are 15 major tectonic plates. Out of these major plates, seven or eight are primary plates. The primary plates are the African Plate, Eurasian Plate, Indo-Australian Plate, North American Plate, Pacific Plate, and the South American Plate with the Nazca Plate, sometimes considered a primary plate instead of a secondary plate. It can be noted that the primary plates comprise the majority of the landmass world’s major continents, along with most of the surface area of Earth’s oceans.</a:t>
            </a:r>
            <a:endParaRPr b="0" lang="en-PH" sz="1800" spc="-1" strike="noStrike">
              <a:latin typeface="Arial"/>
            </a:endParaRPr>
          </a:p>
        </p:txBody>
      </p:sp>
      <p:sp>
        <p:nvSpPr>
          <p:cNvPr id="149" name=""/>
          <p:cNvSpPr/>
          <p:nvPr/>
        </p:nvSpPr>
        <p:spPr>
          <a:xfrm>
            <a:off x="3997080" y="597240"/>
            <a:ext cx="4197960" cy="6242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000" spc="-1" strike="noStrike">
                <a:solidFill>
                  <a:srgbClr val="000000"/>
                </a:solidFill>
                <a:latin typeface="Lato"/>
                <a:ea typeface="DejaVu Sans"/>
              </a:rPr>
              <a:t>Plate Movements</a:t>
            </a:r>
            <a:endParaRPr b="0" lang="en-PH" sz="3000" spc="-1" strike="noStrike">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0" name=""/>
          <p:cNvSpPr/>
          <p:nvPr/>
        </p:nvSpPr>
        <p:spPr>
          <a:xfrm>
            <a:off x="7560000" y="5400000"/>
            <a:ext cx="2873880" cy="340200"/>
          </a:xfrm>
          <a:prstGeom prst="rect">
            <a:avLst/>
          </a:prstGeom>
          <a:noFill/>
          <a:ln w="0">
            <a:noFill/>
          </a:ln>
        </p:spPr>
        <p:style>
          <a:lnRef idx="0"/>
          <a:fillRef idx="0"/>
          <a:effectRef idx="0"/>
          <a:fontRef idx="minor"/>
        </p:style>
      </p:sp>
      <p:sp>
        <p:nvSpPr>
          <p:cNvPr id="151" name=""/>
          <p:cNvSpPr/>
          <p:nvPr/>
        </p:nvSpPr>
        <p:spPr>
          <a:xfrm>
            <a:off x="10260000" y="5746320"/>
            <a:ext cx="174600" cy="340200"/>
          </a:xfrm>
          <a:prstGeom prst="rect">
            <a:avLst/>
          </a:prstGeom>
          <a:noFill/>
          <a:ln w="0">
            <a:noFill/>
          </a:ln>
        </p:spPr>
        <p:style>
          <a:lnRef idx="0"/>
          <a:fillRef idx="0"/>
          <a:effectRef idx="0"/>
          <a:fontRef idx="minor"/>
        </p:style>
      </p:sp>
      <p:sp>
        <p:nvSpPr>
          <p:cNvPr id="152" name=""/>
          <p:cNvSpPr/>
          <p:nvPr/>
        </p:nvSpPr>
        <p:spPr>
          <a:xfrm>
            <a:off x="4284000" y="1800000"/>
            <a:ext cx="3623400" cy="537480"/>
          </a:xfrm>
          <a:prstGeom prst="rect">
            <a:avLst/>
          </a:prstGeom>
          <a:solidFill>
            <a:srgbClr val="ffffff"/>
          </a:solidFill>
          <a:ln w="38160">
            <a:solidFill>
              <a:srgbClr val="b47804"/>
            </a:solidFill>
            <a:round/>
          </a:ln>
        </p:spPr>
        <p:style>
          <a:lnRef idx="0"/>
          <a:fillRef idx="0"/>
          <a:effectRef idx="0"/>
          <a:fontRef idx="minor"/>
        </p:style>
        <p:txBody>
          <a:bodyPr lIns="109080" rIns="109080" tIns="64080" bIns="64080" anchor="ctr">
            <a:noAutofit/>
          </a:bodyPr>
          <a:p>
            <a:pPr algn="ctr">
              <a:lnSpc>
                <a:spcPct val="100000"/>
              </a:lnSpc>
              <a:buNone/>
            </a:pPr>
            <a:r>
              <a:rPr b="1" lang="en-PH" sz="1800" spc="-1" strike="noStrike">
                <a:solidFill>
                  <a:srgbClr val="000000"/>
                </a:solidFill>
                <a:latin typeface="Lato"/>
                <a:ea typeface="ÎGèþ"/>
              </a:rPr>
              <a:t>Seafloor Spreading Theory</a:t>
            </a:r>
            <a:endParaRPr b="0" lang="en-PH" sz="1800" spc="-1" strike="noStrike">
              <a:latin typeface="Arial"/>
            </a:endParaRPr>
          </a:p>
        </p:txBody>
      </p:sp>
      <p:sp>
        <p:nvSpPr>
          <p:cNvPr id="153" name=""/>
          <p:cNvSpPr/>
          <p:nvPr/>
        </p:nvSpPr>
        <p:spPr>
          <a:xfrm>
            <a:off x="967320" y="2520000"/>
            <a:ext cx="10257480" cy="2520000"/>
          </a:xfrm>
          <a:prstGeom prst="rect">
            <a:avLst/>
          </a:prstGeom>
          <a:solidFill>
            <a:srgbClr val="ffffff"/>
          </a:solidFill>
          <a:ln w="38160">
            <a:solidFill>
              <a:srgbClr val="b47804"/>
            </a:solidFill>
            <a:prstDash val="lgDash"/>
            <a:round/>
          </a:ln>
        </p:spPr>
        <p:style>
          <a:lnRef idx="0"/>
          <a:fillRef idx="0"/>
          <a:effectRef idx="0"/>
          <a:fontRef idx="minor"/>
        </p:style>
      </p:sp>
      <p:sp>
        <p:nvSpPr>
          <p:cNvPr id="154" name=""/>
          <p:cNvSpPr/>
          <p:nvPr/>
        </p:nvSpPr>
        <p:spPr>
          <a:xfrm>
            <a:off x="965880" y="2628000"/>
            <a:ext cx="10257480" cy="230400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The seafloor spreading theory also played a crucial role in providing a conceptual base for the development of plate tectonics. The term </a:t>
            </a:r>
            <a:r>
              <a:rPr b="0" lang="en-PH" sz="1800" spc="-1" strike="noStrike">
                <a:solidFill>
                  <a:srgbClr val="000000"/>
                </a:solidFill>
                <a:latin typeface="Lato"/>
                <a:ea typeface="ÎGèþ"/>
              </a:rPr>
              <a:t>seafloor spreading was first coined by Robert S. Dietz, a scientist with the US Coast and Geodetic Survey, in 1961.</a:t>
            </a:r>
            <a:endParaRPr b="0" lang="en-PH" sz="1800" spc="-1" strike="noStrike">
              <a:latin typeface="Arial"/>
            </a:endParaRPr>
          </a:p>
          <a:p>
            <a:pPr algn="just">
              <a:lnSpc>
                <a:spcPct val="100000"/>
              </a:lnSpc>
              <a:buNone/>
            </a:pPr>
            <a:endParaRPr b="0" lang="en-PH" sz="1800" spc="-1" strike="noStrike">
              <a:latin typeface="Arial"/>
            </a:endParaRPr>
          </a:p>
          <a:p>
            <a:pPr algn="just">
              <a:lnSpc>
                <a:spcPct val="100000"/>
              </a:lnSpc>
              <a:buNone/>
            </a:pPr>
            <a:r>
              <a:rPr b="0" lang="en-PH" sz="1800" spc="-1" strike="noStrike">
                <a:solidFill>
                  <a:srgbClr val="000000"/>
                </a:solidFill>
                <a:latin typeface="Lato"/>
                <a:ea typeface="ÎGèþ"/>
              </a:rPr>
              <a:t>	</a:t>
            </a:r>
            <a:r>
              <a:rPr b="0" lang="en-PH" sz="1800" spc="-1" strike="noStrike">
                <a:solidFill>
                  <a:srgbClr val="000000"/>
                </a:solidFill>
                <a:latin typeface="Lato"/>
                <a:ea typeface="ÎGèþ"/>
              </a:rPr>
              <a:t>The seafloor spreading theory was proposed by the American geologist Harry Hess in the 1960s. According to this theory, the seafloor was created at mid ocean ridges, spreading in both directions from the ridge system. Hess suggested that the new oceanic crust continuously spread away from the ridges in a conveyor belt motion.</a:t>
            </a:r>
            <a:endParaRPr b="0" lang="en-PH" sz="1800" spc="-1" strike="noStrike">
              <a:latin typeface="Arial"/>
            </a:endParaRPr>
          </a:p>
        </p:txBody>
      </p:sp>
      <p:sp>
        <p:nvSpPr>
          <p:cNvPr id="155" name=""/>
          <p:cNvSpPr/>
          <p:nvPr/>
        </p:nvSpPr>
        <p:spPr>
          <a:xfrm>
            <a:off x="3997080" y="597240"/>
            <a:ext cx="4197960" cy="6242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000" spc="-1" strike="noStrike">
                <a:solidFill>
                  <a:srgbClr val="000000"/>
                </a:solidFill>
                <a:latin typeface="Lato"/>
                <a:ea typeface="DejaVu Sans"/>
              </a:rPr>
              <a:t>Plate Movements</a:t>
            </a:r>
            <a:endParaRPr b="0" lang="en-PH" sz="3000" spc="-1" strike="noStrike">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6" name=""/>
          <p:cNvSpPr/>
          <p:nvPr/>
        </p:nvSpPr>
        <p:spPr>
          <a:xfrm>
            <a:off x="7560000" y="5400000"/>
            <a:ext cx="2873880" cy="340200"/>
          </a:xfrm>
          <a:prstGeom prst="rect">
            <a:avLst/>
          </a:prstGeom>
          <a:noFill/>
          <a:ln w="0">
            <a:noFill/>
          </a:ln>
        </p:spPr>
        <p:style>
          <a:lnRef idx="0"/>
          <a:fillRef idx="0"/>
          <a:effectRef idx="0"/>
          <a:fontRef idx="minor"/>
        </p:style>
      </p:sp>
      <p:pic>
        <p:nvPicPr>
          <p:cNvPr id="157" name="" descr=""/>
          <p:cNvPicPr/>
          <p:nvPr/>
        </p:nvPicPr>
        <p:blipFill>
          <a:blip r:embed="rId1"/>
          <a:stretch/>
        </p:blipFill>
        <p:spPr>
          <a:xfrm>
            <a:off x="3384000" y="1432080"/>
            <a:ext cx="5421600" cy="1805400"/>
          </a:xfrm>
          <a:prstGeom prst="rect">
            <a:avLst/>
          </a:prstGeom>
          <a:ln w="38160">
            <a:solidFill>
              <a:srgbClr val="000000"/>
            </a:solidFill>
            <a:prstDash val="lgDash"/>
            <a:round/>
          </a:ln>
        </p:spPr>
      </p:pic>
      <p:sp>
        <p:nvSpPr>
          <p:cNvPr id="158" name=""/>
          <p:cNvSpPr/>
          <p:nvPr/>
        </p:nvSpPr>
        <p:spPr>
          <a:xfrm>
            <a:off x="1415880" y="3384000"/>
            <a:ext cx="9357480" cy="2160000"/>
          </a:xfrm>
          <a:prstGeom prst="rect">
            <a:avLst/>
          </a:prstGeom>
          <a:solidFill>
            <a:srgbClr val="ffffff"/>
          </a:solidFill>
          <a:ln w="38160">
            <a:solidFill>
              <a:srgbClr val="b47804"/>
            </a:solidFill>
            <a:prstDash val="lgDash"/>
            <a:round/>
          </a:ln>
        </p:spPr>
        <p:style>
          <a:lnRef idx="0"/>
          <a:fillRef idx="0"/>
          <a:effectRef idx="0"/>
          <a:fontRef idx="minor"/>
        </p:style>
      </p:sp>
      <p:sp>
        <p:nvSpPr>
          <p:cNvPr id="159" name=""/>
          <p:cNvSpPr/>
          <p:nvPr/>
        </p:nvSpPr>
        <p:spPr>
          <a:xfrm>
            <a:off x="1415880" y="3456000"/>
            <a:ext cx="9357480" cy="233820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After millions of years, the oceanic crust eventually slid down into the oceanic trenches along the Pacific Ocean basin. He believed that the Atlantic Ocean was expanding while the Pacific Ocean was shrinking. As old oceanic crust was consumed in the trenches, new magma was released from volcanic activities and accumulated along the spreading ridges to form new crust. As a result, the ocean basins were perpetually being recycled the creation of new crust and the destruction of old oceanic lithosphere happened simultaneously.</a:t>
            </a:r>
            <a:endParaRPr b="0" lang="en-PH" sz="1800" spc="-1" strike="noStrike">
              <a:latin typeface="Arial"/>
            </a:endParaRPr>
          </a:p>
        </p:txBody>
      </p:sp>
      <p:sp>
        <p:nvSpPr>
          <p:cNvPr id="160" name=""/>
          <p:cNvSpPr/>
          <p:nvPr/>
        </p:nvSpPr>
        <p:spPr>
          <a:xfrm>
            <a:off x="3997080" y="525240"/>
            <a:ext cx="4197960" cy="6242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000" spc="-1" strike="noStrike">
                <a:solidFill>
                  <a:srgbClr val="000000"/>
                </a:solidFill>
                <a:latin typeface="Lato"/>
                <a:ea typeface="DejaVu Sans"/>
              </a:rPr>
              <a:t>Plate Movements</a:t>
            </a:r>
            <a:endParaRPr b="0" lang="en-PH" sz="3000" spc="-1" strike="noStrike">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1" name=""/>
          <p:cNvSpPr/>
          <p:nvPr/>
        </p:nvSpPr>
        <p:spPr>
          <a:xfrm>
            <a:off x="7560000" y="5400000"/>
            <a:ext cx="2873880" cy="340200"/>
          </a:xfrm>
          <a:prstGeom prst="rect">
            <a:avLst/>
          </a:prstGeom>
          <a:noFill/>
          <a:ln w="0">
            <a:noFill/>
          </a:ln>
        </p:spPr>
        <p:style>
          <a:lnRef idx="0"/>
          <a:fillRef idx="0"/>
          <a:effectRef idx="0"/>
          <a:fontRef idx="minor"/>
        </p:style>
      </p:sp>
      <p:sp>
        <p:nvSpPr>
          <p:cNvPr id="162" name=""/>
          <p:cNvSpPr/>
          <p:nvPr/>
        </p:nvSpPr>
        <p:spPr>
          <a:xfrm>
            <a:off x="10260000" y="5746320"/>
            <a:ext cx="174600" cy="340200"/>
          </a:xfrm>
          <a:prstGeom prst="rect">
            <a:avLst/>
          </a:prstGeom>
          <a:noFill/>
          <a:ln w="0">
            <a:noFill/>
          </a:ln>
        </p:spPr>
        <p:style>
          <a:lnRef idx="0"/>
          <a:fillRef idx="0"/>
          <a:effectRef idx="0"/>
          <a:fontRef idx="minor"/>
        </p:style>
      </p:sp>
      <p:sp>
        <p:nvSpPr>
          <p:cNvPr id="163" name=""/>
          <p:cNvSpPr/>
          <p:nvPr/>
        </p:nvSpPr>
        <p:spPr>
          <a:xfrm>
            <a:off x="875880" y="1944000"/>
            <a:ext cx="10437480" cy="1620000"/>
          </a:xfrm>
          <a:prstGeom prst="rect">
            <a:avLst/>
          </a:prstGeom>
          <a:solidFill>
            <a:srgbClr val="ffffff"/>
          </a:solidFill>
          <a:ln w="38160">
            <a:solidFill>
              <a:srgbClr val="b47804"/>
            </a:solidFill>
            <a:prstDash val="lgDash"/>
            <a:round/>
          </a:ln>
        </p:spPr>
        <p:style>
          <a:lnRef idx="0"/>
          <a:fillRef idx="0"/>
          <a:effectRef idx="0"/>
          <a:fontRef idx="minor"/>
        </p:style>
      </p:sp>
      <p:sp>
        <p:nvSpPr>
          <p:cNvPr id="164" name=""/>
          <p:cNvSpPr/>
          <p:nvPr/>
        </p:nvSpPr>
        <p:spPr>
          <a:xfrm>
            <a:off x="875880" y="2016000"/>
            <a:ext cx="10437480" cy="154800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As presented in a conveyor belt model, tectonic plates are moved passively by convection currents in Earth’s mantle. Mantle rocks near Earth’s core become extremely hot, making them less dense than the cooler mantle rocks in the upper layers. In effect, the hot rocks rise and the relatively cooler rocks sink, creating slow vertical currents within the mantle. These convection currents, in turn, generate convection cells, circling within the mantle-like conveyor belts.</a:t>
            </a:r>
            <a:endParaRPr b="0" lang="en-PH" sz="1800" spc="-1" strike="noStrike">
              <a:latin typeface="Arial"/>
            </a:endParaRPr>
          </a:p>
        </p:txBody>
      </p:sp>
      <p:sp>
        <p:nvSpPr>
          <p:cNvPr id="165" name=""/>
          <p:cNvSpPr/>
          <p:nvPr/>
        </p:nvSpPr>
        <p:spPr>
          <a:xfrm>
            <a:off x="875880" y="3840840"/>
            <a:ext cx="10437480" cy="1199160"/>
          </a:xfrm>
          <a:prstGeom prst="rect">
            <a:avLst/>
          </a:prstGeom>
          <a:solidFill>
            <a:srgbClr val="ffffff"/>
          </a:solidFill>
          <a:ln w="38160">
            <a:solidFill>
              <a:srgbClr val="b47804"/>
            </a:solidFill>
            <a:prstDash val="lgDash"/>
            <a:round/>
          </a:ln>
        </p:spPr>
        <p:style>
          <a:lnRef idx="0"/>
          <a:fillRef idx="0"/>
          <a:effectRef idx="0"/>
          <a:fontRef idx="minor"/>
        </p:style>
      </p:sp>
      <p:sp>
        <p:nvSpPr>
          <p:cNvPr id="166" name=""/>
          <p:cNvSpPr/>
          <p:nvPr/>
        </p:nvSpPr>
        <p:spPr>
          <a:xfrm>
            <a:off x="875880" y="3984840"/>
            <a:ext cx="10437480" cy="87516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The convection currents push the magma up, forming new crusts, exerting a lateral force on the plate, and pushing it apart to create seafloor spreading. This continuous circulation of convection currents in the mantle is one of the driving mechanisms behind plate movements.</a:t>
            </a:r>
            <a:endParaRPr b="0" lang="en-PH" sz="1800" spc="-1" strike="noStrike">
              <a:latin typeface="Arial"/>
            </a:endParaRPr>
          </a:p>
        </p:txBody>
      </p:sp>
      <p:sp>
        <p:nvSpPr>
          <p:cNvPr id="167" name=""/>
          <p:cNvSpPr/>
          <p:nvPr/>
        </p:nvSpPr>
        <p:spPr>
          <a:xfrm>
            <a:off x="3997080" y="597240"/>
            <a:ext cx="4197960" cy="6242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000" spc="-1" strike="noStrike">
                <a:solidFill>
                  <a:srgbClr val="000000"/>
                </a:solidFill>
                <a:latin typeface="Lato"/>
                <a:ea typeface="DejaVu Sans"/>
              </a:rPr>
              <a:t>Plate Movements</a:t>
            </a:r>
            <a:endParaRPr b="0" lang="en-PH" sz="3000" spc="-1" strike="noStrike">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8" name=""/>
          <p:cNvSpPr/>
          <p:nvPr/>
        </p:nvSpPr>
        <p:spPr>
          <a:xfrm>
            <a:off x="10260000" y="5746320"/>
            <a:ext cx="174600" cy="340200"/>
          </a:xfrm>
          <a:prstGeom prst="rect">
            <a:avLst/>
          </a:prstGeom>
          <a:noFill/>
          <a:ln w="0">
            <a:noFill/>
          </a:ln>
        </p:spPr>
        <p:style>
          <a:lnRef idx="0"/>
          <a:fillRef idx="0"/>
          <a:effectRef idx="0"/>
          <a:fontRef idx="minor"/>
        </p:style>
      </p:sp>
      <p:sp>
        <p:nvSpPr>
          <p:cNvPr id="169" name=""/>
          <p:cNvSpPr/>
          <p:nvPr/>
        </p:nvSpPr>
        <p:spPr>
          <a:xfrm>
            <a:off x="4320000" y="1800000"/>
            <a:ext cx="3597480" cy="537480"/>
          </a:xfrm>
          <a:prstGeom prst="rect">
            <a:avLst/>
          </a:prstGeom>
          <a:solidFill>
            <a:srgbClr val="ffffff"/>
          </a:solidFill>
          <a:ln w="38160">
            <a:solidFill>
              <a:srgbClr val="b47804"/>
            </a:solidFill>
            <a:round/>
          </a:ln>
        </p:spPr>
        <p:style>
          <a:lnRef idx="0"/>
          <a:fillRef idx="0"/>
          <a:effectRef idx="0"/>
          <a:fontRef idx="minor"/>
        </p:style>
        <p:txBody>
          <a:bodyPr lIns="109080" rIns="109080" tIns="64080" bIns="64080" anchor="ctr">
            <a:noAutofit/>
          </a:bodyPr>
          <a:p>
            <a:pPr algn="ctr">
              <a:lnSpc>
                <a:spcPct val="100000"/>
              </a:lnSpc>
              <a:buNone/>
            </a:pPr>
            <a:r>
              <a:rPr b="1" lang="en-PH" sz="1800" spc="-1" strike="noStrike">
                <a:solidFill>
                  <a:srgbClr val="000000"/>
                </a:solidFill>
                <a:latin typeface="Lato"/>
                <a:ea typeface="DejaVu Sans"/>
              </a:rPr>
              <a:t>Plate Tectonics Theory</a:t>
            </a:r>
            <a:endParaRPr b="0" lang="en-PH" sz="1800" spc="-1" strike="noStrike">
              <a:latin typeface="Arial"/>
            </a:endParaRPr>
          </a:p>
        </p:txBody>
      </p:sp>
      <p:sp>
        <p:nvSpPr>
          <p:cNvPr id="170" name=""/>
          <p:cNvSpPr/>
          <p:nvPr/>
        </p:nvSpPr>
        <p:spPr>
          <a:xfrm>
            <a:off x="851760" y="2484000"/>
            <a:ext cx="10485720" cy="1980000"/>
          </a:xfrm>
          <a:prstGeom prst="rect">
            <a:avLst/>
          </a:prstGeom>
          <a:solidFill>
            <a:srgbClr val="ffffff"/>
          </a:solidFill>
          <a:ln w="38160">
            <a:solidFill>
              <a:srgbClr val="b47804"/>
            </a:solidFill>
            <a:prstDash val="lgDash"/>
            <a:round/>
          </a:ln>
        </p:spPr>
        <p:style>
          <a:lnRef idx="0"/>
          <a:fillRef idx="0"/>
          <a:effectRef idx="0"/>
          <a:fontRef idx="minor"/>
        </p:style>
      </p:sp>
      <p:sp>
        <p:nvSpPr>
          <p:cNvPr id="171" name=""/>
          <p:cNvSpPr/>
          <p:nvPr/>
        </p:nvSpPr>
        <p:spPr>
          <a:xfrm>
            <a:off x="888120" y="2628000"/>
            <a:ext cx="10413360" cy="169200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Tectonic is a term derived from the Greek word tekton, which means “carpenter” or “builder.” Scientists have used tectonic plates to describe the movement of the lithosphere. However, this term is now widely used for expressing the physical plates rather than their motion. The theory of tectonic plates was developed from earlier hypotheses and data collected about the ocean floor rocks. Implications of continental drift and seafloor spreading set off the formulation of the plate tectonics theory.</a:t>
            </a:r>
            <a:endParaRPr b="0" lang="en-PH" sz="1800" spc="-1" strike="noStrike">
              <a:latin typeface="Arial"/>
            </a:endParaRPr>
          </a:p>
        </p:txBody>
      </p:sp>
      <p:sp>
        <p:nvSpPr>
          <p:cNvPr id="172" name=""/>
          <p:cNvSpPr/>
          <p:nvPr/>
        </p:nvSpPr>
        <p:spPr>
          <a:xfrm>
            <a:off x="3997080" y="597240"/>
            <a:ext cx="4197960" cy="6242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000" spc="-1" strike="noStrike">
                <a:solidFill>
                  <a:srgbClr val="000000"/>
                </a:solidFill>
                <a:latin typeface="Lato"/>
                <a:ea typeface="DejaVu Sans"/>
              </a:rPr>
              <a:t>Plate Movements</a:t>
            </a:r>
            <a:endParaRPr b="0" lang="en-PH" sz="3000" spc="-1" strike="noStrike">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797</TotalTime>
  <Application>LibreOffice/7.2.5.2$MacOSX_X86_64 LibreOffice_project/499f9727c189e6ef3471021d6132d4c694f357e5</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2019-04-16T02:10:14Z</dcterms:created>
  <dc:creator>Microsoft Office User</dc:creator>
  <dc:description/>
  <dc:language>en-PH</dc:language>
  <cp:lastModifiedBy/>
  <dcterms:modified xsi:type="dcterms:W3CDTF">2023-07-10T13:21:31Z</dcterms:modified>
  <cp:revision>114</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r8>7</vt:r8>
  </property>
</Properties>
</file>