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slide7.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5640" cy="685152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92520" cy="2792520"/>
          </a:xfrm>
          <a:prstGeom prst="rect">
            <a:avLst/>
          </a:prstGeom>
          <a:ln w="0">
            <a:noFill/>
          </a:ln>
        </p:spPr>
      </p:pic>
      <p:sp>
        <p:nvSpPr>
          <p:cNvPr id="2" name="Rectangle 5"/>
          <p:cNvSpPr/>
          <p:nvPr/>
        </p:nvSpPr>
        <p:spPr>
          <a:xfrm>
            <a:off x="3487320" y="1475280"/>
            <a:ext cx="8697960" cy="385596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97960" cy="37764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5640" cy="628560"/>
          </a:xfrm>
          <a:prstGeom prst="rect">
            <a:avLst/>
          </a:prstGeom>
          <a:ln w="0">
            <a:noFill/>
          </a:ln>
        </p:spPr>
      </p:pic>
      <p:sp>
        <p:nvSpPr>
          <p:cNvPr id="43" name="Rectangle 7"/>
          <p:cNvSpPr/>
          <p:nvPr/>
        </p:nvSpPr>
        <p:spPr>
          <a:xfrm>
            <a:off x="10868760" y="0"/>
            <a:ext cx="964080" cy="96408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28160" cy="1028160"/>
          </a:xfrm>
          <a:prstGeom prst="rect">
            <a:avLst/>
          </a:prstGeom>
          <a:ln w="0">
            <a:noFill/>
          </a:ln>
        </p:spPr>
      </p:pic>
      <p:sp>
        <p:nvSpPr>
          <p:cNvPr id="45" name="TextBox 9"/>
          <p:cNvSpPr/>
          <p:nvPr/>
        </p:nvSpPr>
        <p:spPr>
          <a:xfrm>
            <a:off x="185400" y="6362280"/>
            <a:ext cx="46854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408240"/>
              </a:tabLst>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68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408240"/>
              </a:tabLst>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9960" cy="337824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8"/>
          <p:cNvSpPr/>
          <p:nvPr/>
        </p:nvSpPr>
        <p:spPr>
          <a:xfrm>
            <a:off x="3960000" y="2700000"/>
            <a:ext cx="748872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600" spc="-1" strike="noStrike">
                <a:solidFill>
                  <a:srgbClr val="ffffff"/>
                </a:solidFill>
                <a:latin typeface="Lato"/>
                <a:ea typeface="DejaVu Sans"/>
              </a:rPr>
              <a:t>Conservation of Biodiversity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720000" y="2569320"/>
            <a:ext cx="10754280" cy="25786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1" i="1" lang="en-PH" sz="1800" spc="-1" strike="noStrike">
                <a:solidFill>
                  <a:srgbClr val="000000"/>
                </a:solidFill>
                <a:latin typeface="Lato"/>
                <a:ea typeface="DejaVu Sans"/>
              </a:rPr>
              <a:t>Biodiversity</a:t>
            </a:r>
            <a:r>
              <a:rPr b="0" lang="en-PH" sz="1800" spc="-1" strike="noStrike">
                <a:solidFill>
                  <a:srgbClr val="000000"/>
                </a:solidFill>
                <a:latin typeface="Lato"/>
                <a:ea typeface="DejaVu Sans"/>
              </a:rPr>
              <a:t> refers to the variety of species in a particular ecosystem. </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 </a:t>
            </a:r>
            <a:r>
              <a:rPr b="1" i="1" lang="en-PH" sz="1800" spc="-1" strike="noStrike">
                <a:solidFill>
                  <a:srgbClr val="000000"/>
                </a:solidFill>
                <a:latin typeface="Lato"/>
                <a:ea typeface="DejaVu Sans"/>
              </a:rPr>
              <a:t>ecosystem</a:t>
            </a:r>
            <a:r>
              <a:rPr b="0" lang="en-PH" sz="1800" spc="-1" strike="noStrike">
                <a:solidFill>
                  <a:srgbClr val="000000"/>
                </a:solidFill>
                <a:latin typeface="Lato"/>
                <a:ea typeface="DejaVu Sans"/>
              </a:rPr>
              <a:t> may be described as one with low biodiversity and one with high </a:t>
            </a:r>
            <a:r>
              <a:rPr b="0" lang="en-PH" sz="1800" spc="-1" strike="noStrike">
                <a:solidFill>
                  <a:srgbClr val="000000"/>
                </a:solidFill>
                <a:latin typeface="Lato"/>
                <a:ea typeface="9'E9þ"/>
              </a:rPr>
              <a:t>biodiversity. </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1" lang="en-PH" sz="1800" spc="-1" strike="noStrike">
                <a:solidFill>
                  <a:srgbClr val="000000"/>
                </a:solidFill>
                <a:latin typeface="Lato"/>
                <a:ea typeface="9'E9þ"/>
              </a:rPr>
              <a:t>What is the difference?</a:t>
            </a:r>
            <a:r>
              <a:rPr b="0" lang="en-PH" sz="1800" spc="-1" strike="noStrike">
                <a:solidFill>
                  <a:srgbClr val="000000"/>
                </a:solidFill>
                <a:latin typeface="Lato"/>
                <a:ea typeface="9'E9þ"/>
              </a:rPr>
              <a:t> </a:t>
            </a:r>
            <a:endParaRPr b="0" lang="en-PH" sz="1800" spc="-1" strike="noStrike">
              <a:latin typeface="Arial"/>
            </a:endParaRPr>
          </a:p>
          <a:p>
            <a:pPr algn="just">
              <a:lnSpc>
                <a:spcPct val="100000"/>
              </a:lnSpc>
              <a:buNone/>
            </a:pPr>
            <a:r>
              <a:rPr b="0" lang="en-PH" sz="1800" spc="-1" strike="noStrike">
                <a:solidFill>
                  <a:srgbClr val="000000"/>
                </a:solidFill>
                <a:latin typeface="Lato"/>
                <a:ea typeface="9'E9þ"/>
              </a:rPr>
              <a:t>	</a:t>
            </a:r>
            <a:r>
              <a:rPr b="0" lang="en-PH" sz="1800" spc="-1" strike="noStrike">
                <a:solidFill>
                  <a:srgbClr val="000000"/>
                </a:solidFill>
                <a:latin typeface="Lato"/>
                <a:ea typeface="9'E9þ"/>
              </a:rPr>
              <a:t>An ecosystem with high biodiversity ensures the stability of an ecosystem. A stable ecosystem is observed when there are minimal changes despite shifting or changing environmental conditions. The two key components of ecosystem stability are resilience, which refers to an ecosystem’s ability to remain stable when confronted with disturbances like storms, fires, floods, and landslides, and resistance, which refers to the speed at which an ecosystem recovers from a disturbance.</a:t>
            </a:r>
            <a:endParaRPr b="0" lang="en-PH" sz="1800" spc="-1" strike="noStrike">
              <a:latin typeface="Arial"/>
            </a:endParaRPr>
          </a:p>
        </p:txBody>
      </p:sp>
      <p:sp>
        <p:nvSpPr>
          <p:cNvPr id="126" name=""/>
          <p:cNvSpPr/>
          <p:nvPr/>
        </p:nvSpPr>
        <p:spPr>
          <a:xfrm>
            <a:off x="720000" y="1781640"/>
            <a:ext cx="4319280" cy="449640"/>
          </a:xfrm>
          <a:prstGeom prst="rect">
            <a:avLst/>
          </a:prstGeom>
          <a:noFill/>
          <a:ln w="38160">
            <a:solidFill>
              <a:srgbClr val="3465a4"/>
            </a:solidFill>
            <a:round/>
          </a:ln>
        </p:spPr>
        <p:style>
          <a:lnRef idx="0"/>
          <a:fillRef idx="0"/>
          <a:effectRef idx="0"/>
          <a:fontRef idx="minor"/>
        </p:style>
        <p:txBody>
          <a:bodyPr lIns="109080" rIns="109080" tIns="64080" bIns="64080" anchor="t">
            <a:noAutofit/>
          </a:bodyPr>
          <a:p>
            <a:pPr algn="ctr">
              <a:lnSpc>
                <a:spcPct val="100000"/>
              </a:lnSpc>
              <a:buNone/>
            </a:pPr>
            <a:r>
              <a:rPr b="1" lang="en-PH" sz="1800" spc="-1" strike="noStrike">
                <a:solidFill>
                  <a:srgbClr val="000000"/>
                </a:solidFill>
                <a:latin typeface="Lato"/>
                <a:ea typeface="DejaVu Sans"/>
              </a:rPr>
              <a:t>Conservation of Biodiversity</a:t>
            </a:r>
            <a:endParaRPr b="0" lang="en-PH" sz="1800" spc="-1" strike="noStrike">
              <a:latin typeface="Arial"/>
            </a:endParaRPr>
          </a:p>
        </p:txBody>
      </p:sp>
      <p:sp>
        <p:nvSpPr>
          <p:cNvPr id="127" name=""/>
          <p:cNvSpPr txBox="1"/>
          <p:nvPr/>
        </p:nvSpPr>
        <p:spPr>
          <a:xfrm>
            <a:off x="2477520" y="344520"/>
            <a:ext cx="7236720" cy="735480"/>
          </a:xfrm>
          <a:prstGeom prst="rect">
            <a:avLst/>
          </a:prstGeom>
          <a:noFill/>
          <a:ln w="0">
            <a:noFill/>
          </a:ln>
        </p:spPr>
        <p:txBody>
          <a:bodyPr lIns="90000" rIns="90000" tIns="45000" bIns="45000" anchor="t">
            <a:noAutofit/>
          </a:bodyPr>
          <a:p>
            <a:r>
              <a:rPr b="1" lang="en-US" sz="3600" spc="-1" strike="noStrike">
                <a:solidFill>
                  <a:srgbClr val="000000"/>
                </a:solidFill>
                <a:latin typeface="Lato"/>
                <a:ea typeface="DejaVu Sans"/>
              </a:rPr>
              <a:t>Conservation of Biodiversity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
          <p:cNvSpPr/>
          <p:nvPr/>
        </p:nvSpPr>
        <p:spPr>
          <a:xfrm>
            <a:off x="720000" y="1691280"/>
            <a:ext cx="9539280" cy="396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9'E9þ"/>
              </a:rPr>
              <a:t>A healthy ecosystem with high biodiversity offers many advantages, such as:</a:t>
            </a:r>
            <a:endParaRPr b="0" lang="en-PH" sz="1800" spc="-1" strike="noStrike">
              <a:latin typeface="Arial"/>
            </a:endParaRPr>
          </a:p>
        </p:txBody>
      </p:sp>
      <p:sp>
        <p:nvSpPr>
          <p:cNvPr id="129" name=""/>
          <p:cNvSpPr/>
          <p:nvPr/>
        </p:nvSpPr>
        <p:spPr>
          <a:xfrm>
            <a:off x="720000" y="2232000"/>
            <a:ext cx="10979280" cy="360000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9'E9þ"/>
              </a:rPr>
              <a:t>increases ecosystem productivity; each species in an ecosystem has a specific niche—a role to play;</a:t>
            </a:r>
            <a:endParaRPr b="0" lang="en-PH" sz="1800" spc="-1" strike="noStrike">
              <a:latin typeface="Arial"/>
            </a:endParaRPr>
          </a:p>
          <a:p>
            <a:pPr>
              <a:lnSpc>
                <a:spcPct val="115000"/>
              </a:lnSpc>
              <a:buNone/>
            </a:pPr>
            <a:r>
              <a:rPr b="0" lang="en-PH" sz="1800" spc="-1" strike="noStrike">
                <a:solidFill>
                  <a:srgbClr val="000000"/>
                </a:solidFill>
                <a:latin typeface="Lato"/>
                <a:ea typeface="9'E9þ"/>
              </a:rPr>
              <a:t>• </a:t>
            </a:r>
            <a:r>
              <a:rPr b="0" lang="en-PH" sz="1800" spc="-1" strike="noStrike">
                <a:solidFill>
                  <a:srgbClr val="000000"/>
                </a:solidFill>
                <a:latin typeface="Lato"/>
                <a:ea typeface="9'E9þ"/>
              </a:rPr>
              <a:t>supports a more significant number of plant species and a greater variety of crops;</a:t>
            </a:r>
            <a:endParaRPr b="0" lang="en-PH" sz="1800" spc="-1" strike="noStrike">
              <a:latin typeface="Arial"/>
            </a:endParaRPr>
          </a:p>
          <a:p>
            <a:pPr>
              <a:lnSpc>
                <a:spcPct val="115000"/>
              </a:lnSpc>
              <a:buNone/>
            </a:pPr>
            <a:r>
              <a:rPr b="0" lang="en-PH" sz="1800" spc="-1" strike="noStrike">
                <a:solidFill>
                  <a:srgbClr val="000000"/>
                </a:solidFill>
                <a:latin typeface="Lato"/>
                <a:ea typeface="9'E9þ"/>
              </a:rPr>
              <a:t>• </a:t>
            </a:r>
            <a:r>
              <a:rPr b="0" lang="en-PH" sz="1800" spc="-1" strike="noStrike">
                <a:solidFill>
                  <a:srgbClr val="000000"/>
                </a:solidFill>
                <a:latin typeface="Lato"/>
                <a:ea typeface="9'E9þ"/>
              </a:rPr>
              <a:t>protects freshwater resources;</a:t>
            </a:r>
            <a:endParaRPr b="0" lang="en-PH" sz="1800" spc="-1" strike="noStrike">
              <a:latin typeface="Arial"/>
            </a:endParaRPr>
          </a:p>
          <a:p>
            <a:pPr>
              <a:lnSpc>
                <a:spcPct val="115000"/>
              </a:lnSpc>
              <a:buNone/>
            </a:pPr>
            <a:r>
              <a:rPr b="0" lang="en-PH" sz="1800" spc="-1" strike="noStrike">
                <a:solidFill>
                  <a:srgbClr val="000000"/>
                </a:solidFill>
                <a:latin typeface="Lato"/>
                <a:ea typeface="9'E9þ"/>
              </a:rPr>
              <a:t>• </a:t>
            </a:r>
            <a:r>
              <a:rPr b="0" lang="en-PH" sz="1800" spc="-1" strike="noStrike">
                <a:solidFill>
                  <a:srgbClr val="000000"/>
                </a:solidFill>
                <a:latin typeface="Lato"/>
                <a:ea typeface="9'E9þ"/>
              </a:rPr>
              <a:t>promotes soil formation and protection;</a:t>
            </a:r>
            <a:endParaRPr b="0" lang="en-PH" sz="1800" spc="-1" strike="noStrike">
              <a:latin typeface="Arial"/>
            </a:endParaRPr>
          </a:p>
          <a:p>
            <a:pPr>
              <a:lnSpc>
                <a:spcPct val="115000"/>
              </a:lnSpc>
              <a:buNone/>
            </a:pPr>
            <a:r>
              <a:rPr b="0" lang="en-PH" sz="1800" spc="-1" strike="noStrike">
                <a:solidFill>
                  <a:srgbClr val="000000"/>
                </a:solidFill>
                <a:latin typeface="Lato"/>
                <a:ea typeface="9'E9þ"/>
              </a:rPr>
              <a:t>• </a:t>
            </a:r>
            <a:r>
              <a:rPr b="0" lang="en-PH" sz="1800" spc="-1" strike="noStrike">
                <a:solidFill>
                  <a:srgbClr val="000000"/>
                </a:solidFill>
                <a:latin typeface="Lato"/>
                <a:ea typeface="9'E9þ"/>
              </a:rPr>
              <a:t>provides for nutrient storage and recycling;</a:t>
            </a:r>
            <a:endParaRPr b="0" lang="en-PH" sz="1800" spc="-1" strike="noStrike">
              <a:latin typeface="Arial"/>
            </a:endParaRPr>
          </a:p>
          <a:p>
            <a:pPr>
              <a:lnSpc>
                <a:spcPct val="115000"/>
              </a:lnSpc>
              <a:buNone/>
            </a:pPr>
            <a:r>
              <a:rPr b="0" lang="en-PH" sz="1800" spc="-1" strike="noStrike">
                <a:solidFill>
                  <a:srgbClr val="000000"/>
                </a:solidFill>
                <a:latin typeface="Lato"/>
                <a:ea typeface="9'E9þ"/>
              </a:rPr>
              <a:t>• </a:t>
            </a:r>
            <a:r>
              <a:rPr b="0" lang="en-PH" sz="1800" spc="-1" strike="noStrike">
                <a:solidFill>
                  <a:srgbClr val="000000"/>
                </a:solidFill>
                <a:latin typeface="Lato"/>
                <a:ea typeface="9'E9þ"/>
              </a:rPr>
              <a:t>aids in breaking down pollutants;</a:t>
            </a:r>
            <a:endParaRPr b="0" lang="en-PH" sz="1800" spc="-1" strike="noStrike">
              <a:latin typeface="Arial"/>
            </a:endParaRPr>
          </a:p>
          <a:p>
            <a:pPr>
              <a:lnSpc>
                <a:spcPct val="115000"/>
              </a:lnSpc>
              <a:buNone/>
            </a:pPr>
            <a:r>
              <a:rPr b="0" lang="en-PH" sz="1800" spc="-1" strike="noStrike">
                <a:solidFill>
                  <a:srgbClr val="000000"/>
                </a:solidFill>
                <a:latin typeface="Lato"/>
                <a:ea typeface="9'E9þ"/>
              </a:rPr>
              <a:t>• </a:t>
            </a:r>
            <a:r>
              <a:rPr b="0" lang="en-PH" sz="1800" spc="-1" strike="noStrike">
                <a:solidFill>
                  <a:srgbClr val="000000"/>
                </a:solidFill>
                <a:latin typeface="Lato"/>
                <a:ea typeface="9'E9þ"/>
              </a:rPr>
              <a:t>contributes to climate stability;</a:t>
            </a:r>
            <a:endParaRPr b="0" lang="en-PH" sz="1800" spc="-1" strike="noStrike">
              <a:latin typeface="Arial"/>
            </a:endParaRPr>
          </a:p>
          <a:p>
            <a:pPr>
              <a:lnSpc>
                <a:spcPct val="115000"/>
              </a:lnSpc>
              <a:buNone/>
            </a:pPr>
            <a:r>
              <a:rPr b="0" lang="en-PH" sz="1800" spc="-1" strike="noStrike">
                <a:solidFill>
                  <a:srgbClr val="000000"/>
                </a:solidFill>
                <a:latin typeface="Lato"/>
                <a:ea typeface="9'E9þ"/>
              </a:rPr>
              <a:t>• </a:t>
            </a:r>
            <a:r>
              <a:rPr b="0" lang="en-PH" sz="1800" spc="-1" strike="noStrike">
                <a:solidFill>
                  <a:srgbClr val="000000"/>
                </a:solidFill>
                <a:latin typeface="Lato"/>
                <a:ea typeface="9'E9þ"/>
              </a:rPr>
              <a:t>speeds recovery from natural disasters;</a:t>
            </a:r>
            <a:endParaRPr b="0" lang="en-PH" sz="1800" spc="-1" strike="noStrike">
              <a:latin typeface="Arial"/>
            </a:endParaRPr>
          </a:p>
          <a:p>
            <a:pPr>
              <a:lnSpc>
                <a:spcPct val="115000"/>
              </a:lnSpc>
              <a:buNone/>
            </a:pPr>
            <a:r>
              <a:rPr b="0" lang="en-PH" sz="1800" spc="-1" strike="noStrike">
                <a:solidFill>
                  <a:srgbClr val="000000"/>
                </a:solidFill>
                <a:latin typeface="Lato"/>
                <a:ea typeface="9'E9þ"/>
              </a:rPr>
              <a:t>• </a:t>
            </a:r>
            <a:r>
              <a:rPr b="0" lang="en-PH" sz="1800" spc="-1" strike="noStrike">
                <a:solidFill>
                  <a:srgbClr val="000000"/>
                </a:solidFill>
                <a:latin typeface="Lato"/>
                <a:ea typeface="9'E9þ"/>
              </a:rPr>
              <a:t>provides more food resources;</a:t>
            </a:r>
            <a:endParaRPr b="0" lang="en-PH" sz="1800" spc="-1" strike="noStrike">
              <a:latin typeface="Arial"/>
            </a:endParaRPr>
          </a:p>
          <a:p>
            <a:pPr>
              <a:lnSpc>
                <a:spcPct val="115000"/>
              </a:lnSpc>
              <a:buNone/>
            </a:pPr>
            <a:r>
              <a:rPr b="0" lang="en-PH" sz="1800" spc="-1" strike="noStrike">
                <a:solidFill>
                  <a:srgbClr val="000000"/>
                </a:solidFill>
                <a:latin typeface="Lato"/>
                <a:ea typeface="9'E9þ"/>
              </a:rPr>
              <a:t>• </a:t>
            </a:r>
            <a:r>
              <a:rPr b="0" lang="en-PH" sz="1800" spc="-1" strike="noStrike">
                <a:solidFill>
                  <a:srgbClr val="000000"/>
                </a:solidFill>
                <a:latin typeface="Lato"/>
                <a:ea typeface="9'E9þ"/>
              </a:rPr>
              <a:t>provides more medicinal resources and pharmaceutical drugs; and</a:t>
            </a:r>
            <a:endParaRPr b="0" lang="en-PH" sz="1800" spc="-1" strike="noStrike">
              <a:latin typeface="Arial"/>
            </a:endParaRPr>
          </a:p>
          <a:p>
            <a:pPr>
              <a:lnSpc>
                <a:spcPct val="115000"/>
              </a:lnSpc>
              <a:buNone/>
            </a:pPr>
            <a:r>
              <a:rPr b="0" lang="en-PH" sz="1800" spc="-1" strike="noStrike">
                <a:solidFill>
                  <a:srgbClr val="000000"/>
                </a:solidFill>
                <a:latin typeface="Lato"/>
                <a:ea typeface="9'E9þ"/>
              </a:rPr>
              <a:t>• </a:t>
            </a:r>
            <a:r>
              <a:rPr b="0" lang="en-PH" sz="1800" spc="-1" strike="noStrike">
                <a:solidFill>
                  <a:srgbClr val="000000"/>
                </a:solidFill>
                <a:latin typeface="Lato"/>
                <a:ea typeface="9'E9þ"/>
              </a:rPr>
              <a:t>offers environments for recreation and tourism.</a:t>
            </a:r>
            <a:endParaRPr b="0" lang="en-PH" sz="1800" spc="-1" strike="noStrike">
              <a:latin typeface="Arial"/>
            </a:endParaRPr>
          </a:p>
        </p:txBody>
      </p:sp>
      <p:sp>
        <p:nvSpPr>
          <p:cNvPr id="130" name=""/>
          <p:cNvSpPr txBox="1"/>
          <p:nvPr/>
        </p:nvSpPr>
        <p:spPr>
          <a:xfrm>
            <a:off x="2477520" y="344880"/>
            <a:ext cx="7236720" cy="735480"/>
          </a:xfrm>
          <a:prstGeom prst="rect">
            <a:avLst/>
          </a:prstGeom>
          <a:noFill/>
          <a:ln w="0">
            <a:noFill/>
          </a:ln>
        </p:spPr>
        <p:txBody>
          <a:bodyPr lIns="90000" rIns="90000" tIns="45000" bIns="45000" anchor="t">
            <a:noAutofit/>
          </a:bodyPr>
          <a:p>
            <a:r>
              <a:rPr b="1" lang="en-US" sz="3600" spc="-1" strike="noStrike">
                <a:solidFill>
                  <a:srgbClr val="000000"/>
                </a:solidFill>
                <a:latin typeface="Lato"/>
                <a:ea typeface="DejaVu Sans"/>
              </a:rPr>
              <a:t>Conservation of Biodiversity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
          <p:cNvSpPr/>
          <p:nvPr/>
        </p:nvSpPr>
        <p:spPr>
          <a:xfrm>
            <a:off x="657720" y="2160000"/>
            <a:ext cx="10876680" cy="2556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low biodiversity ecosystem increases the chance of species extinction. The extinction of different species of organisms leads to the collapse of the ecosystem’s stability. Habitat destruction due to human-induced activities has constantly threatened, endangered, and even caused the extinction of many species over time. The good news is that it is not yet too late to regain high biodiversity. We can still take some initiatives to save what remains. In fact, there are increasing national and local government initiatives to prevent the extinction and to protect endemic species such as tarsier in Bohol, bleeding heart pigeon in Negros, </a:t>
            </a:r>
            <a:r>
              <a:rPr b="0" lang="en-PH" sz="1800" spc="-1" strike="noStrike">
                <a:solidFill>
                  <a:srgbClr val="000000"/>
                </a:solidFill>
                <a:latin typeface="Lato"/>
                <a:ea typeface="9'E9þ"/>
              </a:rPr>
              <a:t>tamaraw in Mindoro, and Palawan flying fox (fruit bat) in Palawan. </a:t>
            </a:r>
            <a:r>
              <a:rPr b="1" lang="en-PH" sz="1800" spc="-1" strike="noStrike">
                <a:solidFill>
                  <a:srgbClr val="000000"/>
                </a:solidFill>
                <a:latin typeface="Lato"/>
                <a:ea typeface="9'E9þ"/>
              </a:rPr>
              <a:t>Endemic species</a:t>
            </a:r>
            <a:r>
              <a:rPr b="0" lang="en-PH" sz="1800" spc="-1" strike="noStrike">
                <a:solidFill>
                  <a:srgbClr val="000000"/>
                </a:solidFill>
                <a:latin typeface="Lato"/>
                <a:ea typeface="9'E9þ"/>
              </a:rPr>
              <a:t> are species of organisms found only in one geographic region.</a:t>
            </a:r>
            <a:endParaRPr b="0" lang="en-PH" sz="1800" spc="-1" strike="noStrike">
              <a:latin typeface="Arial"/>
            </a:endParaRPr>
          </a:p>
        </p:txBody>
      </p:sp>
      <p:sp>
        <p:nvSpPr>
          <p:cNvPr id="132" name=""/>
          <p:cNvSpPr txBox="1"/>
          <p:nvPr/>
        </p:nvSpPr>
        <p:spPr>
          <a:xfrm>
            <a:off x="2477520" y="344880"/>
            <a:ext cx="7236720" cy="735480"/>
          </a:xfrm>
          <a:prstGeom prst="rect">
            <a:avLst/>
          </a:prstGeom>
          <a:noFill/>
          <a:ln w="0">
            <a:noFill/>
          </a:ln>
        </p:spPr>
        <p:txBody>
          <a:bodyPr lIns="90000" rIns="90000" tIns="45000" bIns="45000" anchor="t">
            <a:noAutofit/>
          </a:bodyPr>
          <a:p>
            <a:r>
              <a:rPr b="1" lang="en-US" sz="3600" spc="-1" strike="noStrike">
                <a:solidFill>
                  <a:srgbClr val="000000"/>
                </a:solidFill>
                <a:latin typeface="Lato"/>
                <a:ea typeface="DejaVu Sans"/>
              </a:rPr>
              <a:t>Conservation of Biodiversity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
          <p:cNvSpPr/>
          <p:nvPr/>
        </p:nvSpPr>
        <p:spPr>
          <a:xfrm>
            <a:off x="5195880" y="1315800"/>
            <a:ext cx="1800000" cy="449640"/>
          </a:xfrm>
          <a:prstGeom prst="rect">
            <a:avLst/>
          </a:prstGeom>
          <a:noFill/>
          <a:ln w="38160">
            <a:solidFill>
              <a:srgbClr val="3465a4"/>
            </a:solidFill>
            <a:round/>
          </a:ln>
        </p:spPr>
        <p:style>
          <a:lnRef idx="0"/>
          <a:fillRef idx="0"/>
          <a:effectRef idx="0"/>
          <a:fontRef idx="minor"/>
        </p:style>
        <p:txBody>
          <a:bodyPr lIns="109080" rIns="109080" tIns="64080" bIns="64080" anchor="t">
            <a:noAutofit/>
          </a:bodyPr>
          <a:p>
            <a:pPr algn="ctr">
              <a:lnSpc>
                <a:spcPct val="100000"/>
              </a:lnSpc>
              <a:buNone/>
            </a:pPr>
            <a:r>
              <a:rPr b="1" lang="en-PH" sz="1800" spc="-1" strike="noStrike">
                <a:solidFill>
                  <a:srgbClr val="000000"/>
                </a:solidFill>
                <a:latin typeface="Lato"/>
                <a:ea typeface="DejaVu Sans"/>
              </a:rPr>
              <a:t>Activity</a:t>
            </a:r>
            <a:endParaRPr b="0" lang="en-PH" sz="1800" spc="-1" strike="noStrike">
              <a:latin typeface="Arial"/>
            </a:endParaRPr>
          </a:p>
        </p:txBody>
      </p:sp>
      <p:sp>
        <p:nvSpPr>
          <p:cNvPr id="134" name=""/>
          <p:cNvSpPr/>
          <p:nvPr/>
        </p:nvSpPr>
        <p:spPr>
          <a:xfrm>
            <a:off x="720000" y="1980000"/>
            <a:ext cx="11159280" cy="717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Directions.</a:t>
            </a:r>
            <a:r>
              <a:rPr b="0" lang="en-PH" sz="1800" spc="-1" strike="noStrike">
                <a:solidFill>
                  <a:srgbClr val="000000"/>
                </a:solidFill>
                <a:latin typeface="Lato"/>
                <a:ea typeface="DejaVu Sans"/>
              </a:rPr>
              <a:t> What could happen if there is low biodiversity or high biodiversity? Complete the table below by listing the effects of having each type of biodiversity.</a:t>
            </a:r>
            <a:endParaRPr b="0" lang="en-PH" sz="1800" spc="-1" strike="noStrike">
              <a:latin typeface="Arial"/>
            </a:endParaRPr>
          </a:p>
        </p:txBody>
      </p:sp>
      <p:graphicFrame>
        <p:nvGraphicFramePr>
          <p:cNvPr id="135" name=""/>
          <p:cNvGraphicFramePr/>
          <p:nvPr/>
        </p:nvGraphicFramePr>
        <p:xfrm>
          <a:off x="1394640" y="2930400"/>
          <a:ext cx="9405000" cy="2829240"/>
        </p:xfrm>
        <a:graphic>
          <a:graphicData uri="http://schemas.openxmlformats.org/drawingml/2006/table">
            <a:tbl>
              <a:tblPr/>
              <a:tblGrid>
                <a:gridCol w="4702320"/>
                <a:gridCol w="4703040"/>
              </a:tblGrid>
              <a:tr h="532440">
                <a:tc>
                  <a:txBody>
                    <a:bodyPr lIns="90000" rIns="90000" anchor="t">
                      <a:noAutofit/>
                    </a:bodyPr>
                    <a:p>
                      <a:pPr algn="ctr">
                        <a:lnSpc>
                          <a:spcPct val="100000"/>
                        </a:lnSpc>
                        <a:buNone/>
                      </a:pPr>
                      <a:r>
                        <a:rPr b="1" lang="en-PH" sz="1800" spc="-1" strike="noStrike">
                          <a:latin typeface="Lato"/>
                        </a:rPr>
                        <a:t>Effects of Low Biodiversity</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gn="ctr">
                        <a:lnSpc>
                          <a:spcPct val="100000"/>
                        </a:lnSpc>
                        <a:buNone/>
                      </a:pPr>
                      <a:r>
                        <a:rPr b="1" lang="en-PH" sz="1800" spc="-1" strike="noStrike">
                          <a:latin typeface="Lato"/>
                        </a:rPr>
                        <a:t>Effects of High Biodiversity</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2297160">
                <a:tc>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sp>
        <p:nvSpPr>
          <p:cNvPr id="136" name=""/>
          <p:cNvSpPr txBox="1"/>
          <p:nvPr/>
        </p:nvSpPr>
        <p:spPr>
          <a:xfrm>
            <a:off x="2477520" y="344880"/>
            <a:ext cx="7236720" cy="735480"/>
          </a:xfrm>
          <a:prstGeom prst="rect">
            <a:avLst/>
          </a:prstGeom>
          <a:noFill/>
          <a:ln w="0">
            <a:noFill/>
          </a:ln>
        </p:spPr>
        <p:txBody>
          <a:bodyPr lIns="90000" rIns="90000" tIns="45000" bIns="45000" anchor="t">
            <a:noAutofit/>
          </a:bodyPr>
          <a:p>
            <a:r>
              <a:rPr b="1" lang="en-US" sz="3600" spc="-1" strike="noStrike">
                <a:solidFill>
                  <a:srgbClr val="000000"/>
                </a:solidFill>
                <a:latin typeface="Lato"/>
                <a:ea typeface="DejaVu Sans"/>
              </a:rPr>
              <a:t>Conservation of Biodiversity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
          <p:cNvSpPr/>
          <p:nvPr/>
        </p:nvSpPr>
        <p:spPr>
          <a:xfrm>
            <a:off x="5195880" y="1620000"/>
            <a:ext cx="1800000" cy="449640"/>
          </a:xfrm>
          <a:prstGeom prst="rect">
            <a:avLst/>
          </a:prstGeom>
          <a:noFill/>
          <a:ln w="38160">
            <a:solidFill>
              <a:srgbClr val="3465a4"/>
            </a:solidFill>
            <a:round/>
          </a:ln>
        </p:spPr>
        <p:style>
          <a:lnRef idx="0"/>
          <a:fillRef idx="0"/>
          <a:effectRef idx="0"/>
          <a:fontRef idx="minor"/>
        </p:style>
        <p:txBody>
          <a:bodyPr lIns="109080" rIns="109080" tIns="64080" bIns="64080" anchor="t">
            <a:noAutofit/>
          </a:bodyPr>
          <a:p>
            <a:pPr algn="ctr">
              <a:lnSpc>
                <a:spcPct val="100000"/>
              </a:lnSpc>
              <a:buNone/>
            </a:pPr>
            <a:r>
              <a:rPr b="1" lang="en-PH" sz="1800" spc="-1" strike="noStrike">
                <a:solidFill>
                  <a:srgbClr val="000000"/>
                </a:solidFill>
                <a:latin typeface="Lato"/>
                <a:ea typeface="DejaVu Sans"/>
              </a:rPr>
              <a:t>Answer Key</a:t>
            </a:r>
            <a:endParaRPr b="0" lang="en-PH" sz="1800" spc="-1" strike="noStrike">
              <a:latin typeface="Arial"/>
            </a:endParaRPr>
          </a:p>
        </p:txBody>
      </p:sp>
      <p:sp>
        <p:nvSpPr>
          <p:cNvPr id="138" name=""/>
          <p:cNvSpPr/>
          <p:nvPr/>
        </p:nvSpPr>
        <p:spPr>
          <a:xfrm>
            <a:off x="966240" y="2520000"/>
            <a:ext cx="10259280" cy="1080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DejaVu Sans"/>
              </a:rPr>
              <a:t>Effects of Low Biodiversity:</a:t>
            </a:r>
            <a:r>
              <a:rPr b="0" lang="en-PH" sz="1800" spc="-1" strike="noStrike">
                <a:solidFill>
                  <a:srgbClr val="000000"/>
                </a:solidFill>
                <a:latin typeface="Lato"/>
                <a:ea typeface="DejaVu Sans"/>
              </a:rPr>
              <a:t> increases the chance of extinctions, and could result in the collapse of the ecosystem’s stability</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1" lang="en-PH" sz="1800" spc="-1" strike="noStrike">
                <a:solidFill>
                  <a:srgbClr val="000000"/>
                </a:solidFill>
                <a:latin typeface="Lato"/>
                <a:ea typeface="DejaVu Sans"/>
              </a:rPr>
              <a:t>Effects of High Biodiversity:</a:t>
            </a:r>
            <a:r>
              <a:rPr b="0" lang="en-PH" sz="1800" spc="-1" strike="noStrike">
                <a:solidFill>
                  <a:srgbClr val="000000"/>
                </a:solidFill>
                <a:latin typeface="Lato"/>
                <a:ea typeface="DejaVu Sans"/>
              </a:rPr>
              <a:t> ensures the stability of an ecosystem; more resilient ecosystem</a:t>
            </a:r>
            <a:endParaRPr b="0" lang="en-PH" sz="1800" spc="-1" strike="noStrike">
              <a:latin typeface="Arial"/>
            </a:endParaRPr>
          </a:p>
        </p:txBody>
      </p:sp>
      <p:sp>
        <p:nvSpPr>
          <p:cNvPr id="139" name=""/>
          <p:cNvSpPr txBox="1"/>
          <p:nvPr/>
        </p:nvSpPr>
        <p:spPr>
          <a:xfrm>
            <a:off x="2477520" y="344880"/>
            <a:ext cx="7236720" cy="735480"/>
          </a:xfrm>
          <a:prstGeom prst="rect">
            <a:avLst/>
          </a:prstGeom>
          <a:noFill/>
          <a:ln w="0">
            <a:noFill/>
          </a:ln>
        </p:spPr>
        <p:txBody>
          <a:bodyPr lIns="90000" rIns="90000" tIns="45000" bIns="45000" anchor="t">
            <a:noAutofit/>
          </a:bodyPr>
          <a:p>
            <a:r>
              <a:rPr b="1" lang="en-US" sz="3600" spc="-1" strike="noStrike">
                <a:solidFill>
                  <a:srgbClr val="000000"/>
                </a:solidFill>
                <a:latin typeface="Lato"/>
                <a:ea typeface="DejaVu Sans"/>
              </a:rPr>
              <a:t>Conservation of Biodiversity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683</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2023-08-09T15:33:49Z</dcterms:modified>
  <cp:revision>111</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8</vt:r8>
  </property>
</Properties>
</file>