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_rels/slideMaster2.xml.rels" ContentType="application/vnd.openxmlformats-package.relationships+xml"/>
  <Override PartName="/ppt/slideMasters/_rels/slideMaster1.xml.rels" ContentType="application/vnd.openxmlformats-package.relationships+xml"/>
  <Override PartName="/ppt/slideMasters/_rels/slideMaster3.xml.rels" ContentType="application/vnd.openxmlformats-package.relationships+xml"/>
  <Override PartName="/ppt/slideMasters/_rels/slideMaster4.xml.rels" ContentType="application/vnd.openxmlformats-package.relationships+xml"/>
  <Override PartName="/ppt/slideMasters/_rels/slideMaster5.xml.rels" ContentType="application/vnd.openxmlformats-package.relationships+xml"/>
  <Override PartName="/ppt/slideMasters/_rels/slideMaster6.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10.png" ContentType="image/png"/>
  <Override PartName="/ppt/media/image11.png" ContentType="image/png"/>
  <Override PartName="/ppt/media/image6.png" ContentType="image/png"/>
  <Override PartName="/ppt/media/image7.png" ContentType="image/png"/>
  <Override PartName="/ppt/media/image8.png" ContentType="image/png"/>
  <Override PartName="/ppt/media/image9.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49.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69.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48.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1.xml" ContentType="application/vnd.openxmlformats-officedocument.presentationml.slideLayout+xml"/>
  <Override PartName="/ppt/slideLayouts/slideLayout42.xml" ContentType="application/vnd.openxmlformats-officedocument.presentationml.slideLayout+xml"/>
  <Override PartName="/ppt/slideLayouts/slideLayout2.xml" ContentType="application/vnd.openxmlformats-officedocument.presentationml.slideLayout+xml"/>
  <Override PartName="/ppt/slideLayouts/slideLayout43.xml" ContentType="application/vnd.openxmlformats-officedocument.presentationml.slideLayout+xml"/>
  <Override PartName="/ppt/slideLayouts/slideLayout3.xml" ContentType="application/vnd.openxmlformats-officedocument.presentationml.slideLayout+xml"/>
  <Override PartName="/ppt/slideLayouts/slideLayout44.xml" ContentType="application/vnd.openxmlformats-officedocument.presentationml.slideLayout+xml"/>
  <Override PartName="/ppt/slideLayouts/slideLayout4.xml" ContentType="application/vnd.openxmlformats-officedocument.presentationml.slideLayout+xml"/>
  <Override PartName="/ppt/slideLayouts/slideLayout45.xml" ContentType="application/vnd.openxmlformats-officedocument.presentationml.slideLayout+xml"/>
  <Override PartName="/ppt/slideLayouts/slideLayout5.xml" ContentType="application/vnd.openxmlformats-officedocument.presentationml.slideLayout+xml"/>
  <Override PartName="/ppt/slideLayouts/slideLayout46.xml" ContentType="application/vnd.openxmlformats-officedocument.presentationml.slideLayout+xml"/>
  <Override PartName="/ppt/slideLayouts/slideLayout6.xml" ContentType="application/vnd.openxmlformats-officedocument.presentationml.slideLayout+xml"/>
  <Override PartName="/ppt/slideLayouts/slideLayout47.xml" ContentType="application/vnd.openxmlformats-officedocument.presentationml.slideLayout+xml"/>
  <Override PartName="/ppt/slideLayouts/_rels/slideLayout71.xml.rels" ContentType="application/vnd.openxmlformats-package.relationships+xml"/>
  <Override PartName="/ppt/slideLayouts/_rels/slideLayout60.xml.rels" ContentType="application/vnd.openxmlformats-package.relationships+xml"/>
  <Override PartName="/ppt/slideLayouts/_rels/slideLayout59.xml.rels" ContentType="application/vnd.openxmlformats-package.relationships+xml"/>
  <Override PartName="/ppt/slideLayouts/_rels/slideLayout30.xml.rels" ContentType="application/vnd.openxmlformats-package.relationships+xml"/>
  <Override PartName="/ppt/slideLayouts/_rels/slideLayout52.xml.rels" ContentType="application/vnd.openxmlformats-package.relationships+xml"/>
  <Override PartName="/ppt/slideLayouts/_rels/slideLayout7.xml.rels" ContentType="application/vnd.openxmlformats-package.relationships+xml"/>
  <Override PartName="/ppt/slideLayouts/_rels/slideLayout3.xml.rels" ContentType="application/vnd.openxmlformats-package.relationships+xml"/>
  <Override PartName="/ppt/slideLayouts/_rels/slideLayout67.xml.rels" ContentType="application/vnd.openxmlformats-package.relationships+xml"/>
  <Override PartName="/ppt/slideLayouts/_rels/slideLayout58.xml.rels" ContentType="application/vnd.openxmlformats-package.relationships+xml"/>
  <Override PartName="/ppt/slideLayouts/_rels/slideLayout26.xml.rels" ContentType="application/vnd.openxmlformats-package.relationships+xml"/>
  <Override PartName="/ppt/slideLayouts/_rels/slideLayout72.xml.rels" ContentType="application/vnd.openxmlformats-package.relationships+xml"/>
  <Override PartName="/ppt/slideLayouts/_rels/slideLayout63.xml.rels" ContentType="application/vnd.openxmlformats-package.relationships+xml"/>
  <Override PartName="/ppt/slideLayouts/_rels/slideLayout29.xml.rels" ContentType="application/vnd.openxmlformats-package.relationships+xml"/>
  <Override PartName="/ppt/slideLayouts/_rels/slideLayout10.xml.rels" ContentType="application/vnd.openxmlformats-package.relationships+xml"/>
  <Override PartName="/ppt/slideLayouts/_rels/slideLayout55.xml.rels" ContentType="application/vnd.openxmlformats-package.relationships+xml"/>
  <Override PartName="/ppt/slideLayouts/_rels/slideLayout62.xml.rels" ContentType="application/vnd.openxmlformats-package.relationships+xml"/>
  <Override PartName="/ppt/slideLayouts/_rels/slideLayout54.xml.rels" ContentType="application/vnd.openxmlformats-package.relationships+xml"/>
  <Override PartName="/ppt/slideLayouts/_rels/slideLayout9.xml.rels" ContentType="application/vnd.openxmlformats-package.relationships+xml"/>
  <Override PartName="/ppt/slideLayouts/_rels/slideLayout61.xml.rels" ContentType="application/vnd.openxmlformats-package.relationships+xml"/>
  <Override PartName="/ppt/slideLayouts/_rels/slideLayout53.xml.rels" ContentType="application/vnd.openxmlformats-package.relationships+xml"/>
  <Override PartName="/ppt/slideLayouts/_rels/slideLayout8.xml.rels" ContentType="application/vnd.openxmlformats-package.relationships+xml"/>
  <Override PartName="/ppt/slideLayouts/_rels/slideLayout4.xml.rels" ContentType="application/vnd.openxmlformats-package.relationships+xml"/>
  <Override PartName="/ppt/slideLayouts/_rels/slideLayout68.xml.rels" ContentType="application/vnd.openxmlformats-package.relationships+xml"/>
  <Override PartName="/ppt/slideLayouts/_rels/slideLayout57.xml.rels" ContentType="application/vnd.openxmlformats-package.relationships+xml"/>
  <Override PartName="/ppt/slideLayouts/_rels/slideLayout70.xml.rels" ContentType="application/vnd.openxmlformats-package.relationships+xml"/>
  <Override PartName="/ppt/slideLayouts/_rels/slideLayout46.xml.rels" ContentType="application/vnd.openxmlformats-package.relationships+xml"/>
  <Override PartName="/ppt/slideLayouts/_rels/slideLayout50.xml.rels" ContentType="application/vnd.openxmlformats-package.relationships+xml"/>
  <Override PartName="/ppt/slideLayouts/_rels/slideLayout5.xml.rels" ContentType="application/vnd.openxmlformats-package.relationships+xml"/>
  <Override PartName="/ppt/slideLayouts/_rels/slideLayout69.xml.rels" ContentType="application/vnd.openxmlformats-package.relationships+xml"/>
  <Override PartName="/ppt/slideLayouts/_rels/slideLayout56.xml.rels" ContentType="application/vnd.openxmlformats-package.relationships+xml"/>
  <Override PartName="/ppt/slideLayouts/_rels/slideLayout6.xml.rels" ContentType="application/vnd.openxmlformats-package.relationships+xml"/>
  <Override PartName="/ppt/slideLayouts/_rels/slideLayout41.xml.rels" ContentType="application/vnd.openxmlformats-package.relationships+xml"/>
  <Override PartName="/ppt/slideLayouts/_rels/slideLayout47.xml.rels" ContentType="application/vnd.openxmlformats-package.relationships+xml"/>
  <Override PartName="/ppt/slideLayouts/_rels/slideLayout45.xml.rels" ContentType="application/vnd.openxmlformats-package.relationships+xml"/>
  <Override PartName="/ppt/slideLayouts/_rels/slideLayout34.xml.rels" ContentType="application/vnd.openxmlformats-package.relationships+xml"/>
  <Override PartName="/ppt/slideLayouts/_rels/slideLayout44.xml.rels" ContentType="application/vnd.openxmlformats-package.relationships+xml"/>
  <Override PartName="/ppt/slideLayouts/_rels/slideLayout33.xml.rels" ContentType="application/vnd.openxmlformats-package.relationships+xml"/>
  <Override PartName="/ppt/slideLayouts/_rels/slideLayout66.xml.rels" ContentType="application/vnd.openxmlformats-package.relationships+xml"/>
  <Override PartName="/ppt/slideLayouts/_rels/slideLayout2.xml.rels" ContentType="application/vnd.openxmlformats-package.relationships+xml"/>
  <Override PartName="/ppt/slideLayouts/_rels/slideLayout43.xml.rels" ContentType="application/vnd.openxmlformats-package.relationships+xml"/>
  <Override PartName="/ppt/slideLayouts/_rels/slideLayout65.xml.rels" ContentType="application/vnd.openxmlformats-package.relationships+xml"/>
  <Override PartName="/ppt/slideLayouts/_rels/slideLayout1.xml.rels" ContentType="application/vnd.openxmlformats-package.relationships+xml"/>
  <Override PartName="/ppt/slideLayouts/_rels/slideLayout42.xml.rels" ContentType="application/vnd.openxmlformats-package.relationships+xml"/>
  <Override PartName="/ppt/slideLayouts/_rels/slideLayout40.xml.rels" ContentType="application/vnd.openxmlformats-package.relationships+xml"/>
  <Override PartName="/ppt/slideLayouts/_rels/slideLayout38.xml.rels" ContentType="application/vnd.openxmlformats-package.relationships+xml"/>
  <Override PartName="/ppt/slideLayouts/_rels/slideLayout37.xml.rels" ContentType="application/vnd.openxmlformats-package.relationships+xml"/>
  <Override PartName="/ppt/slideLayouts/_rels/slideLayout16.xml.rels" ContentType="application/vnd.openxmlformats-package.relationships+xml"/>
  <Override PartName="/ppt/slideLayouts/_rels/slideLayout32.xml.rels" ContentType="application/vnd.openxmlformats-package.relationships+xml"/>
  <Override PartName="/ppt/slideLayouts/_rels/slideLayout64.xml.rels" ContentType="application/vnd.openxmlformats-package.relationships+xml"/>
  <Override PartName="/ppt/slideLayouts/_rels/slideLayout35.xml.rels" ContentType="application/vnd.openxmlformats-package.relationships+xml"/>
  <Override PartName="/ppt/slideLayouts/_rels/slideLayout13.xml.rels" ContentType="application/vnd.openxmlformats-package.relationships+xml"/>
  <Override PartName="/ppt/slideLayouts/_rels/slideLayout27.xml.rels" ContentType="application/vnd.openxmlformats-package.relationships+xml"/>
  <Override PartName="/ppt/slideLayouts/_rels/slideLayout48.xml.rels" ContentType="application/vnd.openxmlformats-package.relationships+xml"/>
  <Override PartName="/ppt/slideLayouts/_rels/slideLayout19.xml.rels" ContentType="application/vnd.openxmlformats-package.relationships+xml"/>
  <Override PartName="/ppt/slideLayouts/_rels/slideLayout12.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39.xml.rels" ContentType="application/vnd.openxmlformats-package.relationships+xml"/>
  <Override PartName="/ppt/slideLayouts/_rels/slideLayout20.xml.rels" ContentType="application/vnd.openxmlformats-package.relationships+xml"/>
  <Override PartName="/ppt/slideLayouts/_rels/slideLayout31.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5.xml.rels" ContentType="application/vnd.openxmlformats-package.relationships+xml"/>
  <Override PartName="/ppt/slideLayouts/_rels/slideLayout51.xml.rels" ContentType="application/vnd.openxmlformats-package.relationships+xml"/>
  <Override PartName="/ppt/slideLayouts/_rels/slideLayout17.xml.rels" ContentType="application/vnd.openxmlformats-package.relationships+xml"/>
  <Override PartName="/ppt/slideLayouts/_rels/slideLayout36.xml.rels" ContentType="application/vnd.openxmlformats-package.relationships+xml"/>
  <Override PartName="/ppt/slideLayouts/_rels/slideLayout28.xml.rels" ContentType="application/vnd.openxmlformats-package.relationships+xml"/>
  <Override PartName="/ppt/slideLayouts/_rels/slideLayout49.xml.rels" ContentType="application/vnd.openxmlformats-package.relationships+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68.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29.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7.xml" ContentType="application/vnd.openxmlformats-officedocument.presentationml.slideLayout+xml"/>
  <Override PartName="/ppt/slideLayouts/slideLayout64.xml" ContentType="application/vnd.openxmlformats-officedocument.presentationml.slideLayout+xml"/>
  <Override PartName="/ppt/slideLayouts/slideLayout55.xml" ContentType="application/vnd.openxmlformats-officedocument.presentationml.slideLayout+xml"/>
  <Override PartName="/ppt/slideLayouts/slideLayout37.xml" ContentType="application/vnd.openxmlformats-officedocument.presentationml.slideLayout+xml"/>
  <Override PartName="/ppt/slideLayouts/slideLayout70.xml" ContentType="application/vnd.openxmlformats-officedocument.presentationml.slideLayout+xml"/>
  <Override PartName="/ppt/slideLayouts/slideLayout65.xml" ContentType="application/vnd.openxmlformats-officedocument.presentationml.slideLayout+xml"/>
  <Override PartName="/ppt/slideLayouts/slideLayout56.xml" ContentType="application/vnd.openxmlformats-officedocument.presentationml.slideLayout+xml"/>
  <Override PartName="/ppt/slideLayouts/slideLayout38.xml" ContentType="application/vnd.openxmlformats-officedocument.presentationml.slideLayout+xml"/>
  <Override PartName="/ppt/slideLayouts/slideLayout71.xml" ContentType="application/vnd.openxmlformats-officedocument.presentationml.slideLayout+xml"/>
  <Override PartName="/ppt/slideLayouts/slideLayout66.xml" ContentType="application/vnd.openxmlformats-officedocument.presentationml.slideLayout+xml"/>
  <Override PartName="/ppt/slideLayouts/slideLayout57.xml" ContentType="application/vnd.openxmlformats-officedocument.presentationml.slideLayout+xml"/>
  <Override PartName="/ppt/slideLayouts/slideLayout39.xml" ContentType="application/vnd.openxmlformats-officedocument.presentationml.slideLayout+xml"/>
  <Override PartName="/ppt/slideLayouts/slideLayout72.xml" ContentType="application/vnd.openxmlformats-officedocument.presentationml.slideLayout+xml"/>
  <Override PartName="/ppt/slides/_rels/slide12.xml.rels" ContentType="application/vnd.openxmlformats-package.relationships+xml"/>
  <Override PartName="/ppt/slides/_rels/slide11.xml.rels" ContentType="application/vnd.openxmlformats-package.relationships+xml"/>
  <Override PartName="/ppt/slides/_rels/slide10.xml.rels" ContentType="application/vnd.openxmlformats-package.relationships+xml"/>
  <Override PartName="/ppt/slides/_rels/slide1.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2.xml.rels" ContentType="application/vnd.openxmlformats-package.relationships+xml"/>
  <Override PartName="/ppt/slides/_rels/slide9.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12.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 id="2147483700" r:id="rId6"/>
    <p:sldMasterId id="2147483713" r:id="rId7"/>
  </p:sld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3.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4.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5.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6.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7.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8.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9.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0.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5"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7"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8"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0"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2"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4"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22"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4"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5"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6"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7"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36"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3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38"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4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41"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4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3"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4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46"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47"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4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49"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5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1"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5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5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5"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57"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8"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5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2"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3"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6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5"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6"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7"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8"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9"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0"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7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8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8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8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8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8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8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8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8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8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9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9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9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9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9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9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9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9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0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0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1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1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1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1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6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6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18"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6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20"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6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2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2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23"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6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2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25"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6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2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2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8"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29"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6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3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33"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6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3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36"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37"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7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3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39"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40"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7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4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4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44"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45"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7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4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7"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48"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49"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0"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1"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2"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slideLayout" Target="../slideLayouts/slideLayout25.xml"/><Relationship Id="rId5" Type="http://schemas.openxmlformats.org/officeDocument/2006/relationships/slideLayout" Target="../slideLayouts/slideLayout26.xml"/><Relationship Id="rId6" Type="http://schemas.openxmlformats.org/officeDocument/2006/relationships/slideLayout" Target="../slideLayouts/slideLayout27.xml"/><Relationship Id="rId7" Type="http://schemas.openxmlformats.org/officeDocument/2006/relationships/slideLayout" Target="../slideLayouts/slideLayout28.xml"/><Relationship Id="rId8" Type="http://schemas.openxmlformats.org/officeDocument/2006/relationships/slideLayout" Target="../slideLayouts/slideLayout29.xml"/><Relationship Id="rId9" Type="http://schemas.openxmlformats.org/officeDocument/2006/relationships/slideLayout" Target="../slideLayouts/slideLayout30.xml"/><Relationship Id="rId10" Type="http://schemas.openxmlformats.org/officeDocument/2006/relationships/slideLayout" Target="../slideLayouts/slideLayout31.xml"/><Relationship Id="rId11" Type="http://schemas.openxmlformats.org/officeDocument/2006/relationships/slideLayout" Target="../slideLayouts/slideLayout32.xml"/><Relationship Id="rId12" Type="http://schemas.openxmlformats.org/officeDocument/2006/relationships/slideLayout" Target="../slideLayouts/slideLayout33.xml"/><Relationship Id="rId13" Type="http://schemas.openxmlformats.org/officeDocument/2006/relationships/slideLayout" Target="../slideLayouts/slideLayout34.xml"/><Relationship Id="rId14" Type="http://schemas.openxmlformats.org/officeDocument/2006/relationships/slideLayout" Target="../slideLayouts/slideLayout35.xml"/><Relationship Id="rId15"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7.png"/><Relationship Id="rId3" Type="http://schemas.openxmlformats.org/officeDocument/2006/relationships/image" Target="../media/image8.png"/><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 Id="rId11" Type="http://schemas.openxmlformats.org/officeDocument/2006/relationships/slideLayout" Target="../slideLayouts/slideLayout44.xml"/><Relationship Id="rId12" Type="http://schemas.openxmlformats.org/officeDocument/2006/relationships/slideLayout" Target="../slideLayouts/slideLayout45.xml"/><Relationship Id="rId13" Type="http://schemas.openxmlformats.org/officeDocument/2006/relationships/slideLayout" Target="../slideLayouts/slideLayout46.xml"/><Relationship Id="rId14" Type="http://schemas.openxmlformats.org/officeDocument/2006/relationships/slideLayout" Target="../slideLayouts/slideLayout47.xml"/><Relationship Id="rId15"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image" Target="../media/image9.png"/><Relationship Id="rId3" Type="http://schemas.openxmlformats.org/officeDocument/2006/relationships/image" Target="../media/image10.png"/><Relationship Id="rId4" Type="http://schemas.openxmlformats.org/officeDocument/2006/relationships/slideLayout" Target="../slideLayouts/slideLayout49.xml"/><Relationship Id="rId5" Type="http://schemas.openxmlformats.org/officeDocument/2006/relationships/slideLayout" Target="../slideLayouts/slideLayout50.xml"/><Relationship Id="rId6" Type="http://schemas.openxmlformats.org/officeDocument/2006/relationships/slideLayout" Target="../slideLayouts/slideLayout51.xml"/><Relationship Id="rId7" Type="http://schemas.openxmlformats.org/officeDocument/2006/relationships/slideLayout" Target="../slideLayouts/slideLayout52.xml"/><Relationship Id="rId8" Type="http://schemas.openxmlformats.org/officeDocument/2006/relationships/slideLayout" Target="../slideLayouts/slideLayout53.xml"/><Relationship Id="rId9" Type="http://schemas.openxmlformats.org/officeDocument/2006/relationships/slideLayout" Target="../slideLayouts/slideLayout54.xml"/><Relationship Id="rId10" Type="http://schemas.openxmlformats.org/officeDocument/2006/relationships/slideLayout" Target="../slideLayouts/slideLayout55.xml"/><Relationship Id="rId11" Type="http://schemas.openxmlformats.org/officeDocument/2006/relationships/slideLayout" Target="../slideLayouts/slideLayout56.xml"/><Relationship Id="rId12" Type="http://schemas.openxmlformats.org/officeDocument/2006/relationships/slideLayout" Target="../slideLayouts/slideLayout57.xml"/><Relationship Id="rId13" Type="http://schemas.openxmlformats.org/officeDocument/2006/relationships/slideLayout" Target="../slideLayouts/slideLayout58.xml"/><Relationship Id="rId14" Type="http://schemas.openxmlformats.org/officeDocument/2006/relationships/slideLayout" Target="../slideLayouts/slideLayout59.xml"/><Relationship Id="rId15" Type="http://schemas.openxmlformats.org/officeDocument/2006/relationships/slideLayout" Target="../slideLayouts/slideLayout60.xml"/>
</Relationships>
</file>

<file path=ppt/slideMasters/_rels/slideMaster6.xml.rels><?xml version="1.0" encoding="UTF-8"?>
<Relationships xmlns="http://schemas.openxmlformats.org/package/2006/relationships"><Relationship Id="rId1" Type="http://schemas.openxmlformats.org/officeDocument/2006/relationships/theme" Target="../theme/theme6.xml"/><Relationship Id="rId2" Type="http://schemas.openxmlformats.org/officeDocument/2006/relationships/image" Target="../media/image11.png"/><Relationship Id="rId3" Type="http://schemas.openxmlformats.org/officeDocument/2006/relationships/slideLayout" Target="../slideLayouts/slideLayout61.xml"/><Relationship Id="rId4" Type="http://schemas.openxmlformats.org/officeDocument/2006/relationships/slideLayout" Target="../slideLayouts/slideLayout62.xml"/><Relationship Id="rId5" Type="http://schemas.openxmlformats.org/officeDocument/2006/relationships/slideLayout" Target="../slideLayouts/slideLayout63.xml"/><Relationship Id="rId6" Type="http://schemas.openxmlformats.org/officeDocument/2006/relationships/slideLayout" Target="../slideLayouts/slideLayout64.xml"/><Relationship Id="rId7" Type="http://schemas.openxmlformats.org/officeDocument/2006/relationships/slideLayout" Target="../slideLayouts/slideLayout65.xml"/><Relationship Id="rId8" Type="http://schemas.openxmlformats.org/officeDocument/2006/relationships/slideLayout" Target="../slideLayouts/slideLayout66.xml"/><Relationship Id="rId9" Type="http://schemas.openxmlformats.org/officeDocument/2006/relationships/slideLayout" Target="../slideLayouts/slideLayout67.xml"/><Relationship Id="rId10" Type="http://schemas.openxmlformats.org/officeDocument/2006/relationships/slideLayout" Target="../slideLayouts/slideLayout68.xml"/><Relationship Id="rId11" Type="http://schemas.openxmlformats.org/officeDocument/2006/relationships/slideLayout" Target="../slideLayouts/slideLayout69.xml"/><Relationship Id="rId12" Type="http://schemas.openxmlformats.org/officeDocument/2006/relationships/slideLayout" Target="../slideLayouts/slideLayout70.xml"/><Relationship Id="rId13" Type="http://schemas.openxmlformats.org/officeDocument/2006/relationships/slideLayout" Target="../slideLayouts/slideLayout71.xml"/><Relationship Id="rId14" Type="http://schemas.openxmlformats.org/officeDocument/2006/relationships/slideLayout" Target="../slideLayouts/slideLayout7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58640" cy="6824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pic>
        <p:nvPicPr>
          <p:cNvPr id="1" name="Picture 4" descr=""/>
          <p:cNvPicPr/>
          <p:nvPr/>
        </p:nvPicPr>
        <p:blipFill>
          <a:blip r:embed="rId3"/>
          <a:stretch/>
        </p:blipFill>
        <p:spPr>
          <a:xfrm>
            <a:off x="333000" y="1801080"/>
            <a:ext cx="2765520" cy="2765520"/>
          </a:xfrm>
          <a:prstGeom prst="rect">
            <a:avLst/>
          </a:prstGeom>
          <a:ln w="0">
            <a:noFill/>
          </a:ln>
        </p:spPr>
      </p:pic>
      <p:sp>
        <p:nvSpPr>
          <p:cNvPr id="2" name="Rectangle 5"/>
          <p:cNvSpPr/>
          <p:nvPr/>
        </p:nvSpPr>
        <p:spPr>
          <a:xfrm>
            <a:off x="3487320" y="1475280"/>
            <a:ext cx="8670960" cy="382896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sp>
        <p:nvSpPr>
          <p:cNvPr id="3" name="Rectangle 8"/>
          <p:cNvSpPr/>
          <p:nvPr/>
        </p:nvSpPr>
        <p:spPr>
          <a:xfrm>
            <a:off x="3487320" y="5337720"/>
            <a:ext cx="8670960" cy="350640"/>
          </a:xfrm>
          <a:prstGeom prst="rect">
            <a:avLst/>
          </a:prstGeom>
          <a:gradFill rotWithShape="0">
            <a:gsLst>
              <a:gs pos="0">
                <a:srgbClr val="c00000"/>
              </a:gs>
              <a:gs pos="100000">
                <a:srgbClr val="e9bf0e">
                  <a:alpha val="83137"/>
                </a:srgbClr>
              </a:gs>
            </a:gsLst>
            <a:lin ang="0"/>
          </a:gradFill>
          <a:ln>
            <a:noFill/>
          </a:ln>
        </p:spPr>
        <p:style>
          <a:lnRef idx="2">
            <a:schemeClr val="accent1">
              <a:shade val="50000"/>
            </a:schemeClr>
          </a:lnRef>
          <a:fillRef idx="1">
            <a:schemeClr val="accent1"/>
          </a:fillRef>
          <a:effectRef idx="0">
            <a:schemeClr val="accent1"/>
          </a:effectRef>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58640" cy="601560"/>
          </a:xfrm>
          <a:prstGeom prst="rect">
            <a:avLst/>
          </a:prstGeom>
          <a:ln w="0">
            <a:noFill/>
          </a:ln>
        </p:spPr>
      </p:pic>
      <p:sp>
        <p:nvSpPr>
          <p:cNvPr id="43" name="Rectangle 7"/>
          <p:cNvSpPr/>
          <p:nvPr/>
        </p:nvSpPr>
        <p:spPr>
          <a:xfrm>
            <a:off x="10868760" y="0"/>
            <a:ext cx="937080" cy="93708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pic>
        <p:nvPicPr>
          <p:cNvPr id="44" name="Picture 10" descr=""/>
          <p:cNvPicPr/>
          <p:nvPr/>
        </p:nvPicPr>
        <p:blipFill>
          <a:blip r:embed="rId3"/>
          <a:stretch/>
        </p:blipFill>
        <p:spPr>
          <a:xfrm>
            <a:off x="10857240" y="-64440"/>
            <a:ext cx="1001160" cy="1001160"/>
          </a:xfrm>
          <a:prstGeom prst="rect">
            <a:avLst/>
          </a:prstGeom>
          <a:ln w="0">
            <a:noFill/>
          </a:ln>
        </p:spPr>
      </p:pic>
      <p:sp>
        <p:nvSpPr>
          <p:cNvPr id="45" name="TextBox 9"/>
          <p:cNvSpPr/>
          <p:nvPr/>
        </p:nvSpPr>
        <p:spPr>
          <a:xfrm>
            <a:off x="185400" y="6362280"/>
            <a:ext cx="46584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58984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Picture 18" descr=""/>
          <p:cNvPicPr/>
          <p:nvPr/>
        </p:nvPicPr>
        <p:blipFill>
          <a:blip r:embed="rId2"/>
          <a:stretch/>
        </p:blipFill>
        <p:spPr>
          <a:xfrm>
            <a:off x="0" y="6242760"/>
            <a:ext cx="12158640" cy="601560"/>
          </a:xfrm>
          <a:prstGeom prst="rect">
            <a:avLst/>
          </a:prstGeom>
          <a:ln w="0">
            <a:noFill/>
          </a:ln>
        </p:spPr>
      </p:pic>
      <p:sp>
        <p:nvSpPr>
          <p:cNvPr id="86" name="Rectangle 7"/>
          <p:cNvSpPr/>
          <p:nvPr/>
        </p:nvSpPr>
        <p:spPr>
          <a:xfrm>
            <a:off x="10868760" y="0"/>
            <a:ext cx="937080" cy="93708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pic>
        <p:nvPicPr>
          <p:cNvPr id="87" name="Picture 10" descr=""/>
          <p:cNvPicPr/>
          <p:nvPr/>
        </p:nvPicPr>
        <p:blipFill>
          <a:blip r:embed="rId3"/>
          <a:stretch/>
        </p:blipFill>
        <p:spPr>
          <a:xfrm>
            <a:off x="10857240" y="-64440"/>
            <a:ext cx="1001160" cy="1001160"/>
          </a:xfrm>
          <a:prstGeom prst="rect">
            <a:avLst/>
          </a:prstGeom>
          <a:ln w="0">
            <a:noFill/>
          </a:ln>
        </p:spPr>
      </p:pic>
      <p:sp>
        <p:nvSpPr>
          <p:cNvPr id="88" name="TextBox 9"/>
          <p:cNvSpPr/>
          <p:nvPr/>
        </p:nvSpPr>
        <p:spPr>
          <a:xfrm>
            <a:off x="185400" y="6362280"/>
            <a:ext cx="46584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89" name="TextBox 11"/>
          <p:cNvSpPr/>
          <p:nvPr/>
        </p:nvSpPr>
        <p:spPr>
          <a:xfrm>
            <a:off x="9452520" y="6352200"/>
            <a:ext cx="258984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90" name="PlaceHolder 1"/>
          <p:cNvSpPr>
            <a:spLocks noGrp="1"/>
          </p:cNvSpPr>
          <p:nvPr>
            <p:ph type="title"/>
          </p:nvPr>
        </p:nvSpPr>
        <p:spPr>
          <a:xfrm>
            <a:off x="609480" y="273600"/>
            <a:ext cx="10972080" cy="1144440"/>
          </a:xfrm>
          <a:prstGeom prst="rect">
            <a:avLst/>
          </a:prstGeom>
          <a:noFill/>
          <a:ln w="0">
            <a:noFill/>
          </a:ln>
        </p:spPr>
        <p:txBody>
          <a:bodyPr lIns="0" rIns="0" tIns="0" bIns="0" anchor="ctr">
            <a:noAutofit/>
          </a:bodyPr>
          <a:p>
            <a:r>
              <a:rPr b="0" lang="en-PH" sz="1800" spc="-1" strike="noStrike">
                <a:latin typeface="Arial"/>
              </a:rPr>
              <a:t>Click to edit the title text format</a:t>
            </a:r>
            <a:endParaRPr b="0" lang="en-PH" sz="1800" spc="-1" strike="noStrike">
              <a:latin typeface="Arial"/>
            </a:endParaRPr>
          </a:p>
        </p:txBody>
      </p:sp>
      <p:sp>
        <p:nvSpPr>
          <p:cNvPr id="91"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28" name="Picture 18" descr=""/>
          <p:cNvPicPr/>
          <p:nvPr/>
        </p:nvPicPr>
        <p:blipFill>
          <a:blip r:embed="rId2"/>
          <a:stretch/>
        </p:blipFill>
        <p:spPr>
          <a:xfrm>
            <a:off x="0" y="6242760"/>
            <a:ext cx="12158640" cy="601560"/>
          </a:xfrm>
          <a:prstGeom prst="rect">
            <a:avLst/>
          </a:prstGeom>
          <a:ln w="0">
            <a:noFill/>
          </a:ln>
        </p:spPr>
      </p:pic>
      <p:sp>
        <p:nvSpPr>
          <p:cNvPr id="129" name="Rectangle 7"/>
          <p:cNvSpPr/>
          <p:nvPr/>
        </p:nvSpPr>
        <p:spPr>
          <a:xfrm>
            <a:off x="10868760" y="0"/>
            <a:ext cx="937080" cy="93708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pic>
        <p:nvPicPr>
          <p:cNvPr id="130" name="Picture 10" descr=""/>
          <p:cNvPicPr/>
          <p:nvPr/>
        </p:nvPicPr>
        <p:blipFill>
          <a:blip r:embed="rId3"/>
          <a:stretch/>
        </p:blipFill>
        <p:spPr>
          <a:xfrm>
            <a:off x="10857240" y="-64440"/>
            <a:ext cx="1001160" cy="1001160"/>
          </a:xfrm>
          <a:prstGeom prst="rect">
            <a:avLst/>
          </a:prstGeom>
          <a:ln w="0">
            <a:noFill/>
          </a:ln>
        </p:spPr>
      </p:pic>
      <p:sp>
        <p:nvSpPr>
          <p:cNvPr id="131" name="TextBox 9"/>
          <p:cNvSpPr/>
          <p:nvPr/>
        </p:nvSpPr>
        <p:spPr>
          <a:xfrm>
            <a:off x="185400" y="6362280"/>
            <a:ext cx="46584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132" name="TextBox 11"/>
          <p:cNvSpPr/>
          <p:nvPr/>
        </p:nvSpPr>
        <p:spPr>
          <a:xfrm>
            <a:off x="9452520" y="6352200"/>
            <a:ext cx="258984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13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134"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71" name="Picture 18" descr=""/>
          <p:cNvPicPr/>
          <p:nvPr/>
        </p:nvPicPr>
        <p:blipFill>
          <a:blip r:embed="rId2"/>
          <a:stretch/>
        </p:blipFill>
        <p:spPr>
          <a:xfrm>
            <a:off x="0" y="6242760"/>
            <a:ext cx="12158640" cy="601560"/>
          </a:xfrm>
          <a:prstGeom prst="rect">
            <a:avLst/>
          </a:prstGeom>
          <a:ln w="0">
            <a:noFill/>
          </a:ln>
        </p:spPr>
      </p:pic>
      <p:sp>
        <p:nvSpPr>
          <p:cNvPr id="172" name="Rectangle 7"/>
          <p:cNvSpPr/>
          <p:nvPr/>
        </p:nvSpPr>
        <p:spPr>
          <a:xfrm>
            <a:off x="10868760" y="0"/>
            <a:ext cx="937080" cy="93708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pic>
        <p:nvPicPr>
          <p:cNvPr id="173" name="Picture 10" descr=""/>
          <p:cNvPicPr/>
          <p:nvPr/>
        </p:nvPicPr>
        <p:blipFill>
          <a:blip r:embed="rId3"/>
          <a:stretch/>
        </p:blipFill>
        <p:spPr>
          <a:xfrm>
            <a:off x="10857240" y="-64440"/>
            <a:ext cx="1001160" cy="1001160"/>
          </a:xfrm>
          <a:prstGeom prst="rect">
            <a:avLst/>
          </a:prstGeom>
          <a:ln w="0">
            <a:noFill/>
          </a:ln>
        </p:spPr>
      </p:pic>
      <p:sp>
        <p:nvSpPr>
          <p:cNvPr id="174" name="TextBox 9"/>
          <p:cNvSpPr/>
          <p:nvPr/>
        </p:nvSpPr>
        <p:spPr>
          <a:xfrm>
            <a:off x="185400" y="6362280"/>
            <a:ext cx="46584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175" name="TextBox 11"/>
          <p:cNvSpPr/>
          <p:nvPr/>
        </p:nvSpPr>
        <p:spPr>
          <a:xfrm>
            <a:off x="9452520" y="6352200"/>
            <a:ext cx="258984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17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17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Lst>
</p:sldMaster>
</file>

<file path=ppt/slideMasters/slideMaster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214" name="New REX Education Mission Logo V.png" descr="New REX Education Mission Logo V.png"/>
          <p:cNvPicPr/>
          <p:nvPr/>
        </p:nvPicPr>
        <p:blipFill>
          <a:blip r:embed="rId2"/>
          <a:stretch/>
        </p:blipFill>
        <p:spPr>
          <a:xfrm>
            <a:off x="2755800" y="1508760"/>
            <a:ext cx="6582960" cy="3351240"/>
          </a:xfrm>
          <a:prstGeom prst="rect">
            <a:avLst/>
          </a:prstGeom>
          <a:ln w="12700">
            <a:noFill/>
          </a:ln>
        </p:spPr>
      </p:pic>
      <p:sp>
        <p:nvSpPr>
          <p:cNvPr id="2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216"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49.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61.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3" name="TextBox 7"/>
          <p:cNvSpPr/>
          <p:nvPr/>
        </p:nvSpPr>
        <p:spPr>
          <a:xfrm>
            <a:off x="4203360" y="2616840"/>
            <a:ext cx="7461720" cy="1309320"/>
          </a:xfrm>
          <a:prstGeom prst="rect">
            <a:avLst/>
          </a:prstGeom>
          <a:noFill/>
          <a:ln w="0">
            <a:noFill/>
          </a:ln>
        </p:spPr>
        <p:style>
          <a:lnRef idx="0"/>
          <a:fillRef idx="0"/>
          <a:effectRef idx="0"/>
          <a:fontRef idx="minor"/>
        </p:style>
        <p:txBody>
          <a:bodyPr lIns="90000" rIns="90000" tIns="45000" bIns="45000" anchor="t">
            <a:spAutoFit/>
          </a:bodyPr>
          <a:p>
            <a:pPr algn="ctr">
              <a:buNone/>
            </a:pPr>
            <a:r>
              <a:rPr b="1" lang="en-US" sz="4000" spc="-1" strike="noStrike">
                <a:solidFill>
                  <a:srgbClr val="ffffff"/>
                </a:solidFill>
                <a:latin typeface="Lato"/>
                <a:ea typeface="Arial Black;Arial Black"/>
              </a:rPr>
              <a:t>Mga Institusyong Naging Instrumento sa Globalisasyon</a:t>
            </a:r>
            <a:endParaRPr b="0" lang="en-PH" sz="4000" spc="-1" strike="noStrike">
              <a:latin typeface=""/>
              <a:ea typeface=""/>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6" name="PlaceHolder 1"/>
          <p:cNvSpPr>
            <a:spLocks noGrp="1"/>
          </p:cNvSpPr>
          <p:nvPr>
            <p:ph type="title"/>
          </p:nvPr>
        </p:nvSpPr>
        <p:spPr>
          <a:xfrm>
            <a:off x="609480" y="273600"/>
            <a:ext cx="10968840" cy="1141200"/>
          </a:xfrm>
          <a:prstGeom prst="rect">
            <a:avLst/>
          </a:prstGeom>
          <a:noFill/>
          <a:ln w="0">
            <a:noFill/>
          </a:ln>
        </p:spPr>
        <p:txBody>
          <a:bodyPr lIns="0" rIns="0" tIns="0" bIns="0" anchor="ctr">
            <a:noAutofit/>
          </a:bodyPr>
          <a:p>
            <a:pPr>
              <a:lnSpc>
                <a:spcPct val="100000"/>
              </a:lnSpc>
              <a:buNone/>
            </a:pPr>
            <a:r>
              <a:rPr b="1" lang="en-PH" sz="3800" spc="-1" strike="noStrike">
                <a:latin typeface="Lato"/>
              </a:rPr>
              <a:t>PAGSASANAY</a:t>
            </a:r>
            <a:endParaRPr b="0" lang="en-PH" sz="3800" spc="-1" strike="noStrike">
              <a:latin typeface="Arial"/>
            </a:endParaRPr>
          </a:p>
        </p:txBody>
      </p:sp>
      <p:sp>
        <p:nvSpPr>
          <p:cNvPr id="277" name="PlaceHolder 9"/>
          <p:cNvSpPr/>
          <p:nvPr/>
        </p:nvSpPr>
        <p:spPr>
          <a:xfrm>
            <a:off x="609480" y="1604880"/>
            <a:ext cx="10955520" cy="3960360"/>
          </a:xfrm>
          <a:prstGeom prst="rect">
            <a:avLst/>
          </a:prstGeom>
          <a:noFill/>
          <a:ln w="0">
            <a:noFill/>
          </a:ln>
        </p:spPr>
        <p:style>
          <a:lnRef idx="0"/>
          <a:fillRef idx="0"/>
          <a:effectRef idx="0"/>
          <a:fontRef idx="minor"/>
        </p:style>
      </p:sp>
      <p:sp>
        <p:nvSpPr>
          <p:cNvPr id="278" name="PlaceHolder 11"/>
          <p:cNvSpPr/>
          <p:nvPr/>
        </p:nvSpPr>
        <p:spPr>
          <a:xfrm>
            <a:off x="609840" y="1604520"/>
            <a:ext cx="10955520" cy="3960360"/>
          </a:xfrm>
          <a:prstGeom prst="rect">
            <a:avLst/>
          </a:prstGeom>
          <a:noFill/>
          <a:ln w="0">
            <a:noFill/>
          </a:ln>
        </p:spPr>
        <p:style>
          <a:lnRef idx="0"/>
          <a:fillRef idx="0"/>
          <a:effectRef idx="0"/>
          <a:fontRef idx="minor"/>
        </p:style>
      </p:sp>
      <p:sp>
        <p:nvSpPr>
          <p:cNvPr id="279" name="PlaceHolder 2"/>
          <p:cNvSpPr>
            <a:spLocks noGrp="1"/>
          </p:cNvSpPr>
          <p:nvPr>
            <p:ph/>
          </p:nvPr>
        </p:nvSpPr>
        <p:spPr>
          <a:xfrm>
            <a:off x="609480" y="1604520"/>
            <a:ext cx="10968840" cy="4514400"/>
          </a:xfrm>
          <a:prstGeom prst="rect">
            <a:avLst/>
          </a:prstGeom>
          <a:noFill/>
          <a:ln w="0">
            <a:noFill/>
          </a:ln>
        </p:spPr>
        <p:txBody>
          <a:bodyPr lIns="0" rIns="0" tIns="0" bIns="0" anchor="t">
            <a:normAutofit/>
          </a:bodyPr>
          <a:p>
            <a:pPr algn="just">
              <a:lnSpc>
                <a:spcPct val="100000"/>
              </a:lnSpc>
              <a:buNone/>
            </a:pPr>
            <a:r>
              <a:rPr b="1" lang="en-PH" sz="1800" spc="-1" strike="noStrike">
                <a:solidFill>
                  <a:srgbClr val="000000"/>
                </a:solidFill>
                <a:latin typeface="Lato"/>
              </a:rPr>
              <a:t>PANUTO</a:t>
            </a:r>
            <a:r>
              <a:rPr b="0" lang="en-PH" sz="1800" spc="-1" strike="noStrike">
                <a:solidFill>
                  <a:srgbClr val="000000"/>
                </a:solidFill>
                <a:latin typeface="Lato"/>
              </a:rPr>
              <a:t>: </a:t>
            </a:r>
            <a:r>
              <a:rPr b="0" lang="en-PH" sz="1800" spc="-1" strike="noStrike">
                <a:solidFill>
                  <a:srgbClr val="000000"/>
                </a:solidFill>
                <a:latin typeface="Lato"/>
                <a:ea typeface="AppleSystemUIFont"/>
              </a:rPr>
              <a:t>Sagutin ang sumusunod na tanong.</a:t>
            </a:r>
            <a:endParaRPr b="0" lang="en-PH" sz="1800" spc="-1" strike="noStrike">
              <a:latin typeface="Arial"/>
              <a:ea typeface="PingFang SC"/>
            </a:endParaRPr>
          </a:p>
          <a:p>
            <a:pPr>
              <a:lnSpc>
                <a:spcPct val="100000"/>
              </a:lnSpc>
              <a:buNone/>
            </a:pPr>
            <a:endParaRPr b="0" lang="en-PH" sz="1800" spc="-1" strike="noStrike">
              <a:latin typeface="Arial"/>
              <a:ea typeface="PingFang SC"/>
            </a:endParaRPr>
          </a:p>
          <a:p>
            <a:r>
              <a:rPr b="0" lang="en-PH" sz="1800" spc="-1" strike="noStrike">
                <a:solidFill>
                  <a:srgbClr val="000000"/>
                </a:solidFill>
                <a:latin typeface="Lato"/>
                <a:ea typeface="AppleSystemUIFont"/>
              </a:rPr>
              <a:t>1. Ano-anong institusyon ang naging instrumento sa paglaganap ng globalisasyon?</a:t>
            </a:r>
            <a:endParaRPr b="0" lang="en-PH" sz="1800" spc="-1" strike="noStrike">
              <a:latin typeface="AppleSystemUIFont"/>
              <a:ea typeface="AppleSystemUIFont"/>
            </a:endParaRPr>
          </a:p>
          <a:p>
            <a:r>
              <a:rPr b="0" lang="en-PH" sz="1800" spc="-1" strike="noStrike">
                <a:solidFill>
                  <a:srgbClr val="000000"/>
                </a:solidFill>
                <a:latin typeface="Lato"/>
                <a:ea typeface="AppleSystemUIFont"/>
              </a:rPr>
              <a:t>2. Paano nagiging instrumento ang mga institusyong ito upang mapalaganap ang ugnayan ng mga tao at bansa?</a:t>
            </a:r>
            <a:endParaRPr b="0" lang="en-PH" sz="1800" spc="-1" strike="noStrike">
              <a:latin typeface="AppleSystemUIFont"/>
              <a:ea typeface="AppleSystemUIFont"/>
            </a:endParaRPr>
          </a:p>
        </p:txBody>
      </p:sp>
      <p:sp>
        <p:nvSpPr>
          <p:cNvPr id="280" name=""/>
          <p:cNvSpPr/>
          <p:nvPr/>
        </p:nvSpPr>
        <p:spPr>
          <a:xfrm>
            <a:off x="1692000" y="3060000"/>
            <a:ext cx="947520" cy="3952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000" spc="-1" strike="noStrike">
                <a:solidFill>
                  <a:srgbClr val="ffffff"/>
                </a:solidFill>
                <a:latin typeface="Lato"/>
                <a:ea typeface="DejaVu Sans"/>
              </a:rPr>
              <a:t>SANHI</a:t>
            </a:r>
            <a:endParaRPr b="0" lang="en-PH" sz="2000" spc="-1" strike="noStrike">
              <a:latin typeface="Arial"/>
            </a:endParaRPr>
          </a:p>
        </p:txBody>
      </p:sp>
      <p:sp>
        <p:nvSpPr>
          <p:cNvPr id="281" name=""/>
          <p:cNvSpPr/>
          <p:nvPr/>
        </p:nvSpPr>
        <p:spPr>
          <a:xfrm>
            <a:off x="9540000" y="3060000"/>
            <a:ext cx="1082880" cy="3952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000" spc="-1" strike="noStrike">
                <a:solidFill>
                  <a:srgbClr val="ffffff"/>
                </a:solidFill>
                <a:latin typeface="Lato"/>
                <a:ea typeface="DejaVu Sans"/>
              </a:rPr>
              <a:t>BUNGA</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2" name="PlaceHolder 1"/>
          <p:cNvSpPr>
            <a:spLocks noGrp="1"/>
          </p:cNvSpPr>
          <p:nvPr>
            <p:ph type="title"/>
          </p:nvPr>
        </p:nvSpPr>
        <p:spPr>
          <a:xfrm>
            <a:off x="609480" y="273600"/>
            <a:ext cx="10955520" cy="1127880"/>
          </a:xfrm>
          <a:prstGeom prst="rect">
            <a:avLst/>
          </a:prstGeom>
          <a:noFill/>
          <a:ln w="0">
            <a:noFill/>
          </a:ln>
        </p:spPr>
        <p:txBody>
          <a:bodyPr lIns="0" rIns="0" tIns="0" bIns="0" anchor="ctr">
            <a:noAutofit/>
          </a:bodyPr>
          <a:p>
            <a:pPr>
              <a:lnSpc>
                <a:spcPct val="100000"/>
              </a:lnSpc>
              <a:buNone/>
            </a:pPr>
            <a:r>
              <a:rPr b="1" lang="en-PH" sz="3800" spc="-1" strike="noStrike">
                <a:latin typeface="Lato"/>
              </a:rPr>
              <a:t>SUSI SA PAGWAWASTO</a:t>
            </a:r>
            <a:endParaRPr b="0" lang="en-PH" sz="3800" spc="-1" strike="noStrike">
              <a:latin typeface="Arial"/>
            </a:endParaRPr>
          </a:p>
        </p:txBody>
      </p:sp>
      <p:sp>
        <p:nvSpPr>
          <p:cNvPr id="283" name="PlaceHolder 2"/>
          <p:cNvSpPr>
            <a:spLocks noGrp="1"/>
          </p:cNvSpPr>
          <p:nvPr>
            <p:ph/>
          </p:nvPr>
        </p:nvSpPr>
        <p:spPr>
          <a:xfrm>
            <a:off x="609480" y="1604520"/>
            <a:ext cx="10955520" cy="3960360"/>
          </a:xfrm>
          <a:prstGeom prst="rect">
            <a:avLst/>
          </a:prstGeom>
          <a:noFill/>
          <a:ln w="0">
            <a:noFill/>
          </a:ln>
        </p:spPr>
        <p:txBody>
          <a:bodyPr lIns="0" rIns="0" tIns="0" bIns="0" anchor="t">
            <a:normAutofit/>
          </a:bodyPr>
          <a:p>
            <a:pPr algn="just">
              <a:buNone/>
            </a:pPr>
            <a:r>
              <a:rPr b="0" lang="en-PH" sz="1800" spc="-1" strike="noStrike">
                <a:latin typeface="Lato"/>
              </a:rPr>
              <a:t>1. Teknolohiya, transportasyon, komunikasyon, pamahalaan, mass media, NGO, multinasyonal na mga korporasyon, pandaigdigang organisasyon</a:t>
            </a:r>
            <a:endParaRPr b="0" lang="en-PH" sz="1800" spc="-1" strike="noStrike">
              <a:latin typeface="Lato"/>
              <a:ea typeface="AppleSystemUIFont"/>
            </a:endParaRPr>
          </a:p>
          <a:p>
            <a:pPr algn="just">
              <a:buNone/>
            </a:pPr>
            <a:r>
              <a:rPr b="0" lang="en-PH" sz="1800" spc="-1" strike="noStrike">
                <a:latin typeface="Lato"/>
              </a:rPr>
              <a:t>2. Ang mga nasabing institusyon ang dahilan upang ang mga tao ay mag-ugnayan at magpalitan ng produkto, teknolohiya, ideya, at kultura.</a:t>
            </a:r>
            <a:endParaRPr b="0" lang="en-PH" sz="1800" spc="-1" strike="noStrike">
              <a:latin typeface="Lato"/>
              <a:ea typeface="AppleSystemUIFont"/>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4" name="PlaceHolder 1"/>
          <p:cNvSpPr>
            <a:spLocks noGrp="1"/>
          </p:cNvSpPr>
          <p:nvPr>
            <p:ph/>
          </p:nvPr>
        </p:nvSpPr>
        <p:spPr>
          <a:xfrm>
            <a:off x="609480" y="1440000"/>
            <a:ext cx="10956240" cy="4677120"/>
          </a:xfrm>
          <a:prstGeom prst="rect">
            <a:avLst/>
          </a:prstGeom>
          <a:noFill/>
          <a:ln w="76320">
            <a:noFill/>
          </a:ln>
        </p:spPr>
        <p:txBody>
          <a:bodyPr lIns="38160" rIns="38160" tIns="38160" bIns="38160" anchor="t">
            <a:normAutofit/>
          </a:bodyPr>
          <a:p>
            <a:pPr algn="just">
              <a:spcBef>
                <a:spcPts val="1417"/>
              </a:spcBef>
              <a:buNone/>
            </a:pPr>
            <a:endParaRPr b="0" lang="en-PH" sz="1200" spc="-1" strike="noStrike">
              <a:latin typeface="AppleSystemUIFont"/>
              <a:ea typeface="AppleSystemUIFont"/>
            </a:endParaRPr>
          </a:p>
          <a:p>
            <a:pPr algn="just">
              <a:spcBef>
                <a:spcPts val="1417"/>
              </a:spcBef>
              <a:buNone/>
            </a:pPr>
            <a:r>
              <a:rPr b="0" lang="en-PH" sz="2000" spc="-1" strike="noStrike">
                <a:solidFill>
                  <a:srgbClr val="000000"/>
                </a:solidFill>
                <a:latin typeface="Lato"/>
                <a:ea typeface="AppleSystemUIFont"/>
              </a:rPr>
              <a:t>Lahat ng tao ay bahagi ng globalisasyon. Ang kanilang partisipasyon ay depende sa papel na kanilang ginagampanan sa lipunan. Ang mga miyembro ng pamahalaan, industriya, transportasyon, komunikasyon, mass media, edukasyon, at entertainment industry ay direktang may partisipasyon dito sapagkat ang kanilang trabaho ay direktang nakaaapekto sa paglaganap ng teknolohiya, mga produkto, kultura, at ideya. Samantala, ang ibang mga tao ay nakikibahagi sa globalisasyon sa pamamagitan ng pagkonsumo ng mga produkto, pagsuporta o pagsali sa fandom ng mga kilalang tao, at paggamit ng social media.</a:t>
            </a:r>
            <a:endParaRPr b="0" lang="en-PH" sz="2000" spc="-1" strike="noStrike">
              <a:latin typeface="AppleSystemUIFont"/>
              <a:ea typeface="AppleSystemUIFont"/>
            </a:endParaRPr>
          </a:p>
        </p:txBody>
      </p:sp>
      <p:sp>
        <p:nvSpPr>
          <p:cNvPr id="255" name="PlaceHolder 7"/>
          <p:cNvSpPr/>
          <p:nvPr/>
        </p:nvSpPr>
        <p:spPr>
          <a:xfrm>
            <a:off x="609480" y="254880"/>
            <a:ext cx="10001520" cy="995400"/>
          </a:xfrm>
          <a:prstGeom prst="rect">
            <a:avLst/>
          </a:prstGeom>
          <a:solidFill>
            <a:srgbClr val="000000"/>
          </a:solidFill>
          <a:ln w="76320">
            <a:solidFill>
              <a:srgbClr val="ffbf00"/>
            </a:solidFill>
            <a:round/>
          </a:ln>
        </p:spPr>
        <p:style>
          <a:lnRef idx="0"/>
          <a:fillRef idx="0"/>
          <a:effectRef idx="0"/>
          <a:fontRef idx="minor"/>
        </p:style>
        <p:txBody>
          <a:bodyPr lIns="38160" rIns="38160" tIns="38160" bIns="38160" anchor="ctr">
            <a:noAutofit/>
          </a:bodyPr>
          <a:p>
            <a:pPr algn="ctr">
              <a:buNone/>
            </a:pPr>
            <a:r>
              <a:rPr b="1" lang="en-US" sz="3200" spc="-1" strike="noStrike">
                <a:solidFill>
                  <a:srgbClr val="ffffff"/>
                </a:solidFill>
                <a:latin typeface="Lato"/>
                <a:ea typeface="Arial Black;Arial Black"/>
              </a:rPr>
              <a:t>Mga Institusyong Naging Instrumento sa Globalisasyon</a:t>
            </a:r>
            <a:endParaRPr b="0" lang="en-PH" sz="3200" spc="-1" strike="noStrike">
              <a:latin typeface="AppleSystemUIFont"/>
              <a:ea typeface="AppleSystemUIFont"/>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6" name="PlaceHolder 1"/>
          <p:cNvSpPr>
            <a:spLocks noGrp="1"/>
          </p:cNvSpPr>
          <p:nvPr>
            <p:ph/>
          </p:nvPr>
        </p:nvSpPr>
        <p:spPr>
          <a:xfrm>
            <a:off x="609480" y="2340000"/>
            <a:ext cx="10956240" cy="1980000"/>
          </a:xfrm>
          <a:prstGeom prst="rect">
            <a:avLst/>
          </a:prstGeom>
          <a:noFill/>
          <a:ln w="76320">
            <a:noFill/>
          </a:ln>
        </p:spPr>
        <p:txBody>
          <a:bodyPr lIns="38160" rIns="38160" tIns="38160" bIns="38160" anchor="t">
            <a:normAutofit/>
          </a:bodyPr>
          <a:p>
            <a:pPr algn="just">
              <a:spcBef>
                <a:spcPts val="1417"/>
              </a:spcBef>
              <a:buNone/>
            </a:pPr>
            <a:r>
              <a:rPr b="0" lang="en-PH" sz="1800" spc="-1" strike="noStrike">
                <a:solidFill>
                  <a:srgbClr val="000000"/>
                </a:solidFill>
                <a:latin typeface="Lato"/>
                <a:ea typeface="AppleSystemUIFont"/>
              </a:rPr>
              <a:t>Malaki ang papel na ginagampanan ng mga pamahalaan sa partisipasyon ng kanilang bansa sa globalisasyon. Ang pamahalaan ang gumagawa ng polisiya o batas kung bubuksan ang ekonomiya para sa pandaigdigang pamilihan, nagtatakda ng mga limitasyon para sa mga dayuhang pamumuhunan, nangangalaga sa mga lokal na industriya, nagpoprotekta sa mga manggagawa, pumipirma ng kasunduan sa ibang bansa, at iba pa. Kung gaano kaluwag o kahigpit ang isang bansa sa pagpasok at paglabas ng produkto, teknolohiya, ideya, at kultura ay depende na lamang sa programa na pinaiiral ng pamahalaan.</a:t>
            </a:r>
            <a:endParaRPr b="0" lang="en-PH" sz="1800" spc="-1" strike="noStrike">
              <a:latin typeface="Lato"/>
              <a:ea typeface="AppleSystemUIFont"/>
            </a:endParaRPr>
          </a:p>
        </p:txBody>
      </p:sp>
      <p:sp>
        <p:nvSpPr>
          <p:cNvPr id="257" name="PlaceHolder 4"/>
          <p:cNvSpPr/>
          <p:nvPr/>
        </p:nvSpPr>
        <p:spPr>
          <a:xfrm>
            <a:off x="609480" y="254880"/>
            <a:ext cx="10001520" cy="995400"/>
          </a:xfrm>
          <a:prstGeom prst="rect">
            <a:avLst/>
          </a:prstGeom>
          <a:solidFill>
            <a:srgbClr val="000000"/>
          </a:solidFill>
          <a:ln w="76320">
            <a:solidFill>
              <a:srgbClr val="ffbf00"/>
            </a:solidFill>
            <a:round/>
          </a:ln>
        </p:spPr>
        <p:style>
          <a:lnRef idx="0"/>
          <a:fillRef idx="0"/>
          <a:effectRef idx="0"/>
          <a:fontRef idx="minor"/>
        </p:style>
        <p:txBody>
          <a:bodyPr lIns="38160" rIns="38160" tIns="38160" bIns="38160" anchor="ctr">
            <a:noAutofit/>
          </a:bodyPr>
          <a:p>
            <a:pPr algn="ctr">
              <a:spcAft>
                <a:spcPts val="201"/>
              </a:spcAft>
              <a:buNone/>
            </a:pPr>
            <a:r>
              <a:rPr b="1" lang="en-US" sz="3200" spc="-1" strike="noStrike">
                <a:solidFill>
                  <a:srgbClr val="ffffff"/>
                </a:solidFill>
                <a:latin typeface="Lato"/>
                <a:ea typeface="AppleSystemUIFontBold"/>
              </a:rPr>
              <a:t>Mga Institusyong Naging Instrumento sa Globalisasyon</a:t>
            </a:r>
            <a:endParaRPr b="1" lang="en-PH" sz="3200" spc="-1" strike="noStrike">
              <a:latin typeface="Lato"/>
              <a:ea typeface="AppleSystemUIFontBold"/>
            </a:endParaRPr>
          </a:p>
        </p:txBody>
      </p:sp>
      <p:sp>
        <p:nvSpPr>
          <p:cNvPr id="258" name=""/>
          <p:cNvSpPr/>
          <p:nvPr/>
        </p:nvSpPr>
        <p:spPr>
          <a:xfrm>
            <a:off x="720000" y="1440000"/>
            <a:ext cx="3600000" cy="720000"/>
          </a:xfrm>
          <a:custGeom>
            <a:avLst/>
            <a:gdLst/>
            <a:ahLst/>
            <a:rect l="0" t="0" r="r" b="b"/>
            <a:pathLst>
              <a:path w="10002" h="2002">
                <a:moveTo>
                  <a:pt x="333" y="0"/>
                </a:moveTo>
                <a:lnTo>
                  <a:pt x="334" y="0"/>
                </a:lnTo>
                <a:cubicBezTo>
                  <a:pt x="275" y="0"/>
                  <a:pt x="217" y="15"/>
                  <a:pt x="167" y="45"/>
                </a:cubicBezTo>
                <a:cubicBezTo>
                  <a:pt x="116" y="74"/>
                  <a:pt x="74" y="116"/>
                  <a:pt x="45" y="167"/>
                </a:cubicBezTo>
                <a:cubicBezTo>
                  <a:pt x="15" y="217"/>
                  <a:pt x="0" y="275"/>
                  <a:pt x="0" y="334"/>
                </a:cubicBezTo>
                <a:lnTo>
                  <a:pt x="0" y="1667"/>
                </a:lnTo>
                <a:lnTo>
                  <a:pt x="0" y="1668"/>
                </a:lnTo>
                <a:cubicBezTo>
                  <a:pt x="0" y="1726"/>
                  <a:pt x="15" y="1784"/>
                  <a:pt x="45" y="1834"/>
                </a:cubicBezTo>
                <a:cubicBezTo>
                  <a:pt x="74" y="1885"/>
                  <a:pt x="116" y="1927"/>
                  <a:pt x="167" y="1956"/>
                </a:cubicBezTo>
                <a:cubicBezTo>
                  <a:pt x="217" y="1986"/>
                  <a:pt x="275" y="2001"/>
                  <a:pt x="334" y="2001"/>
                </a:cubicBezTo>
                <a:lnTo>
                  <a:pt x="9667" y="2001"/>
                </a:lnTo>
                <a:lnTo>
                  <a:pt x="9668" y="2001"/>
                </a:lnTo>
                <a:cubicBezTo>
                  <a:pt x="9726" y="2001"/>
                  <a:pt x="9784" y="1986"/>
                  <a:pt x="9834" y="1956"/>
                </a:cubicBezTo>
                <a:cubicBezTo>
                  <a:pt x="9885" y="1927"/>
                  <a:pt x="9927" y="1885"/>
                  <a:pt x="9956" y="1834"/>
                </a:cubicBezTo>
                <a:cubicBezTo>
                  <a:pt x="9986" y="1784"/>
                  <a:pt x="10001" y="1726"/>
                  <a:pt x="10001" y="1668"/>
                </a:cubicBezTo>
                <a:lnTo>
                  <a:pt x="10001" y="333"/>
                </a:lnTo>
                <a:lnTo>
                  <a:pt x="10001" y="334"/>
                </a:lnTo>
                <a:lnTo>
                  <a:pt x="10001" y="334"/>
                </a:lnTo>
                <a:cubicBezTo>
                  <a:pt x="10001" y="275"/>
                  <a:pt x="9986" y="217"/>
                  <a:pt x="9956" y="167"/>
                </a:cubicBezTo>
                <a:cubicBezTo>
                  <a:pt x="9927" y="116"/>
                  <a:pt x="9885" y="74"/>
                  <a:pt x="9834" y="45"/>
                </a:cubicBezTo>
                <a:cubicBezTo>
                  <a:pt x="9784" y="15"/>
                  <a:pt x="9726" y="0"/>
                  <a:pt x="9668" y="0"/>
                </a:cubicBezTo>
                <a:lnTo>
                  <a:pt x="333" y="0"/>
                </a:lnTo>
              </a:path>
            </a:pathLst>
          </a:custGeom>
          <a:solidFill>
            <a:srgbClr val="bf0041"/>
          </a:solidFill>
          <a:ln cap="rnd" w="76320">
            <a:solidFill>
              <a:srgbClr val="4cd7df"/>
            </a:solidFill>
            <a:round/>
          </a:ln>
        </p:spPr>
        <p:style>
          <a:lnRef idx="0"/>
          <a:fillRef idx="0"/>
          <a:effectRef idx="0"/>
          <a:fontRef idx="minor"/>
        </p:style>
        <p:txBody>
          <a:bodyPr lIns="128160" rIns="128160" tIns="83160" bIns="83160" anchor="ctr">
            <a:noAutofit/>
          </a:bodyPr>
          <a:p>
            <a:pPr algn="ctr">
              <a:buNone/>
            </a:pPr>
            <a:r>
              <a:rPr b="1" lang="en-PH" sz="2800" spc="-1" strike="noStrike">
                <a:solidFill>
                  <a:srgbClr val="ffffff"/>
                </a:solidFill>
                <a:latin typeface="Lato"/>
              </a:rPr>
              <a:t>PAMAHALAAN</a:t>
            </a:r>
            <a:endParaRPr b="0" lang="en-PH" sz="28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9" name="PlaceHolder 1"/>
          <p:cNvSpPr>
            <a:spLocks noGrp="1"/>
          </p:cNvSpPr>
          <p:nvPr>
            <p:ph/>
          </p:nvPr>
        </p:nvSpPr>
        <p:spPr>
          <a:xfrm>
            <a:off x="609480" y="2340000"/>
            <a:ext cx="10956240" cy="3420000"/>
          </a:xfrm>
          <a:prstGeom prst="rect">
            <a:avLst/>
          </a:prstGeom>
          <a:noFill/>
          <a:ln w="76320">
            <a:noFill/>
          </a:ln>
        </p:spPr>
        <p:txBody>
          <a:bodyPr lIns="38160" rIns="38160" tIns="38160" bIns="38160" anchor="t">
            <a:normAutofit/>
          </a:bodyPr>
          <a:p>
            <a:pPr algn="just">
              <a:spcBef>
                <a:spcPts val="1417"/>
              </a:spcBef>
              <a:buNone/>
            </a:pPr>
            <a:r>
              <a:rPr b="0" lang="en-PH" sz="2000" spc="-1" strike="noStrike">
                <a:solidFill>
                  <a:srgbClr val="000000"/>
                </a:solidFill>
                <a:latin typeface="Lato"/>
                <a:ea typeface="AppleSystemUIFont"/>
              </a:rPr>
              <a:t>Ang mass media ang daan sa paglaganap ng ideya, kultura, at kaalaman sa mga produkto at serbisyo sa pamamagitan ng mga palabas, patalastas, balita, patimpalak, at iba pa na napanonood ng maraming tao. Nakatutulong din ang mass media sa komersiyalismo sapagkat nahihikayat nito ang mga mamamayan na tumangkilik ng mga produkto at serbisyo lalo na kung sinusuportahan ito ng mga kilalang tao. Sa kasalukuyan, kasing-halaga ng mass media ang social media kung saan naging posible ang ugnayan ng mga tao sa buong mundo gamit ang internet. Naging daan ito sa pagtatayo ng mga negosyong online, pagsikat ng mga ordinaryong tao sa pamamagitan ng mga vlog, pagdalo sa mga webinar na nagaganap sa ibang bansa, online na klase sa panahon ng pandemya, at komunikasyon ng mga tao saan mang bahagi ng mundo sa tulong ng mga group chat.</a:t>
            </a:r>
            <a:endParaRPr b="0" lang="en-PH" sz="2000" spc="-1" strike="noStrike">
              <a:latin typeface="AppleSystemUIFont"/>
              <a:ea typeface="AppleSystemUIFont"/>
            </a:endParaRPr>
          </a:p>
        </p:txBody>
      </p:sp>
      <p:sp>
        <p:nvSpPr>
          <p:cNvPr id="260" name="PlaceHolder 6"/>
          <p:cNvSpPr/>
          <p:nvPr/>
        </p:nvSpPr>
        <p:spPr>
          <a:xfrm>
            <a:off x="609480" y="254880"/>
            <a:ext cx="10001520" cy="995400"/>
          </a:xfrm>
          <a:prstGeom prst="rect">
            <a:avLst/>
          </a:prstGeom>
          <a:solidFill>
            <a:srgbClr val="000000"/>
          </a:solidFill>
          <a:ln w="76320">
            <a:solidFill>
              <a:srgbClr val="ffbf00"/>
            </a:solidFill>
            <a:round/>
          </a:ln>
        </p:spPr>
        <p:style>
          <a:lnRef idx="0"/>
          <a:fillRef idx="0"/>
          <a:effectRef idx="0"/>
          <a:fontRef idx="minor"/>
        </p:style>
        <p:txBody>
          <a:bodyPr lIns="38160" rIns="38160" tIns="38160" bIns="38160" anchor="ctr">
            <a:noAutofit/>
          </a:bodyPr>
          <a:p>
            <a:pPr algn="ctr">
              <a:spcAft>
                <a:spcPts val="201"/>
              </a:spcAft>
              <a:buNone/>
            </a:pPr>
            <a:r>
              <a:rPr b="1" lang="en-US" sz="3200" spc="-1" strike="noStrike">
                <a:solidFill>
                  <a:srgbClr val="ffffff"/>
                </a:solidFill>
                <a:latin typeface="Lato"/>
                <a:ea typeface="AppleSystemUIFontBold"/>
              </a:rPr>
              <a:t>Mga Institusyong Naging Instrumento sa Globalisasyon</a:t>
            </a:r>
            <a:endParaRPr b="1" lang="en-PH" sz="3200" spc="-1" strike="noStrike">
              <a:latin typeface="Lato"/>
              <a:ea typeface="AppleSystemUIFontBold"/>
            </a:endParaRPr>
          </a:p>
        </p:txBody>
      </p:sp>
      <p:sp>
        <p:nvSpPr>
          <p:cNvPr id="261" name=""/>
          <p:cNvSpPr/>
          <p:nvPr/>
        </p:nvSpPr>
        <p:spPr>
          <a:xfrm>
            <a:off x="720000" y="1440000"/>
            <a:ext cx="3600000" cy="720000"/>
          </a:xfrm>
          <a:custGeom>
            <a:avLst/>
            <a:gdLst/>
            <a:ahLst/>
            <a:rect l="0" t="0" r="r" b="b"/>
            <a:pathLst>
              <a:path w="10002" h="2002">
                <a:moveTo>
                  <a:pt x="333" y="0"/>
                </a:moveTo>
                <a:lnTo>
                  <a:pt x="334" y="0"/>
                </a:lnTo>
                <a:cubicBezTo>
                  <a:pt x="275" y="0"/>
                  <a:pt x="217" y="15"/>
                  <a:pt x="167" y="45"/>
                </a:cubicBezTo>
                <a:cubicBezTo>
                  <a:pt x="116" y="74"/>
                  <a:pt x="74" y="116"/>
                  <a:pt x="45" y="167"/>
                </a:cubicBezTo>
                <a:cubicBezTo>
                  <a:pt x="15" y="217"/>
                  <a:pt x="0" y="275"/>
                  <a:pt x="0" y="334"/>
                </a:cubicBezTo>
                <a:lnTo>
                  <a:pt x="0" y="1667"/>
                </a:lnTo>
                <a:lnTo>
                  <a:pt x="0" y="1668"/>
                </a:lnTo>
                <a:cubicBezTo>
                  <a:pt x="0" y="1726"/>
                  <a:pt x="15" y="1784"/>
                  <a:pt x="45" y="1834"/>
                </a:cubicBezTo>
                <a:cubicBezTo>
                  <a:pt x="74" y="1885"/>
                  <a:pt x="116" y="1927"/>
                  <a:pt x="167" y="1956"/>
                </a:cubicBezTo>
                <a:cubicBezTo>
                  <a:pt x="217" y="1986"/>
                  <a:pt x="275" y="2001"/>
                  <a:pt x="334" y="2001"/>
                </a:cubicBezTo>
                <a:lnTo>
                  <a:pt x="9667" y="2001"/>
                </a:lnTo>
                <a:lnTo>
                  <a:pt x="9668" y="2001"/>
                </a:lnTo>
                <a:cubicBezTo>
                  <a:pt x="9726" y="2001"/>
                  <a:pt x="9784" y="1986"/>
                  <a:pt x="9834" y="1956"/>
                </a:cubicBezTo>
                <a:cubicBezTo>
                  <a:pt x="9885" y="1927"/>
                  <a:pt x="9927" y="1885"/>
                  <a:pt x="9956" y="1834"/>
                </a:cubicBezTo>
                <a:cubicBezTo>
                  <a:pt x="9986" y="1784"/>
                  <a:pt x="10001" y="1726"/>
                  <a:pt x="10001" y="1668"/>
                </a:cubicBezTo>
                <a:lnTo>
                  <a:pt x="10001" y="333"/>
                </a:lnTo>
                <a:lnTo>
                  <a:pt x="10001" y="334"/>
                </a:lnTo>
                <a:lnTo>
                  <a:pt x="10001" y="334"/>
                </a:lnTo>
                <a:cubicBezTo>
                  <a:pt x="10001" y="275"/>
                  <a:pt x="9986" y="217"/>
                  <a:pt x="9956" y="167"/>
                </a:cubicBezTo>
                <a:cubicBezTo>
                  <a:pt x="9927" y="116"/>
                  <a:pt x="9885" y="74"/>
                  <a:pt x="9834" y="45"/>
                </a:cubicBezTo>
                <a:cubicBezTo>
                  <a:pt x="9784" y="15"/>
                  <a:pt x="9726" y="0"/>
                  <a:pt x="9668" y="0"/>
                </a:cubicBezTo>
                <a:lnTo>
                  <a:pt x="333" y="0"/>
                </a:lnTo>
              </a:path>
            </a:pathLst>
          </a:custGeom>
          <a:solidFill>
            <a:srgbClr val="bf0041"/>
          </a:solidFill>
          <a:ln cap="rnd" w="76320">
            <a:solidFill>
              <a:srgbClr val="4cd7df"/>
            </a:solidFill>
            <a:round/>
          </a:ln>
        </p:spPr>
        <p:style>
          <a:lnRef idx="0"/>
          <a:fillRef idx="0"/>
          <a:effectRef idx="0"/>
          <a:fontRef idx="minor"/>
        </p:style>
        <p:txBody>
          <a:bodyPr lIns="128160" rIns="128160" tIns="83160" bIns="83160" anchor="ctr">
            <a:noAutofit/>
          </a:bodyPr>
          <a:p>
            <a:pPr algn="ctr">
              <a:buNone/>
            </a:pPr>
            <a:r>
              <a:rPr b="1" lang="en-PH" sz="2800" spc="-1" strike="noStrike">
                <a:solidFill>
                  <a:srgbClr val="ffffff"/>
                </a:solidFill>
                <a:latin typeface="Lato"/>
                <a:ea typeface="AppleSystemUIFont"/>
              </a:rPr>
              <a:t>MASS MEDIA</a:t>
            </a:r>
            <a:endParaRPr b="0" lang="en-PH" sz="2800" spc="-1" strike="noStrike">
              <a:latin typeface="AppleSystemUIFont"/>
              <a:ea typeface="AppleSystemUIFont"/>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2" name="PlaceHolder 1"/>
          <p:cNvSpPr>
            <a:spLocks noGrp="1"/>
          </p:cNvSpPr>
          <p:nvPr>
            <p:ph/>
          </p:nvPr>
        </p:nvSpPr>
        <p:spPr>
          <a:xfrm>
            <a:off x="609480" y="2340000"/>
            <a:ext cx="10956240" cy="3420000"/>
          </a:xfrm>
          <a:prstGeom prst="rect">
            <a:avLst/>
          </a:prstGeom>
          <a:noFill/>
          <a:ln w="76320">
            <a:noFill/>
          </a:ln>
        </p:spPr>
        <p:txBody>
          <a:bodyPr lIns="38160" rIns="38160" tIns="38160" bIns="38160" anchor="t">
            <a:normAutofit/>
          </a:bodyPr>
          <a:p>
            <a:pPr algn="just">
              <a:spcBef>
                <a:spcPts val="1417"/>
              </a:spcBef>
              <a:buNone/>
            </a:pPr>
            <a:r>
              <a:rPr b="0" lang="en-PH" sz="2000" spc="-1" strike="noStrike">
                <a:solidFill>
                  <a:srgbClr val="000000"/>
                </a:solidFill>
                <a:latin typeface="Lato"/>
                <a:ea typeface="AppleSystemUIFont"/>
              </a:rPr>
              <a:t>Sa tulong ng mga nongovernment organization o NGO ay lumalaganap ang mga adbokasiya na may intensiyong tumulong sa mga tao, magbigay ng mungkahi kung paano magkaroon ng maayos na pamumuhay, ipaglaban ang mga karapatang pantao, ihinto ang mga digmaan, proteksiyonan ang kalikasan, at iba pa. Sa tulong ng mass media at social media, maraming tao ang nararating ng mga adbokasiyang ito na sapat upang magdulot ng pagbabago sa sistema o sa grupo ng mga tao. Ilan sa mga halimbawa ng mga gawain ng NGO ay ang paghikayat na limitahan ang paggamit ng plastic, ihinto ang “Asian hate,” at pagpapalaganap ng “community pantry” o ang pagtulong sa pamamagitan ng pagbibigay ng pagkain o iba pang pangunahing pangangailangan sa mga tao.</a:t>
            </a:r>
            <a:endParaRPr b="0" lang="en-PH" sz="2000" spc="-1" strike="noStrike">
              <a:latin typeface="Lato"/>
              <a:ea typeface="AppleSystemUIFont"/>
            </a:endParaRPr>
          </a:p>
        </p:txBody>
      </p:sp>
      <p:sp>
        <p:nvSpPr>
          <p:cNvPr id="263" name="PlaceHolder 10"/>
          <p:cNvSpPr/>
          <p:nvPr/>
        </p:nvSpPr>
        <p:spPr>
          <a:xfrm>
            <a:off x="609480" y="254880"/>
            <a:ext cx="10001520" cy="995400"/>
          </a:xfrm>
          <a:prstGeom prst="rect">
            <a:avLst/>
          </a:prstGeom>
          <a:solidFill>
            <a:srgbClr val="000000"/>
          </a:solidFill>
          <a:ln w="76320">
            <a:solidFill>
              <a:srgbClr val="ffbf00"/>
            </a:solidFill>
            <a:round/>
          </a:ln>
        </p:spPr>
        <p:style>
          <a:lnRef idx="0"/>
          <a:fillRef idx="0"/>
          <a:effectRef idx="0"/>
          <a:fontRef idx="minor"/>
        </p:style>
        <p:txBody>
          <a:bodyPr lIns="38160" rIns="38160" tIns="38160" bIns="38160" anchor="ctr">
            <a:noAutofit/>
          </a:bodyPr>
          <a:p>
            <a:pPr algn="ctr">
              <a:spcAft>
                <a:spcPts val="201"/>
              </a:spcAft>
              <a:buNone/>
            </a:pPr>
            <a:r>
              <a:rPr b="1" lang="en-US" sz="3200" spc="-1" strike="noStrike">
                <a:solidFill>
                  <a:srgbClr val="ffffff"/>
                </a:solidFill>
                <a:latin typeface="Lato"/>
                <a:ea typeface="AppleSystemUIFontBold"/>
              </a:rPr>
              <a:t>Mga Institusyong Naging Instrumento sa Globalisasyon</a:t>
            </a:r>
            <a:endParaRPr b="1" lang="en-PH" sz="3200" spc="-1" strike="noStrike">
              <a:latin typeface="Lato"/>
              <a:ea typeface="AppleSystemUIFontBold"/>
            </a:endParaRPr>
          </a:p>
        </p:txBody>
      </p:sp>
      <p:sp>
        <p:nvSpPr>
          <p:cNvPr id="264" name=""/>
          <p:cNvSpPr/>
          <p:nvPr/>
        </p:nvSpPr>
        <p:spPr>
          <a:xfrm>
            <a:off x="720000" y="1440000"/>
            <a:ext cx="6660000" cy="720000"/>
          </a:xfrm>
          <a:custGeom>
            <a:avLst/>
            <a:gdLst/>
            <a:ahLst/>
            <a:rect l="0" t="0" r="r" b="b"/>
            <a:pathLst>
              <a:path w="18502" h="2002">
                <a:moveTo>
                  <a:pt x="333" y="0"/>
                </a:moveTo>
                <a:lnTo>
                  <a:pt x="334" y="0"/>
                </a:lnTo>
                <a:cubicBezTo>
                  <a:pt x="275" y="0"/>
                  <a:pt x="217" y="15"/>
                  <a:pt x="167" y="45"/>
                </a:cubicBezTo>
                <a:cubicBezTo>
                  <a:pt x="116" y="74"/>
                  <a:pt x="74" y="116"/>
                  <a:pt x="45" y="167"/>
                </a:cubicBezTo>
                <a:cubicBezTo>
                  <a:pt x="15" y="217"/>
                  <a:pt x="0" y="275"/>
                  <a:pt x="0" y="334"/>
                </a:cubicBezTo>
                <a:lnTo>
                  <a:pt x="0" y="1667"/>
                </a:lnTo>
                <a:lnTo>
                  <a:pt x="0" y="1668"/>
                </a:lnTo>
                <a:cubicBezTo>
                  <a:pt x="0" y="1726"/>
                  <a:pt x="15" y="1784"/>
                  <a:pt x="45" y="1834"/>
                </a:cubicBezTo>
                <a:cubicBezTo>
                  <a:pt x="74" y="1885"/>
                  <a:pt x="116" y="1927"/>
                  <a:pt x="167" y="1956"/>
                </a:cubicBezTo>
                <a:cubicBezTo>
                  <a:pt x="217" y="1986"/>
                  <a:pt x="275" y="2001"/>
                  <a:pt x="334" y="2001"/>
                </a:cubicBezTo>
                <a:lnTo>
                  <a:pt x="18167" y="2001"/>
                </a:lnTo>
                <a:lnTo>
                  <a:pt x="18168" y="2001"/>
                </a:lnTo>
                <a:cubicBezTo>
                  <a:pt x="18226" y="2001"/>
                  <a:pt x="18284" y="1986"/>
                  <a:pt x="18334" y="1956"/>
                </a:cubicBezTo>
                <a:cubicBezTo>
                  <a:pt x="18385" y="1927"/>
                  <a:pt x="18427" y="1885"/>
                  <a:pt x="18456" y="1834"/>
                </a:cubicBezTo>
                <a:cubicBezTo>
                  <a:pt x="18486" y="1784"/>
                  <a:pt x="18501" y="1726"/>
                  <a:pt x="18501" y="1668"/>
                </a:cubicBezTo>
                <a:lnTo>
                  <a:pt x="18501" y="333"/>
                </a:lnTo>
                <a:lnTo>
                  <a:pt x="18501" y="334"/>
                </a:lnTo>
                <a:lnTo>
                  <a:pt x="18501" y="334"/>
                </a:lnTo>
                <a:cubicBezTo>
                  <a:pt x="18501" y="275"/>
                  <a:pt x="18486" y="217"/>
                  <a:pt x="18456" y="167"/>
                </a:cubicBezTo>
                <a:cubicBezTo>
                  <a:pt x="18427" y="116"/>
                  <a:pt x="18385" y="74"/>
                  <a:pt x="18334" y="45"/>
                </a:cubicBezTo>
                <a:cubicBezTo>
                  <a:pt x="18284" y="15"/>
                  <a:pt x="18226" y="0"/>
                  <a:pt x="18168" y="0"/>
                </a:cubicBezTo>
                <a:lnTo>
                  <a:pt x="333" y="0"/>
                </a:lnTo>
              </a:path>
            </a:pathLst>
          </a:custGeom>
          <a:solidFill>
            <a:srgbClr val="bf0041"/>
          </a:solidFill>
          <a:ln cap="rnd" w="76320">
            <a:solidFill>
              <a:srgbClr val="4cd7df"/>
            </a:solidFill>
            <a:round/>
          </a:ln>
        </p:spPr>
        <p:style>
          <a:lnRef idx="0"/>
          <a:fillRef idx="0"/>
          <a:effectRef idx="0"/>
          <a:fontRef idx="minor"/>
        </p:style>
        <p:txBody>
          <a:bodyPr lIns="128160" rIns="128160" tIns="83160" bIns="83160" anchor="ctr">
            <a:noAutofit/>
          </a:bodyPr>
          <a:p>
            <a:pPr algn="ctr">
              <a:buNone/>
            </a:pPr>
            <a:r>
              <a:rPr b="1" lang="en-PH" sz="2800" spc="-1" strike="noStrike">
                <a:solidFill>
                  <a:srgbClr val="ffffff"/>
                </a:solidFill>
                <a:latin typeface="Lato"/>
                <a:ea typeface="AppleSystemUIFont"/>
              </a:rPr>
              <a:t>NONGOVERNMENT ORGANIZATIONS</a:t>
            </a:r>
            <a:endParaRPr b="0" lang="en-PH" sz="2800" spc="-1" strike="noStrike">
              <a:latin typeface="AppleSystemUIFont"/>
              <a:ea typeface="AppleSystemUIFont"/>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5" name="PlaceHolder 1"/>
          <p:cNvSpPr>
            <a:spLocks noGrp="1"/>
          </p:cNvSpPr>
          <p:nvPr>
            <p:ph/>
          </p:nvPr>
        </p:nvSpPr>
        <p:spPr>
          <a:xfrm>
            <a:off x="609480" y="2016000"/>
            <a:ext cx="10956240" cy="4140000"/>
          </a:xfrm>
          <a:prstGeom prst="rect">
            <a:avLst/>
          </a:prstGeom>
          <a:noFill/>
          <a:ln w="76320">
            <a:noFill/>
          </a:ln>
        </p:spPr>
        <p:txBody>
          <a:bodyPr lIns="38160" rIns="38160" tIns="38160" bIns="38160" anchor="t">
            <a:normAutofit/>
          </a:bodyPr>
          <a:p>
            <a:pPr algn="just">
              <a:buNone/>
            </a:pPr>
            <a:r>
              <a:rPr b="0" lang="en-PH" sz="1400" spc="-1" strike="noStrike">
                <a:solidFill>
                  <a:srgbClr val="000000"/>
                </a:solidFill>
                <a:latin typeface="Lato"/>
                <a:ea typeface="AppleSystemUIFont"/>
              </a:rPr>
              <a:t>Kaagapay ng mga pamahalaan ang mga internasyonal na organisasyon sa pagsisiguro ng maayos, malaya, at patas na kalakalan sa buong mundo. Ang mga internasyonal na organisasyon ang bumabalangkas ng mga polisiya sa kalakalan na kailangang sundin ng mga pamahalaan sa kanilang mga kasunduan. Dito rin nag-uusap-usap ang mga pamahalaan upang ayusin ang kanilang hindi napagkakasunduan. Ilan sa mga halimbawa ng internasyonal na organisasyon ay ang sumusunod:</a:t>
            </a:r>
            <a:endParaRPr b="0" lang="en-PH" sz="1400" spc="-1" strike="noStrike">
              <a:latin typeface="Lato"/>
              <a:ea typeface="AppleSystemUIFont"/>
            </a:endParaRPr>
          </a:p>
          <a:p>
            <a:pPr marL="360000" algn="just">
              <a:buClr>
                <a:srgbClr val="000000"/>
              </a:buClr>
              <a:buFont typeface="StarSymbol"/>
              <a:buAutoNum type="alphaUcParenR"/>
            </a:pPr>
            <a:r>
              <a:rPr b="1" lang="en-PH" sz="1400" spc="-1" strike="noStrike">
                <a:latin typeface="Lato"/>
                <a:ea typeface="AppleSystemUIFont"/>
              </a:rPr>
              <a:t>World Trade Organization (WTO)</a:t>
            </a:r>
            <a:r>
              <a:rPr b="0" lang="en-PH" sz="1400" spc="-1" strike="noStrike">
                <a:latin typeface="Lato"/>
                <a:ea typeface="AppleSystemUIFont"/>
              </a:rPr>
              <a:t> – Nagsisilbing tulay ng mga bansa ang WTO upang mapag-usapan ang mga isyung pangkalakalan at lutasin ang mga posibleng alitan na dulot nito.</a:t>
            </a:r>
            <a:endParaRPr b="0" lang="en-PH" sz="1400" spc="-1" strike="noStrike">
              <a:latin typeface="Lato"/>
              <a:ea typeface="AppleSystemUIFont"/>
            </a:endParaRPr>
          </a:p>
          <a:p>
            <a:pPr marL="360000" algn="just">
              <a:buClr>
                <a:srgbClr val="000000"/>
              </a:buClr>
              <a:buFont typeface="StarSymbol"/>
              <a:buAutoNum type="alphaUcParenR"/>
            </a:pPr>
            <a:r>
              <a:rPr b="1" lang="en-PH" sz="1400" spc="-1" strike="noStrike">
                <a:latin typeface="Lato"/>
                <a:ea typeface="AppleSystemUIFont"/>
              </a:rPr>
              <a:t>World Bank at International Monetary Fund (IMF)</a:t>
            </a:r>
            <a:r>
              <a:rPr b="0" lang="en-PH" sz="1400" spc="-1" strike="noStrike">
                <a:latin typeface="Lato"/>
                <a:ea typeface="AppleSystemUIFont"/>
              </a:rPr>
              <a:t> – Ang mga ito ang nagpapautang sa mga pamahalaan upang mapondohan ang kanilang mga proyektong pangkaunlaran katulad ng pagtatayo ng mga daan, paaralan, at ospital; pagsasaayos ng mga lugar na nasalanta ng bagyo; at pagbili ng gamot sa pandemya.</a:t>
            </a:r>
            <a:endParaRPr b="0" lang="en-PH" sz="1400" spc="-1" strike="noStrike">
              <a:latin typeface="Lato"/>
              <a:ea typeface="AppleSystemUIFont"/>
            </a:endParaRPr>
          </a:p>
          <a:p>
            <a:pPr marL="360000" algn="just">
              <a:buClr>
                <a:srgbClr val="000000"/>
              </a:buClr>
              <a:buFont typeface="StarSymbol"/>
              <a:buAutoNum type="alphaUcParenR"/>
            </a:pPr>
            <a:r>
              <a:rPr b="1" lang="en-PH" sz="1400" spc="-1" strike="noStrike">
                <a:latin typeface="Lato"/>
                <a:ea typeface="AppleSystemUIFont"/>
              </a:rPr>
              <a:t>European Union (EU)</a:t>
            </a:r>
            <a:r>
              <a:rPr b="0" lang="en-PH" sz="1400" spc="-1" strike="noStrike">
                <a:latin typeface="Lato"/>
                <a:ea typeface="AppleSystemUIFont"/>
              </a:rPr>
              <a:t> – Sinisiguro ng EU na malayang makakikilos ang mga tao at produkto sa lahat ng bansang miyembro nito upang maging pantay ang pag-unlad ng ekonomiya sa buong kontinente. Kabilang sa proyektong ito ay ang pagkakaroon ng iisang salapi na ginagamit ng karamihan ng mga bansa sa Europa at maaaring maglakbay mula sa isang bansa patungo sa iba pang bansa sa nasabing kontinente gamit ang iisa lamang na visa.</a:t>
            </a:r>
            <a:endParaRPr b="0" lang="en-PH" sz="1400" spc="-1" strike="noStrike">
              <a:latin typeface="Lato"/>
              <a:ea typeface="AppleSystemUIFont"/>
            </a:endParaRPr>
          </a:p>
          <a:p>
            <a:pPr marL="360000" algn="just">
              <a:buClr>
                <a:srgbClr val="000000"/>
              </a:buClr>
              <a:buFont typeface="StarSymbol"/>
              <a:buAutoNum type="alphaUcParenR"/>
            </a:pPr>
            <a:r>
              <a:rPr b="1" lang="en-PH" sz="1400" spc="-1" strike="noStrike">
                <a:latin typeface="Lato"/>
                <a:ea typeface="AppleSystemUIFont"/>
              </a:rPr>
              <a:t>Association of Southeast Asian Nations (ASEAN)</a:t>
            </a:r>
            <a:r>
              <a:rPr b="0" lang="en-PH" sz="1400" spc="-1" strike="noStrike">
                <a:latin typeface="Lato"/>
                <a:ea typeface="AppleSystemUIFont"/>
              </a:rPr>
              <a:t> – Katulad ng EU, layunin din ng mga bansang bumubuo sa ASEAN na malayang makaikot sa rehiyon ang mga produkto, serbisyo, manggagawa, mag-aaral, at iba pang propesyonal upang maging masigla ang ekonomiya ng rehiyon. Sa polisiyang ito, maaaring maglakbay ang mga Pilipino sa mga bansa sa Timog-Silangang Asya nang walang visa at maaaring makapagtrabaho ang mga OFW sa nasabing rehiyon.</a:t>
            </a:r>
            <a:endParaRPr b="0" lang="en-PH" sz="1400" spc="-1" strike="noStrike">
              <a:latin typeface="Lato"/>
              <a:ea typeface="AppleSystemUIFont"/>
            </a:endParaRPr>
          </a:p>
          <a:p>
            <a:pPr marL="360000" algn="just">
              <a:buClr>
                <a:srgbClr val="000000"/>
              </a:buClr>
              <a:buFont typeface="StarSymbol"/>
              <a:buAutoNum type="alphaUcParenR"/>
            </a:pPr>
            <a:r>
              <a:rPr b="1" lang="en-PH" sz="1400" spc="-1" strike="noStrike">
                <a:latin typeface="Lato"/>
                <a:ea typeface="AppleSystemUIFont"/>
              </a:rPr>
              <a:t>Organization of Petroleum Exporting Countries (OPEC)</a:t>
            </a:r>
            <a:r>
              <a:rPr b="0" lang="en-PH" sz="1400" spc="-1" strike="noStrike">
                <a:latin typeface="Lato"/>
                <a:ea typeface="AppleSystemUIFont"/>
              </a:rPr>
              <a:t> – Sinisiguro ng OPEC na sapat ang suplay ng langis sa pandaigdigang pamilihan at ang pagtaas at pagbaba ng presyo nito ay naaayon sa mga salik na nakaaapekto sa ekonomiya.</a:t>
            </a:r>
            <a:endParaRPr b="0" lang="en-PH" sz="1400" spc="-1" strike="noStrike">
              <a:latin typeface="Lato"/>
              <a:ea typeface="AppleSystemUIFont"/>
            </a:endParaRPr>
          </a:p>
          <a:p>
            <a:pPr algn="just">
              <a:buNone/>
            </a:pPr>
            <a:endParaRPr b="0" lang="en-PH" sz="1400" spc="-1" strike="noStrike">
              <a:latin typeface="Lato"/>
              <a:ea typeface="AppleSystemUIFont"/>
            </a:endParaRPr>
          </a:p>
        </p:txBody>
      </p:sp>
      <p:sp>
        <p:nvSpPr>
          <p:cNvPr id="266" name="PlaceHolder 13"/>
          <p:cNvSpPr/>
          <p:nvPr/>
        </p:nvSpPr>
        <p:spPr>
          <a:xfrm>
            <a:off x="609480" y="254880"/>
            <a:ext cx="10001520" cy="995400"/>
          </a:xfrm>
          <a:prstGeom prst="rect">
            <a:avLst/>
          </a:prstGeom>
          <a:solidFill>
            <a:srgbClr val="000000"/>
          </a:solidFill>
          <a:ln w="76320">
            <a:solidFill>
              <a:srgbClr val="ffbf00"/>
            </a:solidFill>
            <a:round/>
          </a:ln>
        </p:spPr>
        <p:style>
          <a:lnRef idx="0"/>
          <a:fillRef idx="0"/>
          <a:effectRef idx="0"/>
          <a:fontRef idx="minor"/>
        </p:style>
        <p:txBody>
          <a:bodyPr lIns="38160" rIns="38160" tIns="38160" bIns="38160" anchor="ctr">
            <a:noAutofit/>
          </a:bodyPr>
          <a:p>
            <a:pPr algn="ctr">
              <a:spcAft>
                <a:spcPts val="201"/>
              </a:spcAft>
              <a:buNone/>
            </a:pPr>
            <a:r>
              <a:rPr b="1" lang="en-US" sz="3200" spc="-1" strike="noStrike">
                <a:solidFill>
                  <a:srgbClr val="ffffff"/>
                </a:solidFill>
                <a:latin typeface="Lato"/>
                <a:ea typeface="AppleSystemUIFontBold"/>
              </a:rPr>
              <a:t>Mga Institusyong Naging Instrumento sa Globalisasyon</a:t>
            </a:r>
            <a:endParaRPr b="1" lang="en-PH" sz="3200" spc="-1" strike="noStrike">
              <a:latin typeface="Lato"/>
              <a:ea typeface="AppleSystemUIFontBold"/>
            </a:endParaRPr>
          </a:p>
        </p:txBody>
      </p:sp>
      <p:sp>
        <p:nvSpPr>
          <p:cNvPr id="267" name=""/>
          <p:cNvSpPr/>
          <p:nvPr/>
        </p:nvSpPr>
        <p:spPr>
          <a:xfrm>
            <a:off x="720000" y="1440000"/>
            <a:ext cx="7560000" cy="540000"/>
          </a:xfrm>
          <a:custGeom>
            <a:avLst/>
            <a:gdLst/>
            <a:ahLst/>
            <a:rect l="0" t="0" r="r" b="b"/>
            <a:pathLst>
              <a:path w="21002" h="1502">
                <a:moveTo>
                  <a:pt x="250" y="0"/>
                </a:moveTo>
                <a:lnTo>
                  <a:pt x="250" y="0"/>
                </a:lnTo>
                <a:cubicBezTo>
                  <a:pt x="206" y="0"/>
                  <a:pt x="163" y="12"/>
                  <a:pt x="125" y="34"/>
                </a:cubicBezTo>
                <a:cubicBezTo>
                  <a:pt x="87" y="55"/>
                  <a:pt x="55" y="87"/>
                  <a:pt x="34" y="125"/>
                </a:cubicBezTo>
                <a:cubicBezTo>
                  <a:pt x="12" y="163"/>
                  <a:pt x="0" y="206"/>
                  <a:pt x="0" y="250"/>
                </a:cubicBezTo>
                <a:lnTo>
                  <a:pt x="0" y="1250"/>
                </a:lnTo>
                <a:lnTo>
                  <a:pt x="0" y="1251"/>
                </a:lnTo>
                <a:cubicBezTo>
                  <a:pt x="0" y="1295"/>
                  <a:pt x="12" y="1338"/>
                  <a:pt x="34" y="1376"/>
                </a:cubicBezTo>
                <a:cubicBezTo>
                  <a:pt x="55" y="1414"/>
                  <a:pt x="87" y="1446"/>
                  <a:pt x="125" y="1467"/>
                </a:cubicBezTo>
                <a:cubicBezTo>
                  <a:pt x="163" y="1489"/>
                  <a:pt x="206" y="1501"/>
                  <a:pt x="250" y="1501"/>
                </a:cubicBezTo>
                <a:lnTo>
                  <a:pt x="20750" y="1501"/>
                </a:lnTo>
                <a:lnTo>
                  <a:pt x="20751" y="1501"/>
                </a:lnTo>
                <a:cubicBezTo>
                  <a:pt x="20795" y="1501"/>
                  <a:pt x="20838" y="1489"/>
                  <a:pt x="20876" y="1467"/>
                </a:cubicBezTo>
                <a:cubicBezTo>
                  <a:pt x="20914" y="1446"/>
                  <a:pt x="20946" y="1414"/>
                  <a:pt x="20967" y="1376"/>
                </a:cubicBezTo>
                <a:cubicBezTo>
                  <a:pt x="20989" y="1338"/>
                  <a:pt x="21001" y="1295"/>
                  <a:pt x="21001" y="1251"/>
                </a:cubicBezTo>
                <a:lnTo>
                  <a:pt x="21000" y="250"/>
                </a:lnTo>
                <a:lnTo>
                  <a:pt x="21001" y="250"/>
                </a:lnTo>
                <a:lnTo>
                  <a:pt x="21001" y="250"/>
                </a:lnTo>
                <a:cubicBezTo>
                  <a:pt x="21001" y="206"/>
                  <a:pt x="20989" y="163"/>
                  <a:pt x="20967" y="125"/>
                </a:cubicBezTo>
                <a:cubicBezTo>
                  <a:pt x="20946" y="87"/>
                  <a:pt x="20914" y="55"/>
                  <a:pt x="20876" y="34"/>
                </a:cubicBezTo>
                <a:cubicBezTo>
                  <a:pt x="20838" y="12"/>
                  <a:pt x="20795" y="0"/>
                  <a:pt x="20751" y="0"/>
                </a:cubicBezTo>
                <a:lnTo>
                  <a:pt x="250" y="0"/>
                </a:lnTo>
              </a:path>
            </a:pathLst>
          </a:custGeom>
          <a:solidFill>
            <a:srgbClr val="bf0041"/>
          </a:solidFill>
          <a:ln cap="rnd" w="76320">
            <a:solidFill>
              <a:srgbClr val="4cd7df"/>
            </a:solidFill>
            <a:round/>
          </a:ln>
        </p:spPr>
        <p:style>
          <a:lnRef idx="0"/>
          <a:fillRef idx="0"/>
          <a:effectRef idx="0"/>
          <a:fontRef idx="minor"/>
        </p:style>
        <p:txBody>
          <a:bodyPr lIns="128160" rIns="128160" tIns="83160" bIns="83160" anchor="ctr">
            <a:noAutofit/>
          </a:bodyPr>
          <a:p>
            <a:pPr algn="ctr">
              <a:buNone/>
            </a:pPr>
            <a:r>
              <a:rPr b="1" lang="en-PH" sz="2800" spc="-1" strike="noStrike">
                <a:solidFill>
                  <a:srgbClr val="ffffff"/>
                </a:solidFill>
                <a:latin typeface="Lato"/>
                <a:ea typeface="AppleSystemUIFont"/>
              </a:rPr>
              <a:t>INTERNASYONAL NA MGA ORGANISASYON</a:t>
            </a:r>
            <a:endParaRPr b="0" lang="en-PH" sz="2800" spc="-1" strike="noStrike">
              <a:latin typeface="AppleSystemUIFont"/>
              <a:ea typeface="AppleSystemUIFont"/>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8" name="PlaceHolder 1"/>
          <p:cNvSpPr>
            <a:spLocks noGrp="1"/>
          </p:cNvSpPr>
          <p:nvPr>
            <p:ph/>
          </p:nvPr>
        </p:nvSpPr>
        <p:spPr>
          <a:xfrm>
            <a:off x="609480" y="2340000"/>
            <a:ext cx="10956240" cy="3420000"/>
          </a:xfrm>
          <a:prstGeom prst="rect">
            <a:avLst/>
          </a:prstGeom>
          <a:noFill/>
          <a:ln w="76320">
            <a:noFill/>
          </a:ln>
        </p:spPr>
        <p:txBody>
          <a:bodyPr lIns="38160" rIns="38160" tIns="38160" bIns="38160" anchor="t">
            <a:normAutofit/>
          </a:bodyPr>
          <a:p>
            <a:pPr algn="just">
              <a:spcBef>
                <a:spcPts val="1417"/>
              </a:spcBef>
              <a:buNone/>
            </a:pPr>
            <a:r>
              <a:rPr b="0" lang="en-PH" sz="2000" spc="-1" strike="noStrike">
                <a:solidFill>
                  <a:srgbClr val="000000"/>
                </a:solidFill>
                <a:latin typeface="Lato"/>
                <a:ea typeface="AppleSystemUIFont"/>
              </a:rPr>
              <a:t>Ang pagsuporta sa mga indibidwal, grupo, produkto, kompanya, isports, pelikula, musika, at palabas sa telebisyon ay isang paraan ng globalisasyon. Halimbawa, ang mga umiidolo sa mga artista ay bumibili ng kaparehong pagkain, damit, bag, sapatos, at gamit ng kanilang idolo. Gayundin, sinusuportahan nila ang mga ito sa social media at sa mga entertainment app o channel kung saan nagkakaroon sila ng ugnayan sa iba pang mga tagasuporta ng kanilang idolo. Nagreresulta ang ugnayang ito sa pagkakaibigan at pagpapalitan ng mga ideya at kultura katulad ng paggamit ng ibang wika at impormasyon tungkol sa turismo.</a:t>
            </a:r>
            <a:endParaRPr b="0" lang="en-PH" sz="2000" spc="-1" strike="noStrike">
              <a:latin typeface="Lato"/>
              <a:ea typeface="AppleSystemUIFont"/>
            </a:endParaRPr>
          </a:p>
        </p:txBody>
      </p:sp>
      <p:sp>
        <p:nvSpPr>
          <p:cNvPr id="269" name="PlaceHolder 15"/>
          <p:cNvSpPr/>
          <p:nvPr/>
        </p:nvSpPr>
        <p:spPr>
          <a:xfrm>
            <a:off x="609480" y="254880"/>
            <a:ext cx="10001520" cy="995400"/>
          </a:xfrm>
          <a:prstGeom prst="rect">
            <a:avLst/>
          </a:prstGeom>
          <a:solidFill>
            <a:srgbClr val="000000"/>
          </a:solidFill>
          <a:ln w="76320">
            <a:solidFill>
              <a:srgbClr val="ffbf00"/>
            </a:solidFill>
            <a:round/>
          </a:ln>
        </p:spPr>
        <p:style>
          <a:lnRef idx="0"/>
          <a:fillRef idx="0"/>
          <a:effectRef idx="0"/>
          <a:fontRef idx="minor"/>
        </p:style>
        <p:txBody>
          <a:bodyPr lIns="38160" rIns="38160" tIns="38160" bIns="38160" anchor="ctr">
            <a:noAutofit/>
          </a:bodyPr>
          <a:p>
            <a:pPr algn="ctr">
              <a:spcAft>
                <a:spcPts val="201"/>
              </a:spcAft>
              <a:buNone/>
            </a:pPr>
            <a:r>
              <a:rPr b="1" lang="en-US" sz="3200" spc="-1" strike="noStrike">
                <a:solidFill>
                  <a:srgbClr val="ffffff"/>
                </a:solidFill>
                <a:latin typeface="Lato"/>
                <a:ea typeface="AppleSystemUIFontBold"/>
              </a:rPr>
              <a:t>Mga Institusyong Naging Instrumento sa Globalisasyon</a:t>
            </a:r>
            <a:endParaRPr b="1" lang="en-PH" sz="3200" spc="-1" strike="noStrike">
              <a:latin typeface="Lato"/>
              <a:ea typeface="AppleSystemUIFontBold"/>
            </a:endParaRPr>
          </a:p>
        </p:txBody>
      </p:sp>
      <p:sp>
        <p:nvSpPr>
          <p:cNvPr id="270" name=""/>
          <p:cNvSpPr/>
          <p:nvPr/>
        </p:nvSpPr>
        <p:spPr>
          <a:xfrm>
            <a:off x="720000" y="1440000"/>
            <a:ext cx="6660000" cy="720000"/>
          </a:xfrm>
          <a:custGeom>
            <a:avLst/>
            <a:gdLst/>
            <a:ahLst/>
            <a:rect l="0" t="0" r="r" b="b"/>
            <a:pathLst>
              <a:path w="18502" h="2002">
                <a:moveTo>
                  <a:pt x="333" y="0"/>
                </a:moveTo>
                <a:lnTo>
                  <a:pt x="334" y="0"/>
                </a:lnTo>
                <a:cubicBezTo>
                  <a:pt x="275" y="0"/>
                  <a:pt x="217" y="15"/>
                  <a:pt x="167" y="45"/>
                </a:cubicBezTo>
                <a:cubicBezTo>
                  <a:pt x="116" y="74"/>
                  <a:pt x="74" y="116"/>
                  <a:pt x="45" y="167"/>
                </a:cubicBezTo>
                <a:cubicBezTo>
                  <a:pt x="15" y="217"/>
                  <a:pt x="0" y="275"/>
                  <a:pt x="0" y="334"/>
                </a:cubicBezTo>
                <a:lnTo>
                  <a:pt x="0" y="1667"/>
                </a:lnTo>
                <a:lnTo>
                  <a:pt x="0" y="1668"/>
                </a:lnTo>
                <a:cubicBezTo>
                  <a:pt x="0" y="1726"/>
                  <a:pt x="15" y="1784"/>
                  <a:pt x="45" y="1834"/>
                </a:cubicBezTo>
                <a:cubicBezTo>
                  <a:pt x="74" y="1885"/>
                  <a:pt x="116" y="1927"/>
                  <a:pt x="167" y="1956"/>
                </a:cubicBezTo>
                <a:cubicBezTo>
                  <a:pt x="217" y="1986"/>
                  <a:pt x="275" y="2001"/>
                  <a:pt x="334" y="2001"/>
                </a:cubicBezTo>
                <a:lnTo>
                  <a:pt x="18167" y="2001"/>
                </a:lnTo>
                <a:lnTo>
                  <a:pt x="18168" y="2001"/>
                </a:lnTo>
                <a:cubicBezTo>
                  <a:pt x="18226" y="2001"/>
                  <a:pt x="18284" y="1986"/>
                  <a:pt x="18334" y="1956"/>
                </a:cubicBezTo>
                <a:cubicBezTo>
                  <a:pt x="18385" y="1927"/>
                  <a:pt x="18427" y="1885"/>
                  <a:pt x="18456" y="1834"/>
                </a:cubicBezTo>
                <a:cubicBezTo>
                  <a:pt x="18486" y="1784"/>
                  <a:pt x="18501" y="1726"/>
                  <a:pt x="18501" y="1668"/>
                </a:cubicBezTo>
                <a:lnTo>
                  <a:pt x="18501" y="333"/>
                </a:lnTo>
                <a:lnTo>
                  <a:pt x="18501" y="334"/>
                </a:lnTo>
                <a:lnTo>
                  <a:pt x="18501" y="334"/>
                </a:lnTo>
                <a:cubicBezTo>
                  <a:pt x="18501" y="275"/>
                  <a:pt x="18486" y="217"/>
                  <a:pt x="18456" y="167"/>
                </a:cubicBezTo>
                <a:cubicBezTo>
                  <a:pt x="18427" y="116"/>
                  <a:pt x="18385" y="74"/>
                  <a:pt x="18334" y="45"/>
                </a:cubicBezTo>
                <a:cubicBezTo>
                  <a:pt x="18284" y="15"/>
                  <a:pt x="18226" y="0"/>
                  <a:pt x="18168" y="0"/>
                </a:cubicBezTo>
                <a:lnTo>
                  <a:pt x="333" y="0"/>
                </a:lnTo>
              </a:path>
            </a:pathLst>
          </a:custGeom>
          <a:solidFill>
            <a:srgbClr val="bf0041"/>
          </a:solidFill>
          <a:ln cap="rnd" w="76320">
            <a:solidFill>
              <a:srgbClr val="4cd7df"/>
            </a:solidFill>
            <a:round/>
          </a:ln>
        </p:spPr>
        <p:style>
          <a:lnRef idx="0"/>
          <a:fillRef idx="0"/>
          <a:effectRef idx="0"/>
          <a:fontRef idx="minor"/>
        </p:style>
        <p:txBody>
          <a:bodyPr lIns="128160" rIns="128160" tIns="83160" bIns="83160" anchor="ctr">
            <a:noAutofit/>
          </a:bodyPr>
          <a:p>
            <a:pPr algn="ctr">
              <a:buNone/>
            </a:pPr>
            <a:r>
              <a:rPr b="1" lang="en-PH" sz="2800" spc="-1" strike="noStrike">
                <a:solidFill>
                  <a:srgbClr val="ffffff"/>
                </a:solidFill>
                <a:latin typeface="Lato"/>
                <a:ea typeface="AppleSystemUIFont"/>
              </a:rPr>
              <a:t>INDUSTRIYA NG ENTERTAINMENT</a:t>
            </a:r>
            <a:endParaRPr b="0" lang="en-PH" sz="2800" spc="-1" strike="noStrike">
              <a:latin typeface="AppleSystemUIFont"/>
              <a:ea typeface="AppleSystemUIFont"/>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1" name="PlaceHolder 1"/>
          <p:cNvSpPr>
            <a:spLocks noGrp="1"/>
          </p:cNvSpPr>
          <p:nvPr>
            <p:ph/>
          </p:nvPr>
        </p:nvSpPr>
        <p:spPr>
          <a:xfrm>
            <a:off x="609480" y="2340000"/>
            <a:ext cx="10956240" cy="3420000"/>
          </a:xfrm>
          <a:prstGeom prst="rect">
            <a:avLst/>
          </a:prstGeom>
          <a:noFill/>
          <a:ln w="76320">
            <a:noFill/>
          </a:ln>
        </p:spPr>
        <p:txBody>
          <a:bodyPr lIns="38160" rIns="38160" tIns="38160" bIns="38160" anchor="t">
            <a:normAutofit/>
          </a:bodyPr>
          <a:p>
            <a:pPr algn="just">
              <a:spcBef>
                <a:spcPts val="1417"/>
              </a:spcBef>
              <a:buNone/>
            </a:pPr>
            <a:r>
              <a:rPr b="0" lang="en-PH" sz="2000" spc="-1" strike="noStrike">
                <a:solidFill>
                  <a:srgbClr val="000000"/>
                </a:solidFill>
                <a:latin typeface="Lato"/>
                <a:ea typeface="AppleSystemUIFont"/>
              </a:rPr>
              <a:t>Kahit ang ordinaryong mamamayan ay instrumento ng globalisasyon. Ang paggamit nila ng mga bagay sa pang-araw-araw, panonood ng telebisyon, paggamit ng mga gadget at internet, at online shopping ay nakatutulong sa pag-ikot ng mga produkto at serbisyo na nagpapaunlad ng ekonomiya.</a:t>
            </a:r>
            <a:endParaRPr b="0" lang="en-PH" sz="2000" spc="-1" strike="noStrike">
              <a:latin typeface="AppleSystemUIFont"/>
              <a:ea typeface="AppleSystemUIFont"/>
            </a:endParaRPr>
          </a:p>
        </p:txBody>
      </p:sp>
      <p:sp>
        <p:nvSpPr>
          <p:cNvPr id="272" name="PlaceHolder 17"/>
          <p:cNvSpPr/>
          <p:nvPr/>
        </p:nvSpPr>
        <p:spPr>
          <a:xfrm>
            <a:off x="609480" y="254880"/>
            <a:ext cx="10001520" cy="995400"/>
          </a:xfrm>
          <a:prstGeom prst="rect">
            <a:avLst/>
          </a:prstGeom>
          <a:solidFill>
            <a:srgbClr val="000000"/>
          </a:solidFill>
          <a:ln w="76320">
            <a:solidFill>
              <a:srgbClr val="ffbf00"/>
            </a:solidFill>
            <a:round/>
          </a:ln>
        </p:spPr>
        <p:style>
          <a:lnRef idx="0"/>
          <a:fillRef idx="0"/>
          <a:effectRef idx="0"/>
          <a:fontRef idx="minor"/>
        </p:style>
        <p:txBody>
          <a:bodyPr lIns="38160" rIns="38160" tIns="38160" bIns="38160" anchor="ctr">
            <a:noAutofit/>
          </a:bodyPr>
          <a:p>
            <a:pPr algn="ctr">
              <a:spcAft>
                <a:spcPts val="201"/>
              </a:spcAft>
              <a:buNone/>
            </a:pPr>
            <a:r>
              <a:rPr b="1" lang="en-US" sz="3200" spc="-1" strike="noStrike">
                <a:solidFill>
                  <a:srgbClr val="ffffff"/>
                </a:solidFill>
                <a:latin typeface="Lato"/>
                <a:ea typeface="AppleSystemUIFontBold"/>
              </a:rPr>
              <a:t>Mga Institusyong Naging Instrumento sa Globalisasyon</a:t>
            </a:r>
            <a:endParaRPr b="1" lang="en-PH" sz="3200" spc="-1" strike="noStrike">
              <a:latin typeface="Lato"/>
              <a:ea typeface="AppleSystemUIFontBold"/>
            </a:endParaRPr>
          </a:p>
        </p:txBody>
      </p:sp>
      <p:sp>
        <p:nvSpPr>
          <p:cNvPr id="273" name=""/>
          <p:cNvSpPr/>
          <p:nvPr/>
        </p:nvSpPr>
        <p:spPr>
          <a:xfrm>
            <a:off x="720000" y="1440000"/>
            <a:ext cx="4500000" cy="720000"/>
          </a:xfrm>
          <a:custGeom>
            <a:avLst/>
            <a:gdLst/>
            <a:ahLst/>
            <a:rect l="0" t="0" r="r" b="b"/>
            <a:pathLst>
              <a:path w="12502" h="2002">
                <a:moveTo>
                  <a:pt x="333" y="0"/>
                </a:moveTo>
                <a:lnTo>
                  <a:pt x="334" y="0"/>
                </a:lnTo>
                <a:cubicBezTo>
                  <a:pt x="275" y="0"/>
                  <a:pt x="217" y="15"/>
                  <a:pt x="167" y="45"/>
                </a:cubicBezTo>
                <a:cubicBezTo>
                  <a:pt x="116" y="74"/>
                  <a:pt x="74" y="116"/>
                  <a:pt x="45" y="167"/>
                </a:cubicBezTo>
                <a:cubicBezTo>
                  <a:pt x="15" y="217"/>
                  <a:pt x="0" y="275"/>
                  <a:pt x="0" y="334"/>
                </a:cubicBezTo>
                <a:lnTo>
                  <a:pt x="0" y="1667"/>
                </a:lnTo>
                <a:lnTo>
                  <a:pt x="0" y="1668"/>
                </a:lnTo>
                <a:cubicBezTo>
                  <a:pt x="0" y="1726"/>
                  <a:pt x="15" y="1784"/>
                  <a:pt x="45" y="1834"/>
                </a:cubicBezTo>
                <a:cubicBezTo>
                  <a:pt x="74" y="1885"/>
                  <a:pt x="116" y="1927"/>
                  <a:pt x="167" y="1956"/>
                </a:cubicBezTo>
                <a:cubicBezTo>
                  <a:pt x="217" y="1986"/>
                  <a:pt x="275" y="2001"/>
                  <a:pt x="334" y="2001"/>
                </a:cubicBezTo>
                <a:lnTo>
                  <a:pt x="12167" y="2001"/>
                </a:lnTo>
                <a:lnTo>
                  <a:pt x="12168" y="2001"/>
                </a:lnTo>
                <a:cubicBezTo>
                  <a:pt x="12226" y="2001"/>
                  <a:pt x="12284" y="1986"/>
                  <a:pt x="12334" y="1956"/>
                </a:cubicBezTo>
                <a:cubicBezTo>
                  <a:pt x="12385" y="1927"/>
                  <a:pt x="12427" y="1885"/>
                  <a:pt x="12456" y="1834"/>
                </a:cubicBezTo>
                <a:cubicBezTo>
                  <a:pt x="12486" y="1784"/>
                  <a:pt x="12501" y="1726"/>
                  <a:pt x="12501" y="1668"/>
                </a:cubicBezTo>
                <a:lnTo>
                  <a:pt x="12501" y="333"/>
                </a:lnTo>
                <a:lnTo>
                  <a:pt x="12501" y="334"/>
                </a:lnTo>
                <a:lnTo>
                  <a:pt x="12501" y="334"/>
                </a:lnTo>
                <a:cubicBezTo>
                  <a:pt x="12501" y="275"/>
                  <a:pt x="12486" y="217"/>
                  <a:pt x="12456" y="167"/>
                </a:cubicBezTo>
                <a:cubicBezTo>
                  <a:pt x="12427" y="116"/>
                  <a:pt x="12385" y="74"/>
                  <a:pt x="12334" y="45"/>
                </a:cubicBezTo>
                <a:cubicBezTo>
                  <a:pt x="12284" y="15"/>
                  <a:pt x="12226" y="0"/>
                  <a:pt x="12168" y="0"/>
                </a:cubicBezTo>
                <a:lnTo>
                  <a:pt x="333" y="0"/>
                </a:lnTo>
              </a:path>
            </a:pathLst>
          </a:custGeom>
          <a:solidFill>
            <a:srgbClr val="bf0041"/>
          </a:solidFill>
          <a:ln cap="rnd" w="76320">
            <a:solidFill>
              <a:srgbClr val="4cd7df"/>
            </a:solidFill>
            <a:round/>
          </a:ln>
        </p:spPr>
        <p:style>
          <a:lnRef idx="0"/>
          <a:fillRef idx="0"/>
          <a:effectRef idx="0"/>
          <a:fontRef idx="minor"/>
        </p:style>
        <p:txBody>
          <a:bodyPr lIns="128160" rIns="128160" tIns="83160" bIns="83160" anchor="ctr">
            <a:noAutofit/>
          </a:bodyPr>
          <a:p>
            <a:pPr algn="ctr">
              <a:buNone/>
            </a:pPr>
            <a:r>
              <a:rPr b="1" lang="en-PH" sz="2800" spc="-1" strike="noStrike">
                <a:solidFill>
                  <a:srgbClr val="ffffff"/>
                </a:solidFill>
                <a:latin typeface="Lato"/>
                <a:ea typeface="AppleSystemUIFont"/>
              </a:rPr>
              <a:t>MAMAMAYAN</a:t>
            </a:r>
            <a:endParaRPr b="0" lang="en-PH" sz="2800" spc="-1" strike="noStrike">
              <a:latin typeface="AppleSystemUIFont"/>
              <a:ea typeface="AppleSystemUIFont"/>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4" name="PlaceHolder 1"/>
          <p:cNvSpPr>
            <a:spLocks noGrp="1"/>
          </p:cNvSpPr>
          <p:nvPr>
            <p:ph/>
          </p:nvPr>
        </p:nvSpPr>
        <p:spPr>
          <a:xfrm>
            <a:off x="609480" y="1440000"/>
            <a:ext cx="10956240" cy="4680000"/>
          </a:xfrm>
          <a:prstGeom prst="rect">
            <a:avLst/>
          </a:prstGeom>
          <a:noFill/>
          <a:ln w="76320">
            <a:noFill/>
          </a:ln>
        </p:spPr>
        <p:txBody>
          <a:bodyPr lIns="38160" rIns="38160" tIns="38160" bIns="38160" anchor="t">
            <a:normAutofit fontScale="87000"/>
          </a:bodyPr>
          <a:p>
            <a:pPr algn="just">
              <a:buNone/>
            </a:pPr>
            <a:r>
              <a:rPr b="0" lang="en-PH" sz="2000" spc="-1" strike="noStrike">
                <a:solidFill>
                  <a:srgbClr val="000000"/>
                </a:solidFill>
                <a:latin typeface="Lato"/>
                <a:ea typeface="AppleSystemUIFont"/>
              </a:rPr>
              <a:t>Hindi pare-pareho ang benepisyo ng globalisasyon sa iba-ibang bansa. Ang mga bansa na maraming kapital, may mataas na antas ng teknolohiya, maayos ang transportasyon at komunikasyon, at may magandang ugnayan sa maraming bansa ang higit na nakikinabang dito. Samantala, ang mga hindi progresibong bansa ay tagasuplay ng manggagawa, raw materials, at nagsisilbing pamilihan o tagatangkilik ng produkto ng mga progresibong bansa.</a:t>
            </a:r>
            <a:endParaRPr b="0" lang="en-PH" sz="2000" spc="-1" strike="noStrike">
              <a:latin typeface="Lato"/>
              <a:ea typeface="AppleSystemUIFont"/>
            </a:endParaRPr>
          </a:p>
          <a:p>
            <a:pPr algn="just">
              <a:buNone/>
            </a:pPr>
            <a:endParaRPr b="0" lang="en-PH" sz="2000" spc="-1" strike="noStrike">
              <a:latin typeface="Lato"/>
              <a:ea typeface="AppleSystemUIFont"/>
            </a:endParaRPr>
          </a:p>
          <a:p>
            <a:pPr algn="just">
              <a:buNone/>
            </a:pPr>
            <a:r>
              <a:rPr b="0" lang="en-PH" sz="2000" spc="-1" strike="noStrike">
                <a:solidFill>
                  <a:srgbClr val="000000"/>
                </a:solidFill>
                <a:latin typeface="Lato"/>
                <a:ea typeface="AppleSystemUIFont"/>
              </a:rPr>
              <a:t>Ang Pilipinas ay isa sa mga bansa na kasali at nakikinabang sa globalisasyon subalit hindi sa kaparehong antas ng mga progresibong bansa. Ang Pilipinas ang tagasuplay ng mga manggagawa o OFW sa ibang bansa, nagluluwas (export) ng mga raw material lalo na ng mga produktong agrikultural, at isang malaking pamilihan ng maraming dayuhang produkto. Kinakailangan ng Pilipinas na makasabay sa teknolohiya ng ibang bansa upang makinabang ang Pilipinas sa iba pang benepisyo ng globalisasyon at makapantay sa antas at bilis ng produksiyon ng mga ito. Isang halimbawa ang teknolohiya sa agrikultura upang magkaroon ng masaganang ani ang mga magsasaka. Kailangan din ng maayos na transportasyon upang mapabilis ang pagdadala ng mga produkto mula sa bukid patungong pamilihan o sa mga negosyo at upang bumilis ang kalakalan. Makatutulong din ang mabilis na internet upang maisagawa ang mga transaksiyon sa tamang oras at higit na maraming nagtitinda at bumibili ang magkakaugnay. Dapat din na supilin ang korupsiyon sa pamahalaan upang mapunta sa tamang proyekto ang mga pondo at upang ang lahat ng negosyo at nais maging negosyante ay mabigyan ng maayos at libreng tulong sa pagtatayo nito.</a:t>
            </a:r>
            <a:endParaRPr b="0" lang="en-PH" sz="2000" spc="-1" strike="noStrike">
              <a:latin typeface="Lato"/>
              <a:ea typeface="AppleSystemUIFont"/>
            </a:endParaRPr>
          </a:p>
        </p:txBody>
      </p:sp>
      <p:sp>
        <p:nvSpPr>
          <p:cNvPr id="275" name="PlaceHolder 19"/>
          <p:cNvSpPr/>
          <p:nvPr/>
        </p:nvSpPr>
        <p:spPr>
          <a:xfrm>
            <a:off x="609480" y="254880"/>
            <a:ext cx="10001520" cy="995400"/>
          </a:xfrm>
          <a:prstGeom prst="rect">
            <a:avLst/>
          </a:prstGeom>
          <a:solidFill>
            <a:srgbClr val="000000"/>
          </a:solidFill>
          <a:ln w="76320">
            <a:solidFill>
              <a:srgbClr val="ffbf00"/>
            </a:solidFill>
            <a:round/>
          </a:ln>
        </p:spPr>
        <p:style>
          <a:lnRef idx="0"/>
          <a:fillRef idx="0"/>
          <a:effectRef idx="0"/>
          <a:fontRef idx="minor"/>
        </p:style>
        <p:txBody>
          <a:bodyPr lIns="38160" rIns="38160" tIns="38160" bIns="38160" anchor="ctr">
            <a:noAutofit/>
          </a:bodyPr>
          <a:p>
            <a:pPr algn="ctr">
              <a:spcAft>
                <a:spcPts val="201"/>
              </a:spcAft>
              <a:buNone/>
            </a:pPr>
            <a:r>
              <a:rPr b="1" lang="en-US" sz="4000" spc="-1" strike="noStrike">
                <a:solidFill>
                  <a:srgbClr val="ffffff"/>
                </a:solidFill>
                <a:latin typeface="Lato"/>
                <a:ea typeface="AppleSystemUIFontBold"/>
              </a:rPr>
              <a:t>Mga Hamon ng Globalisasyon</a:t>
            </a:r>
            <a:endParaRPr b="1" lang="en-PH" sz="4000" spc="-1" strike="noStrike">
              <a:latin typeface="AppleSystemUIFontBold"/>
              <a:ea typeface="AppleSystemUIFontBold"/>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6207</TotalTime>
  <Application>LibreOffice/7.2.5.2$MacOSX_X86_64 LibreOffice_project/499f9727c189e6ef3471021d6132d4c694f357e5</Application>
  <AppVersion>15.0000</AppVersion>
  <Words>71</Words>
  <Paragraphs>6</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2023-04-25T14:33:53Z</dcterms:modified>
  <cp:revision>2996</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i4>7</vt:i4>
  </property>
</Properties>
</file>