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4.png" ContentType="image/png"/>
  <Override PartName="/ppt/media/image5.png" ContentType="image/png"/>
  <Override PartName="/ppt/media/image20.png" ContentType="image/png"/>
  <Override PartName="/ppt/media/image27.png" ContentType="image/png"/>
  <Override PartName="/ppt/media/image25.png" ContentType="image/png"/>
  <Override PartName="/ppt/media/image19.png" ContentType="image/png"/>
  <Override PartName="/ppt/media/image2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3400" cy="68392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0280" cy="27802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5720" cy="38437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5720" cy="3654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3400" cy="6163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1840" cy="9518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5920" cy="10159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3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4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7720" cy="336600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844000"/>
            <a:ext cx="8081640" cy="12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Maxwell, the Gentle Giant 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US" sz="32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(Simple Forms of Verbs)</a:t>
            </a:r>
            <a:endParaRPr b="0" lang="en-PH" sz="32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1116000" y="540000"/>
            <a:ext cx="9504000" cy="558000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highlight>
                  <a:srgbClr val="ffd7d7"/>
                </a:highlight>
                <a:latin typeface="Lato"/>
                <a:ea typeface="Calibri;Calibri"/>
              </a:rPr>
              <a:t>Comprehension Check </a:t>
            </a:r>
            <a:endParaRPr b="0" lang="en-PH" sz="2400" spc="-1" strike="noStrike">
              <a:latin typeface="Lato"/>
              <a:ea typeface="PingFang SC"/>
            </a:endParaRPr>
          </a:p>
          <a:p>
            <a:pPr marL="396000" indent="-39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1. What is the meaning of each of the underlined words? Circle the letter of your answer. </a:t>
            </a:r>
            <a:endParaRPr b="0" lang="en-PH" sz="2400" spc="-1" strike="noStrike">
              <a:latin typeface="Lato"/>
              <a:ea typeface="PingFang SC"/>
            </a:endParaRPr>
          </a:p>
          <a:p>
            <a:pPr marL="576000" indent="-39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14148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a. Maxwell’s a giant but a gentle furry companion. (fierce, hairy, friendly) </a:t>
            </a:r>
            <a:endParaRPr b="0" lang="en-PH" sz="2400" spc="-1" strike="noStrike">
              <a:latin typeface="Lato"/>
              <a:ea typeface="PingFang SC"/>
            </a:endParaRPr>
          </a:p>
          <a:p>
            <a:pPr marL="576000" indent="-39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14148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b. He looks at me with warmth and affection. (love, attention, action) </a:t>
            </a:r>
            <a:endParaRPr b="0" lang="en-PH" sz="24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2. What kind of dog was Maxwell? Describe him. </a:t>
            </a:r>
            <a:endParaRPr b="0" lang="en-PH" sz="2400" spc="-1" strike="noStrike">
              <a:latin typeface="Lato"/>
              <a:ea typeface="PingFang SC"/>
            </a:endParaRPr>
          </a:p>
          <a:p>
            <a:pPr marL="324000" indent="-324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3. Maxwell had a major surgery as mentioned in the poem. Was he seriously ill? </a:t>
            </a:r>
            <a:endParaRPr b="0" lang="en-PH" sz="2400" spc="-1" strike="noStrike">
              <a:latin typeface="Lato"/>
              <a:ea typeface="PingFang SC"/>
            </a:endParaRPr>
          </a:p>
          <a:p>
            <a:pPr marL="324000" indent="-324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4. What did Maxwell’s pet parent or owner feel about his death? </a:t>
            </a:r>
            <a:endParaRPr b="0" lang="en-PH" sz="2400" spc="-1" strike="noStrike">
              <a:latin typeface="Lato"/>
              <a:ea typeface="PingFang SC"/>
            </a:endParaRPr>
          </a:p>
          <a:p>
            <a:pPr marL="324000" indent="-324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5. What did the owner learn from his experience with his dog Maxwell? </a:t>
            </a:r>
            <a:endParaRPr b="0" lang="en-PH" sz="2400" spc="-1" strike="noStrike">
              <a:latin typeface="Lato"/>
              <a:ea typeface="PingFang SC"/>
            </a:endParaRPr>
          </a:p>
          <a:p>
            <a:pPr marL="324000" indent="-324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6. How does the poem relate to you? </a:t>
            </a:r>
            <a:endParaRPr b="0" lang="en-PH" sz="2400" spc="-1" strike="noStrike">
              <a:latin typeface="Lato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"/>
          <p:cNvSpPr/>
          <p:nvPr/>
        </p:nvSpPr>
        <p:spPr>
          <a:xfrm>
            <a:off x="1116000" y="1080000"/>
            <a:ext cx="9323640" cy="467712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Fluency 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Practice reading another poem about pets. Read it aloud with fluency, appropriate rhythm, pacing, and intonation. </a:t>
            </a:r>
            <a:endParaRPr b="0" lang="en-PH" sz="220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11160" y="0"/>
            <a:ext cx="2674800" cy="1439640"/>
          </a:xfrm>
          <a:prstGeom prst="rect">
            <a:avLst/>
          </a:prstGeom>
          <a:ln w="0">
            <a:noFill/>
          </a:ln>
        </p:spPr>
      </p:pic>
      <p:pic>
        <p:nvPicPr>
          <p:cNvPr id="153" name="" descr=""/>
          <p:cNvPicPr/>
          <p:nvPr/>
        </p:nvPicPr>
        <p:blipFill>
          <a:blip r:embed="rId2"/>
          <a:stretch/>
        </p:blipFill>
        <p:spPr>
          <a:xfrm>
            <a:off x="6480000" y="3656520"/>
            <a:ext cx="5711760" cy="254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756000" y="1080000"/>
            <a:ext cx="5003640" cy="467712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ctr">
              <a:lnSpc>
                <a:spcPct val="2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Pets We Love 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1 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Pets are lovely; 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They can make us happy. 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Healthy we are when we play, 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Run, walk, jump with them every day.</a:t>
            </a:r>
            <a:endParaRPr b="0" lang="en-PH" sz="2200" spc="-1" strike="noStrike"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11160" y="0"/>
            <a:ext cx="2674800" cy="1439640"/>
          </a:xfrm>
          <a:prstGeom prst="rect">
            <a:avLst/>
          </a:prstGeom>
          <a:ln w="0">
            <a:noFill/>
          </a:ln>
        </p:spPr>
      </p:pic>
      <p:sp>
        <p:nvSpPr>
          <p:cNvPr id="156" name=""/>
          <p:cNvSpPr/>
          <p:nvPr/>
        </p:nvSpPr>
        <p:spPr>
          <a:xfrm>
            <a:off x="5832000" y="1080000"/>
            <a:ext cx="5003640" cy="467712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2 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Dogs are active and lively; 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Loving companions they will always be. 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Cats also love to play; 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Entertaining us with their curiosity. </a:t>
            </a:r>
            <a:endParaRPr b="0" lang="en-PH" sz="2200" spc="-1" strike="noStrike"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2"/>
          <a:srcRect l="0" t="18168" r="0" b="18318"/>
          <a:stretch/>
        </p:blipFill>
        <p:spPr>
          <a:xfrm>
            <a:off x="7236000" y="4500000"/>
            <a:ext cx="4643640" cy="161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"/>
          <p:cNvSpPr/>
          <p:nvPr/>
        </p:nvSpPr>
        <p:spPr>
          <a:xfrm>
            <a:off x="900000" y="1080000"/>
            <a:ext cx="5003640" cy="467712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3 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Pets in cages are best for a family 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Without a lot of time or space. 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Rabbits and hamsters that are friendly, 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Are for people of any race. </a:t>
            </a:r>
            <a:endParaRPr b="0" lang="en-PH" sz="2200" spc="-1" strike="noStrike"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11160" y="0"/>
            <a:ext cx="2674800" cy="1439640"/>
          </a:xfrm>
          <a:prstGeom prst="rect">
            <a:avLst/>
          </a:prstGeom>
          <a:ln w="0">
            <a:noFill/>
          </a:ln>
        </p:spPr>
      </p:pic>
      <p:sp>
        <p:nvSpPr>
          <p:cNvPr id="160" name=""/>
          <p:cNvSpPr/>
          <p:nvPr/>
        </p:nvSpPr>
        <p:spPr>
          <a:xfrm>
            <a:off x="5976000" y="1080000"/>
            <a:ext cx="5003640" cy="467712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marL="360000" algn="ctr">
              <a:lnSpc>
                <a:spcPct val="15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4 </a:t>
            </a:r>
            <a:endParaRPr b="0" lang="en-PH" sz="2200" spc="-1" strike="noStrike">
              <a:latin typeface="Arial"/>
            </a:endParaRPr>
          </a:p>
          <a:p>
            <a:pPr marL="360000" algn="ctr">
              <a:lnSpc>
                <a:spcPct val="15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Watching aquarium fishes swimming </a:t>
            </a:r>
            <a:endParaRPr b="0" lang="en-PH" sz="2200" spc="-1" strike="noStrike">
              <a:latin typeface="Arial"/>
            </a:endParaRPr>
          </a:p>
          <a:p>
            <a:pPr marL="360000" algn="ctr">
              <a:lnSpc>
                <a:spcPct val="15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Is fun, joyful, and relaxing; </a:t>
            </a:r>
            <a:endParaRPr b="0" lang="en-PH" sz="2200" spc="-1" strike="noStrike">
              <a:latin typeface="Arial"/>
            </a:endParaRPr>
          </a:p>
          <a:p>
            <a:pPr marL="360000" algn="ctr">
              <a:lnSpc>
                <a:spcPct val="15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Indeed, pet animals are lovely, </a:t>
            </a:r>
            <a:endParaRPr b="0" lang="en-PH" sz="2200" spc="-1" strike="noStrike">
              <a:latin typeface="Arial"/>
            </a:endParaRPr>
          </a:p>
          <a:p>
            <a:pPr marL="360000" algn="ctr">
              <a:lnSpc>
                <a:spcPct val="150000"/>
              </a:lnSpc>
              <a:spcAft>
                <a:spcPts val="601"/>
              </a:spcAft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PingFang SC"/>
              </a:rPr>
              <a:t>And can make u active and lively. </a:t>
            </a:r>
            <a:endParaRPr b="0" lang="en-PH" sz="2200" spc="-1" strike="noStrike"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2"/>
          <a:srcRect l="0" t="18168" r="0" b="18318"/>
          <a:stretch/>
        </p:blipFill>
        <p:spPr>
          <a:xfrm>
            <a:off x="7236000" y="4320000"/>
            <a:ext cx="4643640" cy="17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"/>
          <p:cNvSpPr/>
          <p:nvPr/>
        </p:nvSpPr>
        <p:spPr>
          <a:xfrm>
            <a:off x="1116000" y="1080000"/>
            <a:ext cx="9323640" cy="467712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1" lang="en-PH" sz="3200" spc="-1" strike="noStrike">
                <a:solidFill>
                  <a:srgbClr val="000000"/>
                </a:solidFill>
                <a:latin typeface="Lato"/>
                <a:ea typeface="Calibri;Calibri"/>
              </a:rPr>
              <a:t>Action words in their simple forms </a:t>
            </a:r>
            <a:endParaRPr b="0" lang="en-PH" sz="32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endParaRPr b="0" lang="en-PH" sz="22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0" y="100440"/>
            <a:ext cx="2879640" cy="2699640"/>
          </a:xfrm>
          <a:prstGeom prst="rect">
            <a:avLst/>
          </a:prstGeom>
          <a:ln w="0"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1980000" y="3103560"/>
            <a:ext cx="1159560" cy="1216080"/>
          </a:xfrm>
          <a:prstGeom prst="rect">
            <a:avLst/>
          </a:prstGeom>
          <a:ln w="0">
            <a:noFill/>
          </a:ln>
        </p:spPr>
      </p:pic>
      <p:sp>
        <p:nvSpPr>
          <p:cNvPr id="165" name=""/>
          <p:cNvSpPr/>
          <p:nvPr/>
        </p:nvSpPr>
        <p:spPr>
          <a:xfrm>
            <a:off x="1800000" y="3060000"/>
            <a:ext cx="7919640" cy="2339640"/>
          </a:xfrm>
          <a:custGeom>
            <a:avLst/>
            <a:gdLst/>
            <a:ahLst/>
            <a:rect l="l" t="t" r="r" b="b"/>
            <a:pathLst>
              <a:path w="22002" h="6502">
                <a:moveTo>
                  <a:pt x="1083" y="0"/>
                </a:moveTo>
                <a:lnTo>
                  <a:pt x="1084" y="0"/>
                </a:lnTo>
                <a:cubicBezTo>
                  <a:pt x="893" y="0"/>
                  <a:pt x="706" y="50"/>
                  <a:pt x="542" y="145"/>
                </a:cubicBezTo>
                <a:cubicBezTo>
                  <a:pt x="377" y="240"/>
                  <a:pt x="240" y="377"/>
                  <a:pt x="145" y="542"/>
                </a:cubicBezTo>
                <a:cubicBezTo>
                  <a:pt x="50" y="706"/>
                  <a:pt x="0" y="893"/>
                  <a:pt x="0" y="1084"/>
                </a:cubicBezTo>
                <a:lnTo>
                  <a:pt x="0" y="5417"/>
                </a:lnTo>
                <a:lnTo>
                  <a:pt x="0" y="5418"/>
                </a:lnTo>
                <a:cubicBezTo>
                  <a:pt x="0" y="5608"/>
                  <a:pt x="50" y="5795"/>
                  <a:pt x="145" y="5959"/>
                </a:cubicBezTo>
                <a:cubicBezTo>
                  <a:pt x="240" y="6124"/>
                  <a:pt x="377" y="6261"/>
                  <a:pt x="542" y="6356"/>
                </a:cubicBezTo>
                <a:cubicBezTo>
                  <a:pt x="706" y="6451"/>
                  <a:pt x="893" y="6501"/>
                  <a:pt x="1084" y="6501"/>
                </a:cubicBezTo>
                <a:lnTo>
                  <a:pt x="20917" y="6500"/>
                </a:lnTo>
                <a:lnTo>
                  <a:pt x="20917" y="6501"/>
                </a:lnTo>
                <a:cubicBezTo>
                  <a:pt x="21108" y="6501"/>
                  <a:pt x="21295" y="6451"/>
                  <a:pt x="21459" y="6356"/>
                </a:cubicBezTo>
                <a:cubicBezTo>
                  <a:pt x="21624" y="6261"/>
                  <a:pt x="21761" y="6124"/>
                  <a:pt x="21856" y="5959"/>
                </a:cubicBezTo>
                <a:cubicBezTo>
                  <a:pt x="21951" y="5795"/>
                  <a:pt x="22001" y="5608"/>
                  <a:pt x="22001" y="5418"/>
                </a:cubicBezTo>
                <a:lnTo>
                  <a:pt x="22000" y="1083"/>
                </a:lnTo>
                <a:lnTo>
                  <a:pt x="22001" y="1084"/>
                </a:lnTo>
                <a:lnTo>
                  <a:pt x="22001" y="1084"/>
                </a:lnTo>
                <a:cubicBezTo>
                  <a:pt x="22001" y="893"/>
                  <a:pt x="21951" y="706"/>
                  <a:pt x="21856" y="542"/>
                </a:cubicBezTo>
                <a:cubicBezTo>
                  <a:pt x="21761" y="377"/>
                  <a:pt x="21624" y="240"/>
                  <a:pt x="21459" y="145"/>
                </a:cubicBezTo>
                <a:cubicBezTo>
                  <a:pt x="21295" y="50"/>
                  <a:pt x="21108" y="0"/>
                  <a:pt x="20917" y="0"/>
                </a:cubicBezTo>
                <a:lnTo>
                  <a:pt x="1083" y="0"/>
                </a:lnTo>
              </a:path>
            </a:pathLst>
          </a:custGeom>
          <a:solidFill>
            <a:srgbClr val="729fcf">
              <a:alpha val="9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A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verb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, in its simple form, shows present action, habitual or repeated action, a permanent condition, and facts or general truth. 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"/>
          <p:cNvSpPr/>
          <p:nvPr/>
        </p:nvSpPr>
        <p:spPr>
          <a:xfrm>
            <a:off x="1116000" y="1080000"/>
            <a:ext cx="10223640" cy="486000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1" lang="en-PH" sz="3200" spc="-1" strike="noStrike">
                <a:solidFill>
                  <a:srgbClr val="000000"/>
                </a:solidFill>
                <a:latin typeface="Lato"/>
                <a:ea typeface="Calibri;Calibri"/>
              </a:rPr>
              <a:t>Action words in their simple forms </a:t>
            </a:r>
            <a:endParaRPr b="0" lang="en-PH" sz="32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endParaRPr b="0" lang="en-PH" sz="2200" spc="-1" strike="noStrike"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0" y="100440"/>
            <a:ext cx="2879640" cy="2699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68" name=""/>
          <p:cNvGraphicFramePr/>
          <p:nvPr/>
        </p:nvGraphicFramePr>
        <p:xfrm>
          <a:off x="1979280" y="2808000"/>
          <a:ext cx="9000360" cy="2879280"/>
        </p:xfrm>
        <a:graphic>
          <a:graphicData uri="http://schemas.openxmlformats.org/drawingml/2006/table">
            <a:tbl>
              <a:tblPr/>
              <a:tblGrid>
                <a:gridCol w="3577320"/>
                <a:gridCol w="5423400"/>
              </a:tblGrid>
              <a:tr h="7196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Present action 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Calibri;Calibri"/>
                        </a:rPr>
                        <a:t>I </a:t>
                      </a:r>
                      <a:r>
                        <a:rPr b="0" lang="en-PH" sz="2200" spc="-1" strike="noStrike" u="heavy">
                          <a:solidFill>
                            <a:srgbClr val="000000"/>
                          </a:solidFill>
                          <a:uFillTx/>
                          <a:latin typeface="Lato"/>
                          <a:ea typeface="Calibri;Calibri"/>
                        </a:rPr>
                        <a:t>read</a:t>
                      </a:r>
                      <a:r>
                        <a:rPr b="0" lang="en-PH" sz="2200" spc="-1" strike="noStrike" u="sng">
                          <a:solidFill>
                            <a:srgbClr val="000000"/>
                          </a:solidFill>
                          <a:uFillTx/>
                          <a:latin typeface="Lato"/>
                          <a:ea typeface="Calibri;Calibri"/>
                        </a:rPr>
                        <a:t> </a:t>
                      </a: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Calibri;Calibri"/>
                        </a:rPr>
                        <a:t>a book. 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6ef"/>
                    </a:solidFill>
                  </a:tcPr>
                </a:tc>
              </a:tr>
              <a:tr h="7196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Habitual or repeated action 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Calibri;Calibri"/>
                        </a:rPr>
                        <a:t>My brothers and sisters </a:t>
                      </a:r>
                      <a:r>
                        <a:rPr b="0" lang="en-PH" sz="2200" spc="-1" strike="noStrike" u="heavy">
                          <a:solidFill>
                            <a:srgbClr val="000000"/>
                          </a:solidFill>
                          <a:uFillTx/>
                          <a:latin typeface="Lato"/>
                          <a:ea typeface="Calibri;Calibri"/>
                        </a:rPr>
                        <a:t>go</a:t>
                      </a:r>
                      <a:r>
                        <a:rPr b="0" lang="en-PH" sz="2200" spc="-1" strike="noStrike" u="sng">
                          <a:solidFill>
                            <a:srgbClr val="000000"/>
                          </a:solidFill>
                          <a:uFillTx/>
                          <a:latin typeface="Lato"/>
                          <a:ea typeface="Calibri;Calibri"/>
                        </a:rPr>
                        <a:t> </a:t>
                      </a: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Calibri;Calibri"/>
                        </a:rPr>
                        <a:t>to school every day. 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6ef"/>
                    </a:solidFill>
                  </a:tcPr>
                </a:tc>
              </a:tr>
              <a:tr h="7196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A permanent condition 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Calibri;Calibri"/>
                        </a:rPr>
                        <a:t>The sun </a:t>
                      </a:r>
                      <a:r>
                        <a:rPr b="0" lang="en-PH" sz="2200" spc="-1" strike="noStrike" u="heavy">
                          <a:solidFill>
                            <a:srgbClr val="000000"/>
                          </a:solidFill>
                          <a:uFillTx/>
                          <a:latin typeface="Lato"/>
                          <a:ea typeface="Calibri;Calibri"/>
                        </a:rPr>
                        <a:t>rises</a:t>
                      </a:r>
                      <a:r>
                        <a:rPr b="0" lang="en-PH" sz="2200" spc="-1" strike="noStrike" u="sng">
                          <a:solidFill>
                            <a:srgbClr val="000000"/>
                          </a:solidFill>
                          <a:uFillTx/>
                          <a:latin typeface="Lato"/>
                          <a:ea typeface="Calibri;Calibri"/>
                        </a:rPr>
                        <a:t> </a:t>
                      </a: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Calibri;Calibri"/>
                        </a:rPr>
                        <a:t>in the east. 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6ef"/>
                    </a:solidFill>
                  </a:tcPr>
                </a:tc>
              </a:tr>
              <a:tr h="7207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Facts or general truth 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Calibri;Calibri"/>
                        </a:rPr>
                        <a:t>Birds </a:t>
                      </a:r>
                      <a:r>
                        <a:rPr b="0" lang="en-PH" sz="2200" spc="-1" strike="noStrike" u="heavy">
                          <a:solidFill>
                            <a:srgbClr val="000000"/>
                          </a:solidFill>
                          <a:uFillTx/>
                          <a:latin typeface="Lato"/>
                          <a:ea typeface="Calibri;Calibri"/>
                        </a:rPr>
                        <a:t>fly</a:t>
                      </a:r>
                      <a:r>
                        <a:rPr b="0" lang="en-PH" sz="2200" spc="-1" strike="noStrike" u="sng">
                          <a:solidFill>
                            <a:srgbClr val="000000"/>
                          </a:solidFill>
                          <a:uFillTx/>
                          <a:latin typeface="Lato"/>
                          <a:ea typeface="Calibri;Calibri"/>
                        </a:rPr>
                        <a:t> </a:t>
                      </a: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Calibri;Calibri"/>
                        </a:rPr>
                        <a:t>but fishes </a:t>
                      </a:r>
                      <a:r>
                        <a:rPr b="0" lang="en-PH" sz="2200" spc="-1" strike="noStrike" u="heavy">
                          <a:solidFill>
                            <a:srgbClr val="000000"/>
                          </a:solidFill>
                          <a:uFillTx/>
                          <a:latin typeface="Lato"/>
                          <a:ea typeface="Calibri;Calibri"/>
                        </a:rPr>
                        <a:t>swim</a:t>
                      </a: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Calibri;Calibri"/>
                        </a:rPr>
                        <a:t>. 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6e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900000" y="1080000"/>
            <a:ext cx="10331280" cy="486000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r>
              <a:rPr b="1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Read words with initial consonant /s/ blend followed by short vowel sounds. </a:t>
            </a:r>
            <a:endParaRPr b="0" lang="en-PH" sz="2400" spc="-1" strike="noStrike">
              <a:latin typeface="Lato"/>
            </a:endParaRPr>
          </a:p>
        </p:txBody>
      </p:sp>
      <p:graphicFrame>
        <p:nvGraphicFramePr>
          <p:cNvPr id="126" name=""/>
          <p:cNvGraphicFramePr/>
          <p:nvPr/>
        </p:nvGraphicFramePr>
        <p:xfrm>
          <a:off x="1494360" y="1836000"/>
          <a:ext cx="6786000" cy="3807000"/>
        </p:xfrm>
        <a:graphic>
          <a:graphicData uri="http://schemas.openxmlformats.org/drawingml/2006/table">
            <a:tbl>
              <a:tblPr/>
              <a:tblGrid>
                <a:gridCol w="1695960"/>
                <a:gridCol w="1712520"/>
                <a:gridCol w="1679400"/>
                <a:gridCol w="1698480"/>
              </a:tblGrid>
              <a:tr h="2574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scab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scalp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scam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scan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</a:tr>
              <a:tr h="5079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scar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scarf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score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star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</a:tr>
              <a:tr h="5079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skeleton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sketch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ski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skin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</a:tr>
              <a:tr h="5079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skip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skirt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skull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slab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</a:tr>
              <a:tr h="5079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slack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slam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slang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slant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</a:tr>
              <a:tr h="5079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slap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slash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slim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sling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</a:tr>
              <a:tr h="5079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slipper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small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smack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smart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</a:tr>
              <a:tr h="2552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smash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smell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stop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Arial"/>
                        </a:rPr>
                        <a:t>smog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</a:tr>
            </a:tbl>
          </a:graphicData>
        </a:graphic>
      </p:graphicFrame>
      <p:sp>
        <p:nvSpPr>
          <p:cNvPr id="127" name=""/>
          <p:cNvSpPr/>
          <p:nvPr/>
        </p:nvSpPr>
        <p:spPr>
          <a:xfrm>
            <a:off x="9792000" y="5375160"/>
            <a:ext cx="12596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S Blends</a:t>
            </a:r>
            <a:endParaRPr b="0" lang="en-PH" sz="22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8460000" y="2340000"/>
            <a:ext cx="3599640" cy="3059640"/>
          </a:xfrm>
          <a:prstGeom prst="rect">
            <a:avLst/>
          </a:prstGeom>
          <a:ln w="0">
            <a:noFill/>
          </a:ln>
        </p:spPr>
      </p:pic>
      <p:sp>
        <p:nvSpPr>
          <p:cNvPr id="129" name=""/>
          <p:cNvSpPr txBox="1"/>
          <p:nvPr/>
        </p:nvSpPr>
        <p:spPr>
          <a:xfrm>
            <a:off x="4123080" y="474120"/>
            <a:ext cx="4696920" cy="82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solidFill>
                  <a:srgbClr val="000000"/>
                </a:solidFill>
                <a:highlight>
                  <a:srgbClr val="ffd7d7"/>
                </a:highlight>
                <a:latin typeface="Lato"/>
                <a:ea typeface="Calibri;Calibri"/>
              </a:rPr>
              <a:t>Phonics and Word Recognition </a:t>
            </a:r>
            <a:endParaRPr b="0" lang="en-PH" sz="2400" spc="-1" strike="noStrike">
              <a:highlight>
                <a:srgbClr val="ffd7d7"/>
              </a:highlight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1116000" y="1080000"/>
            <a:ext cx="10115280" cy="486000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Calibri;Calibri"/>
              </a:rPr>
              <a:t>Spelling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When trying to spell a word, listen to the sounds of the word first. Sounds help you in spelling because there are many words that use the same sound. For example: pig, dig, big or cat, bat, hat, fat. So, if you know that the sound -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at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is spelled as a-t, then, it will help you spell other words such as rat, pat, chat, brat, what, habitat, and acrobat. 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182160" y="153360"/>
            <a:ext cx="3597480" cy="272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1116000" y="1080000"/>
            <a:ext cx="10115280" cy="467712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Read the following words: </a:t>
            </a:r>
            <a:endParaRPr b="0" lang="en-PH" sz="2200" spc="-1" strike="noStrike">
              <a:latin typeface="Arial"/>
            </a:endParaRPr>
          </a:p>
        </p:txBody>
      </p:sp>
      <p:graphicFrame>
        <p:nvGraphicFramePr>
          <p:cNvPr id="133" name=""/>
          <p:cNvGraphicFramePr/>
          <p:nvPr/>
        </p:nvGraphicFramePr>
        <p:xfrm>
          <a:off x="1494360" y="1762560"/>
          <a:ext cx="6140160" cy="3457080"/>
        </p:xfrm>
        <a:graphic>
          <a:graphicData uri="http://schemas.openxmlformats.org/drawingml/2006/table">
            <a:tbl>
              <a:tblPr/>
              <a:tblGrid>
                <a:gridCol w="1534680"/>
                <a:gridCol w="1534680"/>
                <a:gridCol w="1534680"/>
                <a:gridCol w="1536480"/>
              </a:tblGrid>
              <a:tr h="8643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band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land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hand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sand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</a:tr>
              <a:tr h="8643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frog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log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cog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fog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</a:tr>
              <a:tr h="8643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mug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bug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tug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rug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</a:tr>
              <a:tr h="8643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crown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drown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brown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frown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2a6099"/>
                      </a:solidFill>
                    </a:lnL>
                    <a:lnR w="720">
                      <a:solidFill>
                        <a:srgbClr val="2a6099"/>
                      </a:solidFill>
                    </a:lnR>
                    <a:lnT w="720">
                      <a:solidFill>
                        <a:srgbClr val="2a6099"/>
                      </a:solidFill>
                    </a:lnT>
                    <a:lnB w="720">
                      <a:solidFill>
                        <a:srgbClr val="2a6099"/>
                      </a:solidFill>
                    </a:lnB>
                    <a:solidFill>
                      <a:srgbClr val="dee7e5"/>
                    </a:solidFill>
                  </a:tcPr>
                </a:tc>
              </a:tr>
            </a:tbl>
          </a:graphicData>
        </a:graphic>
      </p:graphicFrame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7920000" y="2520000"/>
            <a:ext cx="4271760" cy="333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972000" y="1080000"/>
            <a:ext cx="6804000" cy="467712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marL="507960" algn="ctr">
              <a:lnSpc>
                <a:spcPct val="200000"/>
              </a:lnSpc>
              <a:spcAft>
                <a:spcPts val="601"/>
              </a:spcAft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Maxwell, the Gentle Giant </a:t>
            </a:r>
            <a:endParaRPr b="0" lang="en-PH" sz="2200" spc="-1" strike="noStrike">
              <a:latin typeface="Arial"/>
            </a:endParaRPr>
          </a:p>
          <a:p>
            <a:pPr marL="507960"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1 </a:t>
            </a:r>
            <a:endParaRPr b="0" lang="en-PH" sz="2200" spc="-1" strike="noStrike">
              <a:latin typeface="Arial"/>
            </a:endParaRPr>
          </a:p>
          <a:p>
            <a:pPr marL="507960"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I have a loyal buddy named Maxwell, </a:t>
            </a:r>
            <a:endParaRPr b="0" lang="en-PH" sz="2200" spc="-1" strike="noStrike">
              <a:latin typeface="Arial"/>
            </a:endParaRPr>
          </a:p>
          <a:p>
            <a:pPr marL="507960"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A dog so big, his voice is louder than an alarm bell; </a:t>
            </a:r>
            <a:endParaRPr b="0" lang="en-PH" sz="2200" spc="-1" strike="noStrike">
              <a:latin typeface="Arial"/>
            </a:endParaRPr>
          </a:p>
          <a:p>
            <a:pPr marL="507960"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Black as night, his hair is thick and shiny, </a:t>
            </a:r>
            <a:endParaRPr b="0" lang="en-PH" sz="2200" spc="-1" strike="noStrike">
              <a:latin typeface="Arial"/>
            </a:endParaRPr>
          </a:p>
          <a:p>
            <a:pPr marL="507960"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You will love to touch him gently and carefully.</a:t>
            </a:r>
            <a:endParaRPr b="0" lang="en-PH" sz="22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1160" y="0"/>
            <a:ext cx="2674800" cy="180000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7857360" y="1440000"/>
            <a:ext cx="4334400" cy="429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1116000" y="1080000"/>
            <a:ext cx="6623640" cy="467712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ctr">
              <a:lnSpc>
                <a:spcPct val="2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2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Maxwell’s a giant but a gentle furry companion,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He always looks at me with warmth and affection; 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For eight years he has given me a loving company,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A walk by the seashore each morning regularly.</a:t>
            </a:r>
            <a:endParaRPr b="0" lang="en-PH" sz="22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11160" y="0"/>
            <a:ext cx="2674800" cy="1980000"/>
          </a:xfrm>
          <a:prstGeom prst="rect">
            <a:avLst/>
          </a:prstGeom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7920000" y="1080000"/>
            <a:ext cx="3993120" cy="46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1116000" y="1080000"/>
            <a:ext cx="6623640" cy="467712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ctr">
              <a:lnSpc>
                <a:spcPct val="2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3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But Maxwell suddenly passed away!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Several days after his major surgery;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Truly, I felt down and weary,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Calibri;Calibri"/>
              </a:rPr>
              <a:t>On that sad day when we buried my beloved buddy.</a:t>
            </a:r>
            <a:endParaRPr b="0" lang="en-PH" sz="22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11160" y="0"/>
            <a:ext cx="2674800" cy="180000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7910280" y="1080000"/>
            <a:ext cx="3789360" cy="457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1116000" y="1080000"/>
            <a:ext cx="6623640" cy="467712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4 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Maxwell is gone, his loud voice I could hear no more,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His loving eyes I couldn’t see; his shiny hair I couldn’t touch anymore; 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What is left are the memories of his love and gentleness,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Calibri;Calibri"/>
              </a:rPr>
              <a:t>His legacy—that I should always show gentleness and friendliness.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11160" y="0"/>
            <a:ext cx="2674800" cy="180000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7910280" y="1080000"/>
            <a:ext cx="3789360" cy="457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1116000" y="1584000"/>
            <a:ext cx="9684000" cy="291600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2600" spc="-1" strike="noStrike">
                <a:solidFill>
                  <a:srgbClr val="c9211e"/>
                </a:solidFill>
                <a:latin typeface="Lato"/>
                <a:ea typeface="Calibri;Calibri"/>
              </a:rPr>
              <a:t>Valuing: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Calibri;Calibri"/>
              </a:rPr>
              <a:t>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endParaRPr b="0" lang="en-PH" sz="26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Calibri;Calibri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Calibri;Calibri"/>
              </a:rPr>
              <a:t>Express kindness by showing a caring attitude toward animals. </a:t>
            </a:r>
            <a:endParaRPr b="0" lang="en-PH" sz="2600" spc="-1" strike="noStrike">
              <a:latin typeface="Lato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360000" y="348480"/>
            <a:ext cx="2340000" cy="184752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6480000" y="3425040"/>
            <a:ext cx="5220000" cy="269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2871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2023-08-24T18:13:53Z</dcterms:modified>
  <cp:revision>185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