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4.png" ContentType="image/png"/>
  <Override PartName="/ppt/media/image10.png" ContentType="image/png"/>
  <Override PartName="/ppt/media/image9.png" ContentType="image/png"/>
  <Override PartName="/ppt/media/image5.png" ContentType="image/png"/>
  <Override PartName="/ppt/media/image7.png" ContentType="image/png"/>
  <Override PartName="/ppt/media/image12.png" ContentType="image/png"/>
  <Override PartName="/ppt/media/image8.png" ContentType="image/png"/>
  <Override PartName="/ppt/media/image13.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7720" cy="684360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84600" cy="2784600"/>
          </a:xfrm>
          <a:prstGeom prst="rect">
            <a:avLst/>
          </a:prstGeom>
          <a:ln w="0">
            <a:noFill/>
          </a:ln>
        </p:spPr>
      </p:pic>
      <p:sp>
        <p:nvSpPr>
          <p:cNvPr id="2" name="Rectangle 5"/>
          <p:cNvSpPr/>
          <p:nvPr/>
        </p:nvSpPr>
        <p:spPr>
          <a:xfrm>
            <a:off x="3487320" y="1475280"/>
            <a:ext cx="8690040" cy="384804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0040" cy="36972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7720" cy="620640"/>
          </a:xfrm>
          <a:prstGeom prst="rect">
            <a:avLst/>
          </a:prstGeom>
          <a:ln w="0">
            <a:noFill/>
          </a:ln>
        </p:spPr>
      </p:pic>
      <p:sp>
        <p:nvSpPr>
          <p:cNvPr id="43" name="Rectangle 7"/>
          <p:cNvSpPr/>
          <p:nvPr/>
        </p:nvSpPr>
        <p:spPr>
          <a:xfrm>
            <a:off x="10868760" y="0"/>
            <a:ext cx="956160" cy="95616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0240" cy="1020240"/>
          </a:xfrm>
          <a:prstGeom prst="rect">
            <a:avLst/>
          </a:prstGeom>
          <a:ln w="0">
            <a:noFill/>
          </a:ln>
        </p:spPr>
      </p:pic>
      <p:sp>
        <p:nvSpPr>
          <p:cNvPr id="45" name="TextBox 9"/>
          <p:cNvSpPr/>
          <p:nvPr/>
        </p:nvSpPr>
        <p:spPr>
          <a:xfrm>
            <a:off x="185400" y="6362280"/>
            <a:ext cx="4677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8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2040" cy="337032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5616000" y="2792880"/>
            <a:ext cx="4500000" cy="699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Lato"/>
                <a:ea typeface="PingFang SC"/>
              </a:rPr>
              <a:t>Electromagnets</a:t>
            </a:r>
            <a:r>
              <a:rPr b="1" lang="en-US" sz="4000" spc="-1" strike="noStrike">
                <a:solidFill>
                  <a:srgbClr val="ffffff"/>
                </a:solidFill>
                <a:latin typeface="Lato"/>
                <a:ea typeface="PingFang SC"/>
              </a:rPr>
              <a:t> </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
          <p:cNvSpPr/>
          <p:nvPr/>
        </p:nvSpPr>
        <p:spPr>
          <a:xfrm>
            <a:off x="720000" y="360000"/>
            <a:ext cx="9168120" cy="708120"/>
          </a:xfrm>
          <a:prstGeom prst="rect">
            <a:avLst/>
          </a:prstGeom>
          <a:noFill/>
          <a:ln w="0">
            <a:noFill/>
          </a:ln>
        </p:spPr>
        <p:style>
          <a:lnRef idx="0"/>
          <a:fillRef idx="0"/>
          <a:effectRef idx="0"/>
          <a:fontRef idx="minor"/>
        </p:style>
      </p:sp>
      <p:sp>
        <p:nvSpPr>
          <p:cNvPr id="188" name=""/>
          <p:cNvSpPr/>
          <p:nvPr/>
        </p:nvSpPr>
        <p:spPr>
          <a:xfrm>
            <a:off x="7560000" y="5400000"/>
            <a:ext cx="2874600" cy="340920"/>
          </a:xfrm>
          <a:prstGeom prst="rect">
            <a:avLst/>
          </a:prstGeom>
          <a:noFill/>
          <a:ln w="0">
            <a:noFill/>
          </a:ln>
        </p:spPr>
        <p:style>
          <a:lnRef idx="0"/>
          <a:fillRef idx="0"/>
          <a:effectRef idx="0"/>
          <a:fontRef idx="minor"/>
        </p:style>
      </p:sp>
      <p:sp>
        <p:nvSpPr>
          <p:cNvPr id="189" name=""/>
          <p:cNvSpPr/>
          <p:nvPr/>
        </p:nvSpPr>
        <p:spPr>
          <a:xfrm>
            <a:off x="10260000" y="5746320"/>
            <a:ext cx="175320" cy="340920"/>
          </a:xfrm>
          <a:prstGeom prst="rect">
            <a:avLst/>
          </a:prstGeom>
          <a:noFill/>
          <a:ln w="0">
            <a:noFill/>
          </a:ln>
        </p:spPr>
        <p:style>
          <a:lnRef idx="0"/>
          <a:fillRef idx="0"/>
          <a:effectRef idx="0"/>
          <a:fontRef idx="minor"/>
        </p:style>
      </p:sp>
      <p:pic>
        <p:nvPicPr>
          <p:cNvPr id="190" name="" descr=""/>
          <p:cNvPicPr/>
          <p:nvPr/>
        </p:nvPicPr>
        <p:blipFill>
          <a:blip r:embed="rId1"/>
          <a:stretch/>
        </p:blipFill>
        <p:spPr>
          <a:xfrm>
            <a:off x="2520000" y="2342880"/>
            <a:ext cx="3240000" cy="3237120"/>
          </a:xfrm>
          <a:prstGeom prst="rect">
            <a:avLst/>
          </a:prstGeom>
          <a:ln w="38160">
            <a:solidFill>
              <a:srgbClr val="729fcf"/>
            </a:solidFill>
            <a:round/>
          </a:ln>
        </p:spPr>
      </p:pic>
      <p:sp>
        <p:nvSpPr>
          <p:cNvPr id="191" name=""/>
          <p:cNvSpPr/>
          <p:nvPr/>
        </p:nvSpPr>
        <p:spPr>
          <a:xfrm>
            <a:off x="900000" y="1728000"/>
            <a:ext cx="7558200" cy="4482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Directions</a:t>
            </a:r>
            <a:r>
              <a:rPr b="0" lang="en-PH" sz="1800" spc="-1" strike="noStrike">
                <a:solidFill>
                  <a:srgbClr val="000000"/>
                </a:solidFill>
                <a:latin typeface="Lato"/>
                <a:ea typeface="DejaVu Sans"/>
              </a:rPr>
              <a:t>: F</a:t>
            </a:r>
            <a:r>
              <a:rPr b="0" lang="en-PH" sz="1800" spc="-1" strike="noStrike">
                <a:solidFill>
                  <a:srgbClr val="000000"/>
                </a:solidFill>
                <a:latin typeface="Lato"/>
                <a:ea typeface="&gt; 'ECþ"/>
              </a:rPr>
              <a:t>ind and give the components of an electromagnet.</a:t>
            </a:r>
            <a:endParaRPr b="0" lang="en-PH" sz="1800" spc="-1" strike="noStrike">
              <a:latin typeface="Arial"/>
            </a:endParaRPr>
          </a:p>
        </p:txBody>
      </p:sp>
      <p:sp>
        <p:nvSpPr>
          <p:cNvPr id="192" name=""/>
          <p:cNvSpPr/>
          <p:nvPr/>
        </p:nvSpPr>
        <p:spPr>
          <a:xfrm>
            <a:off x="6121440" y="2520000"/>
            <a:ext cx="4498560" cy="539280"/>
          </a:xfrm>
          <a:prstGeom prst="rect">
            <a:avLst/>
          </a:prstGeom>
          <a:solidFill>
            <a:srgbClr val="ffffff"/>
          </a:soli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DejaVu Sans"/>
              </a:rPr>
              <a:t>Components of an electromagnet</a:t>
            </a:r>
            <a:endParaRPr b="0" lang="en-PH" sz="1800" spc="-1" strike="noStrike">
              <a:latin typeface="Arial"/>
            </a:endParaRPr>
          </a:p>
        </p:txBody>
      </p:sp>
      <p:sp>
        <p:nvSpPr>
          <p:cNvPr id="193" name=""/>
          <p:cNvSpPr/>
          <p:nvPr/>
        </p:nvSpPr>
        <p:spPr>
          <a:xfrm>
            <a:off x="6660720" y="3240720"/>
            <a:ext cx="3419280" cy="539280"/>
          </a:xfrm>
          <a:custGeom>
            <a:avLst/>
            <a:gdLst/>
            <a:ahLst/>
            <a:rect l="l" t="t" r="r" b="b"/>
            <a:pathLst>
              <a:path w="95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9250" y="1501"/>
                </a:lnTo>
                <a:lnTo>
                  <a:pt x="9251" y="1501"/>
                </a:lnTo>
                <a:cubicBezTo>
                  <a:pt x="9295" y="1501"/>
                  <a:pt x="9338" y="1489"/>
                  <a:pt x="9376" y="1467"/>
                </a:cubicBezTo>
                <a:cubicBezTo>
                  <a:pt x="9414" y="1446"/>
                  <a:pt x="9446" y="1414"/>
                  <a:pt x="9467" y="1376"/>
                </a:cubicBezTo>
                <a:cubicBezTo>
                  <a:pt x="9489" y="1338"/>
                  <a:pt x="9501" y="1295"/>
                  <a:pt x="9501" y="1251"/>
                </a:cubicBezTo>
                <a:lnTo>
                  <a:pt x="9501" y="250"/>
                </a:lnTo>
                <a:lnTo>
                  <a:pt x="9501" y="250"/>
                </a:lnTo>
                <a:lnTo>
                  <a:pt x="9501" y="250"/>
                </a:lnTo>
                <a:cubicBezTo>
                  <a:pt x="9501" y="206"/>
                  <a:pt x="9489" y="163"/>
                  <a:pt x="9467" y="125"/>
                </a:cubicBezTo>
                <a:cubicBezTo>
                  <a:pt x="9446" y="87"/>
                  <a:pt x="9414" y="55"/>
                  <a:pt x="9376" y="34"/>
                </a:cubicBezTo>
                <a:cubicBezTo>
                  <a:pt x="9338" y="12"/>
                  <a:pt x="9295" y="0"/>
                  <a:pt x="9251" y="0"/>
                </a:cubicBezTo>
                <a:lnTo>
                  <a:pt x="250" y="0"/>
                </a:lnTo>
              </a:path>
            </a:pathLst>
          </a:custGeom>
          <a:solidFill>
            <a:srgbClr val="ffffff"/>
          </a:solidFill>
          <a:ln w="38160">
            <a:solidFill>
              <a:srgbClr val="3465a4"/>
            </a:solidFill>
            <a:round/>
          </a:ln>
        </p:spPr>
        <p:style>
          <a:lnRef idx="0"/>
          <a:fillRef idx="0"/>
          <a:effectRef idx="0"/>
          <a:fontRef idx="minor"/>
        </p:style>
      </p:sp>
      <p:sp>
        <p:nvSpPr>
          <p:cNvPr id="194" name=""/>
          <p:cNvSpPr/>
          <p:nvPr/>
        </p:nvSpPr>
        <p:spPr>
          <a:xfrm>
            <a:off x="6660720" y="4680720"/>
            <a:ext cx="3419280" cy="539280"/>
          </a:xfrm>
          <a:custGeom>
            <a:avLst/>
            <a:gdLst/>
            <a:ahLst/>
            <a:rect l="l" t="t" r="r" b="b"/>
            <a:pathLst>
              <a:path w="95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9250" y="1501"/>
                </a:lnTo>
                <a:lnTo>
                  <a:pt x="9251" y="1501"/>
                </a:lnTo>
                <a:cubicBezTo>
                  <a:pt x="9295" y="1501"/>
                  <a:pt x="9338" y="1489"/>
                  <a:pt x="9376" y="1467"/>
                </a:cubicBezTo>
                <a:cubicBezTo>
                  <a:pt x="9414" y="1446"/>
                  <a:pt x="9446" y="1414"/>
                  <a:pt x="9467" y="1376"/>
                </a:cubicBezTo>
                <a:cubicBezTo>
                  <a:pt x="9489" y="1338"/>
                  <a:pt x="9501" y="1295"/>
                  <a:pt x="9501" y="1251"/>
                </a:cubicBezTo>
                <a:lnTo>
                  <a:pt x="9501" y="250"/>
                </a:lnTo>
                <a:lnTo>
                  <a:pt x="9501" y="250"/>
                </a:lnTo>
                <a:lnTo>
                  <a:pt x="9501" y="250"/>
                </a:lnTo>
                <a:cubicBezTo>
                  <a:pt x="9501" y="206"/>
                  <a:pt x="9489" y="163"/>
                  <a:pt x="9467" y="125"/>
                </a:cubicBezTo>
                <a:cubicBezTo>
                  <a:pt x="9446" y="87"/>
                  <a:pt x="9414" y="55"/>
                  <a:pt x="9376" y="34"/>
                </a:cubicBezTo>
                <a:cubicBezTo>
                  <a:pt x="9338" y="12"/>
                  <a:pt x="9295" y="0"/>
                  <a:pt x="9251" y="0"/>
                </a:cubicBezTo>
                <a:lnTo>
                  <a:pt x="250" y="0"/>
                </a:lnTo>
              </a:path>
            </a:pathLst>
          </a:custGeom>
          <a:solidFill>
            <a:srgbClr val="ffffff"/>
          </a:solidFill>
          <a:ln w="38160">
            <a:solidFill>
              <a:srgbClr val="3465a4"/>
            </a:solidFill>
            <a:round/>
          </a:ln>
        </p:spPr>
        <p:style>
          <a:lnRef idx="0"/>
          <a:fillRef idx="0"/>
          <a:effectRef idx="0"/>
          <a:fontRef idx="minor"/>
        </p:style>
      </p:sp>
      <p:sp>
        <p:nvSpPr>
          <p:cNvPr id="195" name=""/>
          <p:cNvSpPr/>
          <p:nvPr/>
        </p:nvSpPr>
        <p:spPr>
          <a:xfrm>
            <a:off x="6660720" y="3996000"/>
            <a:ext cx="3419280" cy="539280"/>
          </a:xfrm>
          <a:custGeom>
            <a:avLst/>
            <a:gdLst/>
            <a:ahLst/>
            <a:rect l="l" t="t" r="r" b="b"/>
            <a:pathLst>
              <a:path w="95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9250" y="1501"/>
                </a:lnTo>
                <a:lnTo>
                  <a:pt x="9251" y="1501"/>
                </a:lnTo>
                <a:cubicBezTo>
                  <a:pt x="9295" y="1501"/>
                  <a:pt x="9338" y="1489"/>
                  <a:pt x="9376" y="1467"/>
                </a:cubicBezTo>
                <a:cubicBezTo>
                  <a:pt x="9414" y="1446"/>
                  <a:pt x="9446" y="1414"/>
                  <a:pt x="9467" y="1376"/>
                </a:cubicBezTo>
                <a:cubicBezTo>
                  <a:pt x="9489" y="1338"/>
                  <a:pt x="9501" y="1295"/>
                  <a:pt x="9501" y="1251"/>
                </a:cubicBezTo>
                <a:lnTo>
                  <a:pt x="9501" y="250"/>
                </a:lnTo>
                <a:lnTo>
                  <a:pt x="9501" y="250"/>
                </a:lnTo>
                <a:lnTo>
                  <a:pt x="9501" y="250"/>
                </a:lnTo>
                <a:cubicBezTo>
                  <a:pt x="9501" y="206"/>
                  <a:pt x="9489" y="163"/>
                  <a:pt x="9467" y="125"/>
                </a:cubicBezTo>
                <a:cubicBezTo>
                  <a:pt x="9446" y="87"/>
                  <a:pt x="9414" y="55"/>
                  <a:pt x="9376" y="34"/>
                </a:cubicBezTo>
                <a:cubicBezTo>
                  <a:pt x="9338" y="12"/>
                  <a:pt x="9295" y="0"/>
                  <a:pt x="9251" y="0"/>
                </a:cubicBezTo>
                <a:lnTo>
                  <a:pt x="250" y="0"/>
                </a:lnTo>
              </a:path>
            </a:pathLst>
          </a:custGeom>
          <a:solidFill>
            <a:srgbClr val="ffffff"/>
          </a:solidFill>
          <a:ln w="38160">
            <a:solidFill>
              <a:srgbClr val="3465a4"/>
            </a:solidFill>
            <a:round/>
          </a:ln>
        </p:spPr>
        <p:style>
          <a:lnRef idx="0"/>
          <a:fillRef idx="0"/>
          <a:effectRef idx="0"/>
          <a:fontRef idx="minor"/>
        </p:style>
      </p:sp>
      <p:sp>
        <p:nvSpPr>
          <p:cNvPr id="196" name=""/>
          <p:cNvSpPr txBox="1"/>
          <p:nvPr/>
        </p:nvSpPr>
        <p:spPr>
          <a:xfrm>
            <a:off x="5285880" y="1104120"/>
            <a:ext cx="1620000" cy="450000"/>
          </a:xfrm>
          <a:prstGeom prst="rect">
            <a:avLst/>
          </a:prstGeom>
          <a:noFill/>
          <a:ln w="0">
            <a:noFill/>
          </a:ln>
        </p:spPr>
        <p:txBody>
          <a:bodyPr lIns="90000" rIns="90000" tIns="45000" bIns="45000" anchor="t">
            <a:noAutofit/>
          </a:bodyPr>
          <a:p>
            <a:pPr algn="ctr">
              <a:buNone/>
            </a:pPr>
            <a:r>
              <a:rPr b="1" lang="en-PH" sz="2000" spc="-1" strike="noStrike">
                <a:solidFill>
                  <a:srgbClr val="c9211e"/>
                </a:solidFill>
                <a:latin typeface="Lato"/>
              </a:rPr>
              <a:t>Activity </a:t>
            </a:r>
            <a:endParaRPr b="1" lang="en-PH" sz="2000" spc="-1" strike="noStrike">
              <a:solidFill>
                <a:srgbClr val="c9211e"/>
              </a:solidFill>
              <a:latin typeface="Lato"/>
            </a:endParaRPr>
          </a:p>
        </p:txBody>
      </p:sp>
      <p:sp>
        <p:nvSpPr>
          <p:cNvPr id="197" name=""/>
          <p:cNvSpPr txBox="1"/>
          <p:nvPr/>
        </p:nvSpPr>
        <p:spPr>
          <a:xfrm>
            <a:off x="4100760" y="344880"/>
            <a:ext cx="3990240" cy="627120"/>
          </a:xfrm>
          <a:prstGeom prst="rect">
            <a:avLst/>
          </a:prstGeom>
          <a:noFill/>
          <a:ln w="0">
            <a:noFill/>
          </a:ln>
        </p:spPr>
        <p:txBody>
          <a:bodyPr lIns="90000" rIns="90000" tIns="45000" bIns="45000" anchor="t">
            <a:noAutofit/>
          </a:bodyPr>
          <a:p>
            <a:pPr algn="ctr">
              <a:buNone/>
            </a:pPr>
            <a:r>
              <a:rPr b="1" lang="en-US" sz="3000" spc="-1" strike="noStrike">
                <a:solidFill>
                  <a:srgbClr val="000000"/>
                </a:solidFill>
                <a:latin typeface="Lato"/>
                <a:ea typeface="PingFang SC"/>
              </a:rPr>
              <a:t>Electromagnets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
          <p:cNvSpPr/>
          <p:nvPr/>
        </p:nvSpPr>
        <p:spPr>
          <a:xfrm>
            <a:off x="720000" y="360000"/>
            <a:ext cx="9168120" cy="708120"/>
          </a:xfrm>
          <a:prstGeom prst="rect">
            <a:avLst/>
          </a:prstGeom>
          <a:noFill/>
          <a:ln w="0">
            <a:noFill/>
          </a:ln>
        </p:spPr>
        <p:style>
          <a:lnRef idx="0"/>
          <a:fillRef idx="0"/>
          <a:effectRef idx="0"/>
          <a:fontRef idx="minor"/>
        </p:style>
      </p:sp>
      <p:sp>
        <p:nvSpPr>
          <p:cNvPr id="199" name=""/>
          <p:cNvSpPr/>
          <p:nvPr/>
        </p:nvSpPr>
        <p:spPr>
          <a:xfrm>
            <a:off x="7560000" y="5400000"/>
            <a:ext cx="2874600" cy="340920"/>
          </a:xfrm>
          <a:prstGeom prst="rect">
            <a:avLst/>
          </a:prstGeom>
          <a:noFill/>
          <a:ln w="0">
            <a:noFill/>
          </a:ln>
        </p:spPr>
        <p:style>
          <a:lnRef idx="0"/>
          <a:fillRef idx="0"/>
          <a:effectRef idx="0"/>
          <a:fontRef idx="minor"/>
        </p:style>
      </p:sp>
      <p:sp>
        <p:nvSpPr>
          <p:cNvPr id="200" name=""/>
          <p:cNvSpPr/>
          <p:nvPr/>
        </p:nvSpPr>
        <p:spPr>
          <a:xfrm>
            <a:off x="10260000" y="5746320"/>
            <a:ext cx="175320" cy="340920"/>
          </a:xfrm>
          <a:prstGeom prst="rect">
            <a:avLst/>
          </a:prstGeom>
          <a:noFill/>
          <a:ln w="0">
            <a:noFill/>
          </a:ln>
        </p:spPr>
        <p:style>
          <a:lnRef idx="0"/>
          <a:fillRef idx="0"/>
          <a:effectRef idx="0"/>
          <a:fontRef idx="minor"/>
        </p:style>
      </p:sp>
      <p:sp>
        <p:nvSpPr>
          <p:cNvPr id="201" name=""/>
          <p:cNvSpPr/>
          <p:nvPr/>
        </p:nvSpPr>
        <p:spPr>
          <a:xfrm>
            <a:off x="5106240" y="1567800"/>
            <a:ext cx="1979280" cy="4482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000" spc="-1" strike="noStrike">
                <a:solidFill>
                  <a:srgbClr val="c9211e"/>
                </a:solidFill>
                <a:latin typeface="Lato"/>
                <a:ea typeface="DejaVu Sans"/>
              </a:rPr>
              <a:t>Answer Key</a:t>
            </a:r>
            <a:endParaRPr b="0" lang="en-PH" sz="2000" spc="-1" strike="noStrike">
              <a:solidFill>
                <a:srgbClr val="c9211e"/>
              </a:solidFill>
              <a:latin typeface="Lato"/>
            </a:endParaRPr>
          </a:p>
        </p:txBody>
      </p:sp>
      <p:sp>
        <p:nvSpPr>
          <p:cNvPr id="202" name=""/>
          <p:cNvSpPr/>
          <p:nvPr/>
        </p:nvSpPr>
        <p:spPr>
          <a:xfrm>
            <a:off x="3846600" y="2268000"/>
            <a:ext cx="4498560" cy="539280"/>
          </a:xfrm>
          <a:prstGeom prst="rect">
            <a:avLst/>
          </a:prstGeom>
          <a:solidFill>
            <a:srgbClr val="ffffff"/>
          </a:solidFill>
          <a:ln w="29160">
            <a:solidFill>
              <a:srgbClr val="000000"/>
            </a:solidFill>
            <a:round/>
          </a:ln>
        </p:spPr>
        <p:style>
          <a:lnRef idx="0"/>
          <a:fillRef idx="0"/>
          <a:effectRef idx="0"/>
          <a:fontRef idx="minor"/>
        </p:style>
        <p:txBody>
          <a:bodyPr lIns="104400" rIns="104400" tIns="59400" bIns="59400" anchor="ctr">
            <a:noAutofit/>
          </a:bodyPr>
          <a:p>
            <a:pPr algn="ctr">
              <a:lnSpc>
                <a:spcPct val="100000"/>
              </a:lnSpc>
              <a:buNone/>
            </a:pPr>
            <a:r>
              <a:rPr b="1" lang="en-PH" sz="1800" spc="-1" strike="noStrike">
                <a:solidFill>
                  <a:srgbClr val="000000"/>
                </a:solidFill>
                <a:latin typeface="Lato"/>
                <a:ea typeface="DejaVu Sans"/>
              </a:rPr>
              <a:t>Components of an electromagnet</a:t>
            </a:r>
            <a:endParaRPr b="0" lang="en-PH" sz="1800" spc="-1" strike="noStrike">
              <a:latin typeface="Arial"/>
            </a:endParaRPr>
          </a:p>
        </p:txBody>
      </p:sp>
      <p:sp>
        <p:nvSpPr>
          <p:cNvPr id="203" name=""/>
          <p:cNvSpPr/>
          <p:nvPr/>
        </p:nvSpPr>
        <p:spPr>
          <a:xfrm>
            <a:off x="4386240" y="3060720"/>
            <a:ext cx="3419280" cy="539280"/>
          </a:xfrm>
          <a:custGeom>
            <a:avLst/>
            <a:gdLst/>
            <a:ahLst/>
            <a:rect l="l" t="t" r="r" b="b"/>
            <a:pathLst>
              <a:path w="95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9250" y="1501"/>
                </a:lnTo>
                <a:lnTo>
                  <a:pt x="9251" y="1501"/>
                </a:lnTo>
                <a:cubicBezTo>
                  <a:pt x="9295" y="1501"/>
                  <a:pt x="9338" y="1489"/>
                  <a:pt x="9376" y="1467"/>
                </a:cubicBezTo>
                <a:cubicBezTo>
                  <a:pt x="9414" y="1446"/>
                  <a:pt x="9446" y="1414"/>
                  <a:pt x="9467" y="1376"/>
                </a:cubicBezTo>
                <a:cubicBezTo>
                  <a:pt x="9489" y="1338"/>
                  <a:pt x="9501" y="1295"/>
                  <a:pt x="9501" y="1251"/>
                </a:cubicBezTo>
                <a:lnTo>
                  <a:pt x="9501" y="250"/>
                </a:lnTo>
                <a:lnTo>
                  <a:pt x="9501" y="250"/>
                </a:lnTo>
                <a:lnTo>
                  <a:pt x="9501" y="250"/>
                </a:lnTo>
                <a:cubicBezTo>
                  <a:pt x="9501" y="206"/>
                  <a:pt x="9489" y="163"/>
                  <a:pt x="9467" y="125"/>
                </a:cubicBezTo>
                <a:cubicBezTo>
                  <a:pt x="9446" y="87"/>
                  <a:pt x="9414" y="55"/>
                  <a:pt x="9376" y="34"/>
                </a:cubicBezTo>
                <a:cubicBezTo>
                  <a:pt x="9338" y="12"/>
                  <a:pt x="9295" y="0"/>
                  <a:pt x="9251" y="0"/>
                </a:cubicBezTo>
                <a:lnTo>
                  <a:pt x="250" y="0"/>
                </a:lnTo>
              </a:path>
            </a:pathLst>
          </a:custGeom>
          <a:solidFill>
            <a:srgbClr val="ffffff"/>
          </a:solidFill>
          <a:ln w="38160">
            <a:solidFill>
              <a:srgbClr val="3465a4"/>
            </a:solidFill>
            <a:round/>
          </a:ln>
        </p:spPr>
        <p:style>
          <a:lnRef idx="0"/>
          <a:fillRef idx="0"/>
          <a:effectRef idx="0"/>
          <a:fontRef idx="minor"/>
        </p:style>
        <p:txBody>
          <a:bodyPr lIns="109080" rIns="109080" tIns="64080" bIns="64080" anchor="ctr">
            <a:noAutofit/>
          </a:bodyPr>
          <a:p>
            <a:pPr algn="ctr">
              <a:lnSpc>
                <a:spcPct val="115000"/>
              </a:lnSpc>
              <a:buNone/>
            </a:pPr>
            <a:r>
              <a:rPr b="1" lang="en-PH" sz="1800" spc="-1" strike="noStrike">
                <a:solidFill>
                  <a:srgbClr val="000000"/>
                </a:solidFill>
                <a:latin typeface="Arial"/>
                <a:ea typeface="DejaVu Sans"/>
              </a:rPr>
              <a:t>Nail</a:t>
            </a:r>
            <a:endParaRPr b="0" lang="en-PH" sz="1800" spc="-1" strike="noStrike">
              <a:latin typeface="Arial"/>
            </a:endParaRPr>
          </a:p>
        </p:txBody>
      </p:sp>
      <p:sp>
        <p:nvSpPr>
          <p:cNvPr id="204" name=""/>
          <p:cNvSpPr/>
          <p:nvPr/>
        </p:nvSpPr>
        <p:spPr>
          <a:xfrm>
            <a:off x="4386240" y="4500720"/>
            <a:ext cx="3419280" cy="539280"/>
          </a:xfrm>
          <a:custGeom>
            <a:avLst/>
            <a:gdLst/>
            <a:ahLst/>
            <a:rect l="l" t="t" r="r" b="b"/>
            <a:pathLst>
              <a:path w="95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9250" y="1501"/>
                </a:lnTo>
                <a:lnTo>
                  <a:pt x="9251" y="1501"/>
                </a:lnTo>
                <a:cubicBezTo>
                  <a:pt x="9295" y="1501"/>
                  <a:pt x="9338" y="1489"/>
                  <a:pt x="9376" y="1467"/>
                </a:cubicBezTo>
                <a:cubicBezTo>
                  <a:pt x="9414" y="1446"/>
                  <a:pt x="9446" y="1414"/>
                  <a:pt x="9467" y="1376"/>
                </a:cubicBezTo>
                <a:cubicBezTo>
                  <a:pt x="9489" y="1338"/>
                  <a:pt x="9501" y="1295"/>
                  <a:pt x="9501" y="1251"/>
                </a:cubicBezTo>
                <a:lnTo>
                  <a:pt x="9501" y="250"/>
                </a:lnTo>
                <a:lnTo>
                  <a:pt x="9501" y="250"/>
                </a:lnTo>
                <a:lnTo>
                  <a:pt x="9501" y="250"/>
                </a:lnTo>
                <a:cubicBezTo>
                  <a:pt x="9501" y="206"/>
                  <a:pt x="9489" y="163"/>
                  <a:pt x="9467" y="125"/>
                </a:cubicBezTo>
                <a:cubicBezTo>
                  <a:pt x="9446" y="87"/>
                  <a:pt x="9414" y="55"/>
                  <a:pt x="9376" y="34"/>
                </a:cubicBezTo>
                <a:cubicBezTo>
                  <a:pt x="9338" y="12"/>
                  <a:pt x="9295" y="0"/>
                  <a:pt x="9251" y="0"/>
                </a:cubicBezTo>
                <a:lnTo>
                  <a:pt x="250" y="0"/>
                </a:lnTo>
              </a:path>
            </a:pathLst>
          </a:custGeom>
          <a:solidFill>
            <a:srgbClr val="ffffff"/>
          </a:solidFill>
          <a:ln w="38160">
            <a:solidFill>
              <a:srgbClr val="3465a4"/>
            </a:solidFill>
            <a:round/>
          </a:ln>
        </p:spPr>
        <p:style>
          <a:lnRef idx="0"/>
          <a:fillRef idx="0"/>
          <a:effectRef idx="0"/>
          <a:fontRef idx="minor"/>
        </p:style>
        <p:txBody>
          <a:bodyPr lIns="109080" rIns="109080" tIns="64080" bIns="64080" anchor="ctr">
            <a:noAutofit/>
          </a:bodyPr>
          <a:p>
            <a:pPr algn="ctr">
              <a:lnSpc>
                <a:spcPct val="115000"/>
              </a:lnSpc>
              <a:buNone/>
            </a:pPr>
            <a:r>
              <a:rPr b="1" lang="en-PH" sz="1800" spc="-1" strike="noStrike">
                <a:solidFill>
                  <a:srgbClr val="000000"/>
                </a:solidFill>
                <a:latin typeface="Arial"/>
                <a:ea typeface="DejaVu Sans"/>
              </a:rPr>
              <a:t>Battery </a:t>
            </a:r>
            <a:endParaRPr b="0" lang="en-PH" sz="1800" spc="-1" strike="noStrike">
              <a:latin typeface="Arial"/>
            </a:endParaRPr>
          </a:p>
        </p:txBody>
      </p:sp>
      <p:sp>
        <p:nvSpPr>
          <p:cNvPr id="205" name=""/>
          <p:cNvSpPr/>
          <p:nvPr/>
        </p:nvSpPr>
        <p:spPr>
          <a:xfrm>
            <a:off x="4386240" y="3780720"/>
            <a:ext cx="3419280" cy="539280"/>
          </a:xfrm>
          <a:custGeom>
            <a:avLst/>
            <a:gdLst/>
            <a:ahLst/>
            <a:rect l="l" t="t" r="r" b="b"/>
            <a:pathLst>
              <a:path w="9502" h="1502">
                <a:moveTo>
                  <a:pt x="250" y="0"/>
                </a:moveTo>
                <a:lnTo>
                  <a:pt x="250" y="0"/>
                </a:lnTo>
                <a:cubicBezTo>
                  <a:pt x="206" y="0"/>
                  <a:pt x="163" y="12"/>
                  <a:pt x="125" y="34"/>
                </a:cubicBezTo>
                <a:cubicBezTo>
                  <a:pt x="87" y="55"/>
                  <a:pt x="55" y="87"/>
                  <a:pt x="34" y="125"/>
                </a:cubicBezTo>
                <a:cubicBezTo>
                  <a:pt x="12" y="163"/>
                  <a:pt x="0" y="206"/>
                  <a:pt x="0" y="250"/>
                </a:cubicBezTo>
                <a:lnTo>
                  <a:pt x="0" y="1250"/>
                </a:lnTo>
                <a:lnTo>
                  <a:pt x="0" y="1251"/>
                </a:lnTo>
                <a:cubicBezTo>
                  <a:pt x="0" y="1295"/>
                  <a:pt x="12" y="1338"/>
                  <a:pt x="34" y="1376"/>
                </a:cubicBezTo>
                <a:cubicBezTo>
                  <a:pt x="55" y="1414"/>
                  <a:pt x="87" y="1446"/>
                  <a:pt x="125" y="1467"/>
                </a:cubicBezTo>
                <a:cubicBezTo>
                  <a:pt x="163" y="1489"/>
                  <a:pt x="206" y="1501"/>
                  <a:pt x="250" y="1501"/>
                </a:cubicBezTo>
                <a:lnTo>
                  <a:pt x="9250" y="1501"/>
                </a:lnTo>
                <a:lnTo>
                  <a:pt x="9251" y="1501"/>
                </a:lnTo>
                <a:cubicBezTo>
                  <a:pt x="9295" y="1501"/>
                  <a:pt x="9338" y="1489"/>
                  <a:pt x="9376" y="1467"/>
                </a:cubicBezTo>
                <a:cubicBezTo>
                  <a:pt x="9414" y="1446"/>
                  <a:pt x="9446" y="1414"/>
                  <a:pt x="9467" y="1376"/>
                </a:cubicBezTo>
                <a:cubicBezTo>
                  <a:pt x="9489" y="1338"/>
                  <a:pt x="9501" y="1295"/>
                  <a:pt x="9501" y="1251"/>
                </a:cubicBezTo>
                <a:lnTo>
                  <a:pt x="9501" y="250"/>
                </a:lnTo>
                <a:lnTo>
                  <a:pt x="9501" y="250"/>
                </a:lnTo>
                <a:lnTo>
                  <a:pt x="9501" y="250"/>
                </a:lnTo>
                <a:cubicBezTo>
                  <a:pt x="9501" y="206"/>
                  <a:pt x="9489" y="163"/>
                  <a:pt x="9467" y="125"/>
                </a:cubicBezTo>
                <a:cubicBezTo>
                  <a:pt x="9446" y="87"/>
                  <a:pt x="9414" y="55"/>
                  <a:pt x="9376" y="34"/>
                </a:cubicBezTo>
                <a:cubicBezTo>
                  <a:pt x="9338" y="12"/>
                  <a:pt x="9295" y="0"/>
                  <a:pt x="9251" y="0"/>
                </a:cubicBezTo>
                <a:lnTo>
                  <a:pt x="250" y="0"/>
                </a:lnTo>
              </a:path>
            </a:pathLst>
          </a:custGeom>
          <a:solidFill>
            <a:srgbClr val="ffffff"/>
          </a:solidFill>
          <a:ln w="38160">
            <a:solidFill>
              <a:srgbClr val="3465a4"/>
            </a:solidFill>
            <a:round/>
          </a:ln>
        </p:spPr>
        <p:style>
          <a:lnRef idx="0"/>
          <a:fillRef idx="0"/>
          <a:effectRef idx="0"/>
          <a:fontRef idx="minor"/>
        </p:style>
        <p:txBody>
          <a:bodyPr lIns="109080" rIns="109080" tIns="64080" bIns="64080" anchor="ctr">
            <a:noAutofit/>
          </a:bodyPr>
          <a:p>
            <a:pPr algn="ctr">
              <a:lnSpc>
                <a:spcPct val="115000"/>
              </a:lnSpc>
              <a:buNone/>
            </a:pPr>
            <a:r>
              <a:rPr b="1" lang="en-PH" sz="1800" spc="-1" strike="noStrike">
                <a:solidFill>
                  <a:srgbClr val="000000"/>
                </a:solidFill>
                <a:latin typeface="Arial"/>
                <a:ea typeface="DejaVu Sans"/>
              </a:rPr>
              <a:t>Wire </a:t>
            </a:r>
            <a:endParaRPr b="0" lang="en-PH" sz="1800" spc="-1" strike="noStrike">
              <a:latin typeface="Arial"/>
            </a:endParaRPr>
          </a:p>
        </p:txBody>
      </p:sp>
      <p:sp>
        <p:nvSpPr>
          <p:cNvPr id="206" name=""/>
          <p:cNvSpPr txBox="1"/>
          <p:nvPr/>
        </p:nvSpPr>
        <p:spPr>
          <a:xfrm>
            <a:off x="4100760" y="632880"/>
            <a:ext cx="3990240" cy="627120"/>
          </a:xfrm>
          <a:prstGeom prst="rect">
            <a:avLst/>
          </a:prstGeom>
          <a:noFill/>
          <a:ln w="0">
            <a:noFill/>
          </a:ln>
        </p:spPr>
        <p:txBody>
          <a:bodyPr lIns="90000" rIns="90000" tIns="45000" bIns="45000" anchor="t">
            <a:noAutofit/>
          </a:bodyPr>
          <a:p>
            <a:pPr algn="ctr">
              <a:buNone/>
            </a:pPr>
            <a:r>
              <a:rPr b="1" lang="en-US" sz="3000" spc="-1" strike="noStrike">
                <a:solidFill>
                  <a:srgbClr val="000000"/>
                </a:solidFill>
                <a:latin typeface="Lato"/>
                <a:ea typeface="PingFang SC"/>
              </a:rPr>
              <a:t>Electromagnets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20000" y="360000"/>
            <a:ext cx="6480000" cy="708120"/>
          </a:xfrm>
          <a:prstGeom prst="rect">
            <a:avLst/>
          </a:prstGeom>
          <a:noFill/>
          <a:ln w="0">
            <a:noFill/>
          </a:ln>
        </p:spPr>
        <p:style>
          <a:lnRef idx="0"/>
          <a:fillRef idx="0"/>
          <a:effectRef idx="0"/>
          <a:fontRef idx="minor"/>
        </p:style>
      </p:sp>
      <p:sp>
        <p:nvSpPr>
          <p:cNvPr id="126" name=""/>
          <p:cNvSpPr/>
          <p:nvPr/>
        </p:nvSpPr>
        <p:spPr>
          <a:xfrm>
            <a:off x="7560000" y="5400000"/>
            <a:ext cx="2874600" cy="340920"/>
          </a:xfrm>
          <a:prstGeom prst="rect">
            <a:avLst/>
          </a:prstGeom>
          <a:noFill/>
          <a:ln w="0">
            <a:noFill/>
          </a:ln>
        </p:spPr>
        <p:style>
          <a:lnRef idx="0"/>
          <a:fillRef idx="0"/>
          <a:effectRef idx="0"/>
          <a:fontRef idx="minor"/>
        </p:style>
      </p:sp>
      <p:sp>
        <p:nvSpPr>
          <p:cNvPr id="127" name=""/>
          <p:cNvSpPr/>
          <p:nvPr/>
        </p:nvSpPr>
        <p:spPr>
          <a:xfrm>
            <a:off x="10260000" y="5746320"/>
            <a:ext cx="175320" cy="340920"/>
          </a:xfrm>
          <a:prstGeom prst="rect">
            <a:avLst/>
          </a:prstGeom>
          <a:noFill/>
          <a:ln w="0">
            <a:noFill/>
          </a:ln>
        </p:spPr>
        <p:style>
          <a:lnRef idx="0"/>
          <a:fillRef idx="0"/>
          <a:effectRef idx="0"/>
          <a:fontRef idx="minor"/>
        </p:style>
      </p:sp>
      <p:sp>
        <p:nvSpPr>
          <p:cNvPr id="128" name=""/>
          <p:cNvSpPr/>
          <p:nvPr/>
        </p:nvSpPr>
        <p:spPr>
          <a:xfrm>
            <a:off x="606960" y="2520000"/>
            <a:ext cx="10977840" cy="2520000"/>
          </a:xfrm>
          <a:prstGeom prst="rect">
            <a:avLst/>
          </a:prstGeom>
          <a:solidFill>
            <a:srgbClr val="ffffff"/>
          </a:solidFill>
          <a:ln w="38160">
            <a:solidFill>
              <a:srgbClr val="000000"/>
            </a:solidFill>
            <a:round/>
          </a:ln>
        </p:spPr>
        <p:style>
          <a:lnRef idx="0"/>
          <a:fillRef idx="0"/>
          <a:effectRef idx="0"/>
          <a:fontRef idx="minor"/>
        </p:style>
      </p:sp>
      <p:sp>
        <p:nvSpPr>
          <p:cNvPr id="129" name=""/>
          <p:cNvSpPr/>
          <p:nvPr/>
        </p:nvSpPr>
        <p:spPr>
          <a:xfrm>
            <a:off x="786960" y="2592000"/>
            <a:ext cx="10617840" cy="2160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1820, Danish physicist Hans Christian Oersted discovered that the electric current in a wire diverts a magnetized compass needle, which led to the formulation of the electromagnetic theory. While lecturing before a class, Oersted accidentally pushed a magnetic compass under a wire connected to a battery.</a:t>
            </a:r>
            <a:endParaRPr b="0" lang="en-PH" sz="1800" spc="-1" strike="noStrike">
              <a:latin typeface="Arial"/>
            </a:endParaRPr>
          </a:p>
          <a:p>
            <a:pPr algn="just">
              <a:lnSpc>
                <a:spcPct val="100000"/>
              </a:lnSpc>
              <a:buNone/>
            </a:pPr>
            <a:r>
              <a:rPr b="0" lang="en-PH" sz="1800" spc="-1" strike="noStrike">
                <a:solidFill>
                  <a:srgbClr val="ffffff"/>
                </a:solidFill>
                <a:latin typeface="Lato"/>
                <a:ea typeface="DejaVu Sans"/>
              </a:rPr>
              <a:t>7</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He noticed that instead of pointing north, the compass needle swung at right angles to the wire. This happened only when the current was on. Oersted found out that electricity had a magnetic influence as the current-carrying wire had a magnetic field around it.</a:t>
            </a:r>
            <a:endParaRPr b="0" lang="en-PH" sz="1800" spc="-1" strike="noStrike">
              <a:latin typeface="Arial"/>
            </a:endParaRPr>
          </a:p>
        </p:txBody>
      </p:sp>
      <p:sp>
        <p:nvSpPr>
          <p:cNvPr id="130" name=""/>
          <p:cNvSpPr/>
          <p:nvPr/>
        </p:nvSpPr>
        <p:spPr>
          <a:xfrm>
            <a:off x="0" y="1800000"/>
            <a:ext cx="4137840" cy="537840"/>
          </a:xfrm>
          <a:prstGeom prst="rect">
            <a:avLst/>
          </a:prstGeom>
          <a:solidFill>
            <a:srgbClr val="f7d1d5"/>
          </a:solidFill>
          <a:ln w="19080">
            <a:solidFill>
              <a:srgbClr val="3465a4"/>
            </a:solidFill>
            <a:round/>
          </a:ln>
        </p:spPr>
        <p:style>
          <a:lnRef idx="0"/>
          <a:fillRef idx="0"/>
          <a:effectRef idx="0"/>
          <a:fontRef idx="minor"/>
        </p:style>
        <p:txBody>
          <a:bodyPr lIns="99360" rIns="99360" tIns="54360" bIns="54360" anchor="ctr">
            <a:noAutofit/>
          </a:bodyPr>
          <a:p>
            <a:pPr algn="ctr">
              <a:lnSpc>
                <a:spcPct val="100000"/>
              </a:lnSpc>
              <a:buNone/>
            </a:pPr>
            <a:r>
              <a:rPr b="1" lang="en-PH" sz="2000" spc="-1" strike="noStrike">
                <a:solidFill>
                  <a:srgbClr val="000000"/>
                </a:solidFill>
                <a:latin typeface="Lato"/>
                <a:ea typeface="DejaVu Sans"/>
              </a:rPr>
              <a:t>What Is an Electromagnet?</a:t>
            </a:r>
            <a:endParaRPr b="0" lang="en-PH" sz="2000" spc="-1" strike="noStrike">
              <a:latin typeface="Arial"/>
            </a:endParaRPr>
          </a:p>
        </p:txBody>
      </p:sp>
      <p:sp>
        <p:nvSpPr>
          <p:cNvPr id="131" name=""/>
          <p:cNvSpPr txBox="1"/>
          <p:nvPr/>
        </p:nvSpPr>
        <p:spPr>
          <a:xfrm>
            <a:off x="4100760" y="632880"/>
            <a:ext cx="3990240" cy="627120"/>
          </a:xfrm>
          <a:prstGeom prst="rect">
            <a:avLst/>
          </a:prstGeom>
          <a:noFill/>
          <a:ln w="0">
            <a:noFill/>
          </a:ln>
        </p:spPr>
        <p:txBody>
          <a:bodyPr lIns="90000" rIns="90000" tIns="45000" bIns="45000" anchor="t">
            <a:noAutofit/>
          </a:bodyPr>
          <a:p>
            <a:pPr algn="ctr">
              <a:buNone/>
            </a:pPr>
            <a:r>
              <a:rPr b="1" lang="en-US" sz="3000" spc="-1" strike="noStrike">
                <a:solidFill>
                  <a:srgbClr val="000000"/>
                </a:solidFill>
                <a:latin typeface="Lato"/>
                <a:ea typeface="PingFang SC"/>
              </a:rPr>
              <a:t>Electromagnets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
          <p:cNvSpPr/>
          <p:nvPr/>
        </p:nvSpPr>
        <p:spPr>
          <a:xfrm>
            <a:off x="720000" y="360000"/>
            <a:ext cx="9168120" cy="708120"/>
          </a:xfrm>
          <a:prstGeom prst="rect">
            <a:avLst/>
          </a:prstGeom>
          <a:noFill/>
          <a:ln w="0">
            <a:noFill/>
          </a:ln>
        </p:spPr>
        <p:style>
          <a:lnRef idx="0"/>
          <a:fillRef idx="0"/>
          <a:effectRef idx="0"/>
          <a:fontRef idx="minor"/>
        </p:style>
      </p:sp>
      <p:sp>
        <p:nvSpPr>
          <p:cNvPr id="133" name=""/>
          <p:cNvSpPr/>
          <p:nvPr/>
        </p:nvSpPr>
        <p:spPr>
          <a:xfrm>
            <a:off x="7560000" y="5400000"/>
            <a:ext cx="2874600" cy="340920"/>
          </a:xfrm>
          <a:prstGeom prst="rect">
            <a:avLst/>
          </a:prstGeom>
          <a:noFill/>
          <a:ln w="0">
            <a:noFill/>
          </a:ln>
        </p:spPr>
        <p:style>
          <a:lnRef idx="0"/>
          <a:fillRef idx="0"/>
          <a:effectRef idx="0"/>
          <a:fontRef idx="minor"/>
        </p:style>
      </p:sp>
      <p:sp>
        <p:nvSpPr>
          <p:cNvPr id="134" name=""/>
          <p:cNvSpPr/>
          <p:nvPr/>
        </p:nvSpPr>
        <p:spPr>
          <a:xfrm>
            <a:off x="10260000" y="5746320"/>
            <a:ext cx="175320" cy="340920"/>
          </a:xfrm>
          <a:prstGeom prst="rect">
            <a:avLst/>
          </a:prstGeom>
          <a:noFill/>
          <a:ln w="0">
            <a:noFill/>
          </a:ln>
        </p:spPr>
        <p:style>
          <a:lnRef idx="0"/>
          <a:fillRef idx="0"/>
          <a:effectRef idx="0"/>
          <a:fontRef idx="minor"/>
        </p:style>
      </p:sp>
      <p:pic>
        <p:nvPicPr>
          <p:cNvPr id="135" name="" descr=""/>
          <p:cNvPicPr/>
          <p:nvPr/>
        </p:nvPicPr>
        <p:blipFill>
          <a:blip r:embed="rId1"/>
          <a:stretch/>
        </p:blipFill>
        <p:spPr>
          <a:xfrm>
            <a:off x="4115880" y="3605400"/>
            <a:ext cx="3960000" cy="1794600"/>
          </a:xfrm>
          <a:prstGeom prst="rect">
            <a:avLst/>
          </a:prstGeom>
          <a:ln w="38160">
            <a:solidFill>
              <a:srgbClr val="bf0041"/>
            </a:solidFill>
            <a:round/>
          </a:ln>
        </p:spPr>
      </p:pic>
      <p:sp>
        <p:nvSpPr>
          <p:cNvPr id="136" name=""/>
          <p:cNvSpPr/>
          <p:nvPr/>
        </p:nvSpPr>
        <p:spPr>
          <a:xfrm>
            <a:off x="1260000" y="2160000"/>
            <a:ext cx="9717840" cy="1260000"/>
          </a:xfrm>
          <a:prstGeom prst="rect">
            <a:avLst/>
          </a:prstGeom>
          <a:solidFill>
            <a:srgbClr val="ffffff"/>
          </a:solidFill>
          <a:ln w="38160">
            <a:solidFill>
              <a:srgbClr val="000000"/>
            </a:solidFill>
            <a:round/>
          </a:ln>
        </p:spPr>
        <p:style>
          <a:lnRef idx="0"/>
          <a:fillRef idx="0"/>
          <a:effectRef idx="0"/>
          <a:fontRef idx="minor"/>
        </p:style>
      </p:sp>
      <p:sp>
        <p:nvSpPr>
          <p:cNvPr id="137" name=""/>
          <p:cNvSpPr/>
          <p:nvPr/>
        </p:nvSpPr>
        <p:spPr>
          <a:xfrm>
            <a:off x="1260000" y="2196000"/>
            <a:ext cx="9717840" cy="1188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 </a:t>
            </a:r>
            <a:r>
              <a:rPr b="1" lang="en-PH" sz="1800" spc="-1" strike="noStrike">
                <a:solidFill>
                  <a:srgbClr val="000000"/>
                </a:solidFill>
                <a:latin typeface="Lato"/>
                <a:ea typeface="DejaVu Sans"/>
              </a:rPr>
              <a:t>electromagnet</a:t>
            </a:r>
            <a:r>
              <a:rPr b="0" lang="en-PH" sz="1800" spc="-1" strike="noStrike">
                <a:solidFill>
                  <a:srgbClr val="000000"/>
                </a:solidFill>
                <a:latin typeface="Lato"/>
                <a:ea typeface="DejaVu Sans"/>
              </a:rPr>
              <a:t> runs on electricity (provided by the dry cell in the activity). It is a piece of soft metal iron that is magnetized by passing the electric current through a coil of wire wrapped around the metal. It becomes magnetized when the electric current is present and demagnetized when the electricity is turned off.</a:t>
            </a:r>
            <a:endParaRPr b="0" lang="en-PH" sz="1800" spc="-1" strike="noStrike">
              <a:latin typeface="Arial"/>
            </a:endParaRPr>
          </a:p>
        </p:txBody>
      </p:sp>
      <p:sp>
        <p:nvSpPr>
          <p:cNvPr id="138" name=""/>
          <p:cNvSpPr txBox="1"/>
          <p:nvPr/>
        </p:nvSpPr>
        <p:spPr>
          <a:xfrm>
            <a:off x="4100760" y="632880"/>
            <a:ext cx="3990240" cy="627120"/>
          </a:xfrm>
          <a:prstGeom prst="rect">
            <a:avLst/>
          </a:prstGeom>
          <a:noFill/>
          <a:ln w="0">
            <a:noFill/>
          </a:ln>
        </p:spPr>
        <p:txBody>
          <a:bodyPr lIns="90000" rIns="90000" tIns="45000" bIns="45000" anchor="t">
            <a:noAutofit/>
          </a:bodyPr>
          <a:p>
            <a:pPr algn="ctr">
              <a:buNone/>
            </a:pPr>
            <a:r>
              <a:rPr b="1" lang="en-US" sz="3000" spc="-1" strike="noStrike">
                <a:solidFill>
                  <a:srgbClr val="000000"/>
                </a:solidFill>
                <a:latin typeface="Lato"/>
                <a:ea typeface="PingFang SC"/>
              </a:rPr>
              <a:t>Electromagnets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720000" y="360000"/>
            <a:ext cx="9168120" cy="708120"/>
          </a:xfrm>
          <a:prstGeom prst="rect">
            <a:avLst/>
          </a:prstGeom>
          <a:noFill/>
          <a:ln w="0">
            <a:noFill/>
          </a:ln>
        </p:spPr>
        <p:style>
          <a:lnRef idx="0"/>
          <a:fillRef idx="0"/>
          <a:effectRef idx="0"/>
          <a:fontRef idx="minor"/>
        </p:style>
      </p:sp>
      <p:sp>
        <p:nvSpPr>
          <p:cNvPr id="140" name=""/>
          <p:cNvSpPr/>
          <p:nvPr/>
        </p:nvSpPr>
        <p:spPr>
          <a:xfrm>
            <a:off x="7560000" y="5400000"/>
            <a:ext cx="2874600" cy="340920"/>
          </a:xfrm>
          <a:prstGeom prst="rect">
            <a:avLst/>
          </a:prstGeom>
          <a:noFill/>
          <a:ln w="0">
            <a:noFill/>
          </a:ln>
        </p:spPr>
        <p:style>
          <a:lnRef idx="0"/>
          <a:fillRef idx="0"/>
          <a:effectRef idx="0"/>
          <a:fontRef idx="minor"/>
        </p:style>
      </p:sp>
      <p:sp>
        <p:nvSpPr>
          <p:cNvPr id="141" name=""/>
          <p:cNvSpPr/>
          <p:nvPr/>
        </p:nvSpPr>
        <p:spPr>
          <a:xfrm>
            <a:off x="10260000" y="5746320"/>
            <a:ext cx="175320" cy="340920"/>
          </a:xfrm>
          <a:prstGeom prst="rect">
            <a:avLst/>
          </a:prstGeom>
          <a:noFill/>
          <a:ln w="0">
            <a:noFill/>
          </a:ln>
        </p:spPr>
        <p:style>
          <a:lnRef idx="0"/>
          <a:fillRef idx="0"/>
          <a:effectRef idx="0"/>
          <a:fontRef idx="minor"/>
        </p:style>
      </p:sp>
      <p:sp>
        <p:nvSpPr>
          <p:cNvPr id="142" name=""/>
          <p:cNvSpPr/>
          <p:nvPr/>
        </p:nvSpPr>
        <p:spPr>
          <a:xfrm>
            <a:off x="909000" y="2376000"/>
            <a:ext cx="10374120" cy="2124000"/>
          </a:xfrm>
          <a:prstGeom prst="rect">
            <a:avLst/>
          </a:prstGeom>
          <a:solidFill>
            <a:srgbClr val="ffffff"/>
          </a:solidFill>
          <a:ln w="38160">
            <a:solidFill>
              <a:srgbClr val="000000"/>
            </a:solidFill>
            <a:round/>
          </a:ln>
        </p:spPr>
        <p:style>
          <a:lnRef idx="0"/>
          <a:fillRef idx="0"/>
          <a:effectRef idx="0"/>
          <a:fontRef idx="minor"/>
        </p:style>
      </p:sp>
      <p:sp>
        <p:nvSpPr>
          <p:cNvPr id="143" name=""/>
          <p:cNvSpPr/>
          <p:nvPr/>
        </p:nvSpPr>
        <p:spPr>
          <a:xfrm>
            <a:off x="0" y="1620000"/>
            <a:ext cx="5037840" cy="537840"/>
          </a:xfrm>
          <a:prstGeom prst="rect">
            <a:avLst/>
          </a:prstGeom>
          <a:solidFill>
            <a:srgbClr val="f7d1d5"/>
          </a:solidFill>
          <a:ln w="19080">
            <a:solidFill>
              <a:srgbClr val="3465a4"/>
            </a:solidFill>
            <a:round/>
          </a:ln>
        </p:spPr>
        <p:style>
          <a:lnRef idx="0"/>
          <a:fillRef idx="0"/>
          <a:effectRef idx="0"/>
          <a:fontRef idx="minor"/>
        </p:style>
        <p:txBody>
          <a:bodyPr lIns="99360" rIns="99360" tIns="54360" bIns="54360" anchor="ctr">
            <a:noAutofit/>
          </a:bodyPr>
          <a:p>
            <a:pPr algn="ctr">
              <a:lnSpc>
                <a:spcPct val="100000"/>
              </a:lnSpc>
              <a:buNone/>
            </a:pPr>
            <a:r>
              <a:rPr b="1" lang="en-PH" sz="2000" spc="-1" strike="noStrike">
                <a:solidFill>
                  <a:srgbClr val="000000"/>
                </a:solidFill>
                <a:latin typeface="Lato"/>
                <a:ea typeface="DejaVu Sans"/>
              </a:rPr>
              <a:t>Components of an Electromagnet</a:t>
            </a:r>
            <a:endParaRPr b="0" lang="en-PH" sz="2000" spc="-1" strike="noStrike">
              <a:latin typeface="Arial"/>
            </a:endParaRPr>
          </a:p>
        </p:txBody>
      </p:sp>
      <p:sp>
        <p:nvSpPr>
          <p:cNvPr id="144" name=""/>
          <p:cNvSpPr/>
          <p:nvPr/>
        </p:nvSpPr>
        <p:spPr>
          <a:xfrm>
            <a:off x="1037880" y="2412000"/>
            <a:ext cx="10116000" cy="2052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source is from where the electricity comes. It is where the current or electricity starts to flow. the battery is the source of electricity or charges moving through the wire.</a:t>
            </a:r>
            <a:endParaRPr b="0" lang="en-PH" sz="1800" spc="-1" strike="noStrike">
              <a:latin typeface="Lato"/>
            </a:endParaRPr>
          </a:p>
          <a:p>
            <a:pPr algn="just">
              <a:lnSpc>
                <a:spcPct val="100000"/>
              </a:lnSpc>
              <a:buNone/>
            </a:pPr>
            <a:endParaRPr b="0" lang="en-PH" sz="1800" spc="-1" strike="noStrike">
              <a:latin typeface="Lato"/>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wire </a:t>
            </a:r>
            <a:r>
              <a:rPr b="0" lang="en-PH" sz="1800" spc="-1" strike="noStrike">
                <a:solidFill>
                  <a:srgbClr val="000000"/>
                </a:solidFill>
                <a:latin typeface="Lato"/>
                <a:ea typeface="&gt; 'ECþ"/>
              </a:rPr>
              <a:t>allows the electricity to flow from the source to the core (nail). It is also called a </a:t>
            </a:r>
            <a:r>
              <a:rPr b="1" lang="en-PH" sz="1800" spc="-1" strike="noStrike">
                <a:solidFill>
                  <a:srgbClr val="000000"/>
                </a:solidFill>
                <a:latin typeface="Lato"/>
                <a:ea typeface="&gt; 'ECþ"/>
              </a:rPr>
              <a:t>path</a:t>
            </a:r>
            <a:r>
              <a:rPr b="0" lang="en-PH" sz="1800" spc="-1" strike="noStrike">
                <a:solidFill>
                  <a:srgbClr val="000000"/>
                </a:solidFill>
                <a:latin typeface="Lato"/>
                <a:ea typeface="&gt; 'ECþ"/>
              </a:rPr>
              <a:t>. The path is all the parts of the circuit through which the current flows. It is the pathway of flowing electricity and is made of conducting materials called </a:t>
            </a:r>
            <a:r>
              <a:rPr b="1" lang="en-PH" sz="1800" spc="-1" strike="noStrike">
                <a:solidFill>
                  <a:srgbClr val="000000"/>
                </a:solidFill>
                <a:latin typeface="Lato"/>
                <a:ea typeface="&gt; 'ECþ"/>
              </a:rPr>
              <a:t>conductors</a:t>
            </a:r>
            <a:r>
              <a:rPr b="0" lang="en-PH" sz="1800" spc="-1" strike="noStrike">
                <a:solidFill>
                  <a:srgbClr val="000000"/>
                </a:solidFill>
                <a:latin typeface="Lato"/>
                <a:ea typeface="&gt; 'ECþ"/>
              </a:rPr>
              <a:t>. These are materials that conduct electricity and allow it to pass through.</a:t>
            </a:r>
            <a:endParaRPr b="0" lang="en-PH" sz="1800" spc="-1" strike="noStrike">
              <a:latin typeface="Lato"/>
            </a:endParaRPr>
          </a:p>
        </p:txBody>
      </p:sp>
      <p:pic>
        <p:nvPicPr>
          <p:cNvPr id="145" name="" descr=""/>
          <p:cNvPicPr/>
          <p:nvPr/>
        </p:nvPicPr>
        <p:blipFill>
          <a:blip r:embed="rId1"/>
          <a:stretch/>
        </p:blipFill>
        <p:spPr>
          <a:xfrm>
            <a:off x="3953520" y="4636440"/>
            <a:ext cx="1986480" cy="1483560"/>
          </a:xfrm>
          <a:prstGeom prst="rect">
            <a:avLst/>
          </a:prstGeom>
          <a:ln w="38160">
            <a:solidFill>
              <a:srgbClr val="bf0041"/>
            </a:solidFill>
            <a:round/>
          </a:ln>
        </p:spPr>
      </p:pic>
      <p:pic>
        <p:nvPicPr>
          <p:cNvPr id="146" name="" descr=""/>
          <p:cNvPicPr/>
          <p:nvPr/>
        </p:nvPicPr>
        <p:blipFill>
          <a:blip r:embed="rId2"/>
          <a:stretch/>
        </p:blipFill>
        <p:spPr>
          <a:xfrm>
            <a:off x="6480000" y="4632480"/>
            <a:ext cx="1980000" cy="1487520"/>
          </a:xfrm>
          <a:prstGeom prst="rect">
            <a:avLst/>
          </a:prstGeom>
          <a:ln w="38160">
            <a:solidFill>
              <a:srgbClr val="bf0041"/>
            </a:solidFill>
            <a:round/>
          </a:ln>
        </p:spPr>
      </p:pic>
      <p:sp>
        <p:nvSpPr>
          <p:cNvPr id="147" name=""/>
          <p:cNvSpPr txBox="1"/>
          <p:nvPr/>
        </p:nvSpPr>
        <p:spPr>
          <a:xfrm>
            <a:off x="4100760" y="632880"/>
            <a:ext cx="3990240" cy="627120"/>
          </a:xfrm>
          <a:prstGeom prst="rect">
            <a:avLst/>
          </a:prstGeom>
          <a:noFill/>
          <a:ln w="0">
            <a:noFill/>
          </a:ln>
        </p:spPr>
        <p:txBody>
          <a:bodyPr lIns="90000" rIns="90000" tIns="45000" bIns="45000" anchor="t">
            <a:noAutofit/>
          </a:bodyPr>
          <a:p>
            <a:pPr algn="ctr">
              <a:buNone/>
            </a:pPr>
            <a:r>
              <a:rPr b="1" lang="en-US" sz="3000" spc="-1" strike="noStrike">
                <a:solidFill>
                  <a:srgbClr val="000000"/>
                </a:solidFill>
                <a:latin typeface="Lato"/>
                <a:ea typeface="PingFang SC"/>
              </a:rPr>
              <a:t>Electromagnets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
          <p:cNvSpPr/>
          <p:nvPr/>
        </p:nvSpPr>
        <p:spPr>
          <a:xfrm>
            <a:off x="720000" y="360000"/>
            <a:ext cx="9168120" cy="708120"/>
          </a:xfrm>
          <a:prstGeom prst="rect">
            <a:avLst/>
          </a:prstGeom>
          <a:noFill/>
          <a:ln w="0">
            <a:noFill/>
          </a:ln>
        </p:spPr>
        <p:style>
          <a:lnRef idx="0"/>
          <a:fillRef idx="0"/>
          <a:effectRef idx="0"/>
          <a:fontRef idx="minor"/>
        </p:style>
      </p:sp>
      <p:sp>
        <p:nvSpPr>
          <p:cNvPr id="149" name=""/>
          <p:cNvSpPr/>
          <p:nvPr/>
        </p:nvSpPr>
        <p:spPr>
          <a:xfrm>
            <a:off x="7560000" y="5400000"/>
            <a:ext cx="2874600" cy="340920"/>
          </a:xfrm>
          <a:prstGeom prst="rect">
            <a:avLst/>
          </a:prstGeom>
          <a:noFill/>
          <a:ln w="0">
            <a:noFill/>
          </a:ln>
        </p:spPr>
        <p:style>
          <a:lnRef idx="0"/>
          <a:fillRef idx="0"/>
          <a:effectRef idx="0"/>
          <a:fontRef idx="minor"/>
        </p:style>
      </p:sp>
      <p:sp>
        <p:nvSpPr>
          <p:cNvPr id="150" name=""/>
          <p:cNvSpPr/>
          <p:nvPr/>
        </p:nvSpPr>
        <p:spPr>
          <a:xfrm>
            <a:off x="10260000" y="5746320"/>
            <a:ext cx="175320" cy="340920"/>
          </a:xfrm>
          <a:prstGeom prst="rect">
            <a:avLst/>
          </a:prstGeom>
          <a:noFill/>
          <a:ln w="0">
            <a:noFill/>
          </a:ln>
        </p:spPr>
        <p:style>
          <a:lnRef idx="0"/>
          <a:fillRef idx="0"/>
          <a:effectRef idx="0"/>
          <a:fontRef idx="minor"/>
        </p:style>
      </p:sp>
      <p:sp>
        <p:nvSpPr>
          <p:cNvPr id="151" name=""/>
          <p:cNvSpPr/>
          <p:nvPr/>
        </p:nvSpPr>
        <p:spPr>
          <a:xfrm>
            <a:off x="864000" y="2520000"/>
            <a:ext cx="7740000" cy="1800000"/>
          </a:xfrm>
          <a:prstGeom prst="rect">
            <a:avLst/>
          </a:prstGeom>
          <a:solidFill>
            <a:srgbClr val="ffffff"/>
          </a:solidFill>
          <a:ln w="38160">
            <a:solidFill>
              <a:srgbClr val="000000"/>
            </a:solidFill>
            <a:round/>
          </a:ln>
        </p:spPr>
        <p:style>
          <a:lnRef idx="0"/>
          <a:fillRef idx="0"/>
          <a:effectRef idx="0"/>
          <a:fontRef idx="minor"/>
        </p:style>
      </p:sp>
      <p:sp>
        <p:nvSpPr>
          <p:cNvPr id="152" name=""/>
          <p:cNvSpPr/>
          <p:nvPr/>
        </p:nvSpPr>
        <p:spPr>
          <a:xfrm>
            <a:off x="936000" y="2700000"/>
            <a:ext cx="7560000" cy="1620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nail serves as the core of the electromagnet. When </a:t>
            </a:r>
            <a:r>
              <a:rPr b="0" lang="en-PH" sz="1800" spc="-1" strike="noStrike">
                <a:solidFill>
                  <a:srgbClr val="000000"/>
                </a:solidFill>
                <a:latin typeface="Lato"/>
                <a:ea typeface="&gt; 'ECþ"/>
              </a:rPr>
              <a:t>electricity flows from the source, the nail becomes a temporary magnet. Temporary magnets lose all or most of their magnetic properties after a short time. Once the wire is disconnected from the source, the nail will lose its magnetic properties.</a:t>
            </a:r>
            <a:endParaRPr b="0" lang="en-PH" sz="1800" spc="-1" strike="noStrike">
              <a:latin typeface="Arial"/>
            </a:endParaRPr>
          </a:p>
        </p:txBody>
      </p:sp>
      <p:pic>
        <p:nvPicPr>
          <p:cNvPr id="153" name="" descr=""/>
          <p:cNvPicPr/>
          <p:nvPr/>
        </p:nvPicPr>
        <p:blipFill>
          <a:blip r:embed="rId1"/>
          <a:stretch/>
        </p:blipFill>
        <p:spPr>
          <a:xfrm>
            <a:off x="8820000" y="2520000"/>
            <a:ext cx="2337840" cy="1797840"/>
          </a:xfrm>
          <a:prstGeom prst="rect">
            <a:avLst/>
          </a:prstGeom>
          <a:ln w="38160">
            <a:solidFill>
              <a:srgbClr val="bf0041"/>
            </a:solidFill>
            <a:round/>
          </a:ln>
        </p:spPr>
      </p:pic>
      <p:sp>
        <p:nvSpPr>
          <p:cNvPr id="154" name=""/>
          <p:cNvSpPr txBox="1"/>
          <p:nvPr/>
        </p:nvSpPr>
        <p:spPr>
          <a:xfrm>
            <a:off x="4100760" y="632880"/>
            <a:ext cx="3990240" cy="627120"/>
          </a:xfrm>
          <a:prstGeom prst="rect">
            <a:avLst/>
          </a:prstGeom>
          <a:noFill/>
          <a:ln w="0">
            <a:noFill/>
          </a:ln>
        </p:spPr>
        <p:txBody>
          <a:bodyPr lIns="90000" rIns="90000" tIns="45000" bIns="45000" anchor="t">
            <a:noAutofit/>
          </a:bodyPr>
          <a:p>
            <a:pPr algn="ctr">
              <a:buNone/>
            </a:pPr>
            <a:r>
              <a:rPr b="1" lang="en-US" sz="3000" spc="-1" strike="noStrike">
                <a:solidFill>
                  <a:srgbClr val="000000"/>
                </a:solidFill>
                <a:latin typeface="Lato"/>
                <a:ea typeface="PingFang SC"/>
              </a:rPr>
              <a:t>Electromagnets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
          <p:cNvSpPr/>
          <p:nvPr/>
        </p:nvSpPr>
        <p:spPr>
          <a:xfrm>
            <a:off x="720000" y="360000"/>
            <a:ext cx="9168120" cy="708120"/>
          </a:xfrm>
          <a:prstGeom prst="rect">
            <a:avLst/>
          </a:prstGeom>
          <a:noFill/>
          <a:ln w="0">
            <a:noFill/>
          </a:ln>
        </p:spPr>
        <p:style>
          <a:lnRef idx="0"/>
          <a:fillRef idx="0"/>
          <a:effectRef idx="0"/>
          <a:fontRef idx="minor"/>
        </p:style>
      </p:sp>
      <p:sp>
        <p:nvSpPr>
          <p:cNvPr id="156" name=""/>
          <p:cNvSpPr/>
          <p:nvPr/>
        </p:nvSpPr>
        <p:spPr>
          <a:xfrm>
            <a:off x="7560000" y="5400000"/>
            <a:ext cx="2874600" cy="340920"/>
          </a:xfrm>
          <a:prstGeom prst="rect">
            <a:avLst/>
          </a:prstGeom>
          <a:noFill/>
          <a:ln w="0">
            <a:noFill/>
          </a:ln>
        </p:spPr>
        <p:style>
          <a:lnRef idx="0"/>
          <a:fillRef idx="0"/>
          <a:effectRef idx="0"/>
          <a:fontRef idx="minor"/>
        </p:style>
      </p:sp>
      <p:sp>
        <p:nvSpPr>
          <p:cNvPr id="157" name=""/>
          <p:cNvSpPr/>
          <p:nvPr/>
        </p:nvSpPr>
        <p:spPr>
          <a:xfrm>
            <a:off x="10260000" y="5746320"/>
            <a:ext cx="175320" cy="340920"/>
          </a:xfrm>
          <a:prstGeom prst="rect">
            <a:avLst/>
          </a:prstGeom>
          <a:noFill/>
          <a:ln w="0">
            <a:noFill/>
          </a:ln>
        </p:spPr>
        <p:style>
          <a:lnRef idx="0"/>
          <a:fillRef idx="0"/>
          <a:effectRef idx="0"/>
          <a:fontRef idx="minor"/>
        </p:style>
      </p:sp>
      <p:sp>
        <p:nvSpPr>
          <p:cNvPr id="158" name=""/>
          <p:cNvSpPr/>
          <p:nvPr/>
        </p:nvSpPr>
        <p:spPr>
          <a:xfrm>
            <a:off x="965880" y="2556000"/>
            <a:ext cx="10260000" cy="3240000"/>
          </a:xfrm>
          <a:prstGeom prst="rect">
            <a:avLst/>
          </a:prstGeom>
          <a:solidFill>
            <a:srgbClr val="ffffff"/>
          </a:solidFill>
          <a:ln w="38160">
            <a:solidFill>
              <a:srgbClr val="000000"/>
            </a:solidFill>
            <a:round/>
          </a:ln>
        </p:spPr>
        <p:style>
          <a:lnRef idx="0"/>
          <a:fillRef idx="0"/>
          <a:effectRef idx="0"/>
          <a:fontRef idx="minor"/>
        </p:style>
      </p:sp>
      <p:sp>
        <p:nvSpPr>
          <p:cNvPr id="159" name=""/>
          <p:cNvSpPr/>
          <p:nvPr/>
        </p:nvSpPr>
        <p:spPr>
          <a:xfrm>
            <a:off x="999360" y="2628000"/>
            <a:ext cx="10193040" cy="298800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Electromagnets can increase their strength with a little modification.</a:t>
            </a:r>
            <a:br/>
            <a:endParaRPr b="0" lang="en-PH" sz="1800" spc="-1" strike="noStrike">
              <a:latin typeface="Arial"/>
            </a:endParaRPr>
          </a:p>
          <a:p>
            <a:pPr>
              <a:lnSpc>
                <a:spcPct val="100000"/>
              </a:lnSpc>
              <a:buNone/>
            </a:pPr>
            <a:r>
              <a:rPr b="0" lang="en-PH" sz="1800" spc="-1" strike="noStrike">
                <a:solidFill>
                  <a:srgbClr val="000000"/>
                </a:solidFill>
                <a:latin typeface="Lato"/>
                <a:ea typeface="&gt; 'ECþ"/>
              </a:rPr>
              <a:t>	</a:t>
            </a:r>
            <a:r>
              <a:rPr b="0" lang="en-PH" sz="1800" spc="-1" strike="noStrike">
                <a:solidFill>
                  <a:srgbClr val="000000"/>
                </a:solidFill>
                <a:latin typeface="Lato"/>
                <a:ea typeface="&gt; 'ECþ"/>
              </a:rPr>
              <a:t>As electromagnets work by sending an electrical signal through the coiled wire, more of this can be used to create a bigger coil. The strength of the current sent through the wire can also be increased, which can also improve the efficiency of the magnet.</a:t>
            </a:r>
            <a:br/>
            <a:endParaRPr b="0" lang="en-PH" sz="1800" spc="-1" strike="noStrike">
              <a:latin typeface="Arial"/>
            </a:endParaRPr>
          </a:p>
          <a:p>
            <a:pPr>
              <a:lnSpc>
                <a:spcPct val="100000"/>
              </a:lnSpc>
              <a:buNone/>
            </a:pPr>
            <a:r>
              <a:rPr b="0" lang="en-PH" sz="1800" spc="-1" strike="noStrike">
                <a:solidFill>
                  <a:srgbClr val="000000"/>
                </a:solidFill>
                <a:latin typeface="Lato"/>
                <a:ea typeface="&gt; 'ECþ"/>
              </a:rPr>
              <a:t>	</a:t>
            </a:r>
            <a:r>
              <a:rPr b="0" lang="en-PH" sz="1800" spc="-1" strike="noStrike">
                <a:solidFill>
                  <a:srgbClr val="000000"/>
                </a:solidFill>
                <a:latin typeface="Lato"/>
                <a:ea typeface="&gt; 'ECþ"/>
              </a:rPr>
              <a:t>Wrapping the metal coils around an iron core is also a way to increase the strength of </a:t>
            </a:r>
            <a:r>
              <a:rPr b="0" lang="en-PH" sz="1800" spc="-1" strike="noStrike">
                <a:solidFill>
                  <a:srgbClr val="000000"/>
                </a:solidFill>
                <a:latin typeface="Lato"/>
                <a:ea typeface="&gt; 'ECþ"/>
              </a:rPr>
              <a:t>	</a:t>
            </a:r>
            <a:r>
              <a:rPr b="0" lang="en-PH" sz="1800" spc="-1" strike="noStrike">
                <a:solidFill>
                  <a:srgbClr val="000000"/>
                </a:solidFill>
                <a:latin typeface="Lato"/>
                <a:ea typeface="&gt; 'ECþ"/>
              </a:rPr>
              <a:t>electromagnets.</a:t>
            </a:r>
            <a:br/>
            <a:endParaRPr b="0" lang="en-PH" sz="1800" spc="-1" strike="noStrike">
              <a:latin typeface="Arial"/>
            </a:endParaRPr>
          </a:p>
          <a:p>
            <a:pPr>
              <a:lnSpc>
                <a:spcPct val="100000"/>
              </a:lnSpc>
              <a:buNone/>
            </a:pPr>
            <a:r>
              <a:rPr b="0" lang="en-PH" sz="1800" spc="-1" strike="noStrike">
                <a:solidFill>
                  <a:srgbClr val="000000"/>
                </a:solidFill>
                <a:latin typeface="Lato"/>
                <a:ea typeface="&gt; 'ECþ"/>
              </a:rPr>
              <a:t>	</a:t>
            </a:r>
            <a:r>
              <a:rPr b="0" lang="en-PH" sz="1800" spc="-1" strike="noStrike">
                <a:solidFill>
                  <a:srgbClr val="000000"/>
                </a:solidFill>
                <a:latin typeface="Lato"/>
                <a:ea typeface="&gt; 'ECþ"/>
              </a:rPr>
              <a:t>The strength of electromagnets is also increased by raising the voltage of the dry cell, which is done by adding more of these sources connected to the wire.</a:t>
            </a:r>
            <a:endParaRPr b="0" lang="en-PH" sz="1800" spc="-1" strike="noStrike">
              <a:latin typeface="Arial"/>
            </a:endParaRPr>
          </a:p>
        </p:txBody>
      </p:sp>
      <p:sp>
        <p:nvSpPr>
          <p:cNvPr id="160" name=""/>
          <p:cNvSpPr/>
          <p:nvPr/>
        </p:nvSpPr>
        <p:spPr>
          <a:xfrm>
            <a:off x="1800" y="1801800"/>
            <a:ext cx="7018200" cy="538200"/>
          </a:xfrm>
          <a:prstGeom prst="rect">
            <a:avLst/>
          </a:prstGeom>
          <a:solidFill>
            <a:srgbClr val="f7d1d5"/>
          </a:solidFill>
          <a:ln w="19080">
            <a:solidFill>
              <a:srgbClr val="3465a4"/>
            </a:solidFill>
            <a:round/>
          </a:ln>
        </p:spPr>
        <p:style>
          <a:lnRef idx="0"/>
          <a:fillRef idx="0"/>
          <a:effectRef idx="0"/>
          <a:fontRef idx="minor"/>
        </p:style>
        <p:txBody>
          <a:bodyPr lIns="99720" rIns="99720" tIns="54720" bIns="54720" anchor="ctr">
            <a:noAutofit/>
          </a:bodyPr>
          <a:p>
            <a:pPr algn="ctr">
              <a:lnSpc>
                <a:spcPct val="100000"/>
              </a:lnSpc>
              <a:buNone/>
            </a:pPr>
            <a:r>
              <a:rPr b="1" lang="en-PH" sz="1800" spc="-1" strike="noStrike">
                <a:solidFill>
                  <a:srgbClr val="000000"/>
                </a:solidFill>
                <a:latin typeface="Lato"/>
                <a:ea typeface="DejaVu Sans"/>
              </a:rPr>
              <a:t>Factors that Affect the Strength of Electromagnets</a:t>
            </a:r>
            <a:endParaRPr b="0" lang="en-PH" sz="1800" spc="-1" strike="noStrike">
              <a:latin typeface="Arial"/>
            </a:endParaRPr>
          </a:p>
        </p:txBody>
      </p:sp>
      <p:sp>
        <p:nvSpPr>
          <p:cNvPr id="161" name=""/>
          <p:cNvSpPr txBox="1"/>
          <p:nvPr/>
        </p:nvSpPr>
        <p:spPr>
          <a:xfrm>
            <a:off x="4100760" y="380880"/>
            <a:ext cx="3990240" cy="627120"/>
          </a:xfrm>
          <a:prstGeom prst="rect">
            <a:avLst/>
          </a:prstGeom>
          <a:noFill/>
          <a:ln w="0">
            <a:noFill/>
          </a:ln>
        </p:spPr>
        <p:txBody>
          <a:bodyPr lIns="90000" rIns="90000" tIns="45000" bIns="45000" anchor="t">
            <a:noAutofit/>
          </a:bodyPr>
          <a:p>
            <a:pPr algn="ctr">
              <a:buNone/>
            </a:pPr>
            <a:r>
              <a:rPr b="1" lang="en-US" sz="3000" spc="-1" strike="noStrike">
                <a:solidFill>
                  <a:srgbClr val="000000"/>
                </a:solidFill>
                <a:latin typeface="Lato"/>
                <a:ea typeface="PingFang SC"/>
              </a:rPr>
              <a:t>Electromagnets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
          <p:cNvSpPr/>
          <p:nvPr/>
        </p:nvSpPr>
        <p:spPr>
          <a:xfrm>
            <a:off x="720000" y="360000"/>
            <a:ext cx="9168120" cy="708120"/>
          </a:xfrm>
          <a:prstGeom prst="rect">
            <a:avLst/>
          </a:prstGeom>
          <a:noFill/>
          <a:ln w="0">
            <a:noFill/>
          </a:ln>
        </p:spPr>
        <p:style>
          <a:lnRef idx="0"/>
          <a:fillRef idx="0"/>
          <a:effectRef idx="0"/>
          <a:fontRef idx="minor"/>
        </p:style>
      </p:sp>
      <p:sp>
        <p:nvSpPr>
          <p:cNvPr id="163" name=""/>
          <p:cNvSpPr/>
          <p:nvPr/>
        </p:nvSpPr>
        <p:spPr>
          <a:xfrm>
            <a:off x="7560000" y="5400000"/>
            <a:ext cx="2874600" cy="340920"/>
          </a:xfrm>
          <a:prstGeom prst="rect">
            <a:avLst/>
          </a:prstGeom>
          <a:noFill/>
          <a:ln w="0">
            <a:noFill/>
          </a:ln>
        </p:spPr>
        <p:style>
          <a:lnRef idx="0"/>
          <a:fillRef idx="0"/>
          <a:effectRef idx="0"/>
          <a:fontRef idx="minor"/>
        </p:style>
      </p:sp>
      <p:sp>
        <p:nvSpPr>
          <p:cNvPr id="164" name=""/>
          <p:cNvSpPr/>
          <p:nvPr/>
        </p:nvSpPr>
        <p:spPr>
          <a:xfrm>
            <a:off x="10260000" y="5746320"/>
            <a:ext cx="175320" cy="340920"/>
          </a:xfrm>
          <a:prstGeom prst="rect">
            <a:avLst/>
          </a:prstGeom>
          <a:noFill/>
          <a:ln w="0">
            <a:noFill/>
          </a:ln>
        </p:spPr>
        <p:style>
          <a:lnRef idx="0"/>
          <a:fillRef idx="0"/>
          <a:effectRef idx="0"/>
          <a:fontRef idx="minor"/>
        </p:style>
      </p:sp>
      <p:sp>
        <p:nvSpPr>
          <p:cNvPr id="165" name=""/>
          <p:cNvSpPr/>
          <p:nvPr/>
        </p:nvSpPr>
        <p:spPr>
          <a:xfrm>
            <a:off x="0" y="1801800"/>
            <a:ext cx="3598200" cy="538200"/>
          </a:xfrm>
          <a:prstGeom prst="rect">
            <a:avLst/>
          </a:prstGeom>
          <a:solidFill>
            <a:srgbClr val="f7d1d5"/>
          </a:solidFill>
          <a:ln w="19080">
            <a:solidFill>
              <a:srgbClr val="3465a4"/>
            </a:solidFill>
            <a:round/>
          </a:ln>
        </p:spPr>
        <p:style>
          <a:lnRef idx="0"/>
          <a:fillRef idx="0"/>
          <a:effectRef idx="0"/>
          <a:fontRef idx="minor"/>
        </p:style>
        <p:txBody>
          <a:bodyPr lIns="99720" rIns="99720" tIns="54720" bIns="54720" anchor="ctr">
            <a:noAutofit/>
          </a:bodyPr>
          <a:p>
            <a:pPr algn="ctr">
              <a:lnSpc>
                <a:spcPct val="100000"/>
              </a:lnSpc>
              <a:buNone/>
            </a:pPr>
            <a:r>
              <a:rPr b="1" lang="en-PH" sz="2000" spc="-1" strike="noStrike">
                <a:solidFill>
                  <a:srgbClr val="000000"/>
                </a:solidFill>
                <a:latin typeface="Lato"/>
                <a:ea typeface="DejaVu Sans"/>
              </a:rPr>
              <a:t>Uses of Electromagnets</a:t>
            </a:r>
            <a:endParaRPr b="0" lang="en-PH" sz="2000" spc="-1" strike="noStrike">
              <a:latin typeface="Arial"/>
            </a:endParaRPr>
          </a:p>
        </p:txBody>
      </p:sp>
      <p:sp>
        <p:nvSpPr>
          <p:cNvPr id="166" name=""/>
          <p:cNvSpPr/>
          <p:nvPr/>
        </p:nvSpPr>
        <p:spPr>
          <a:xfrm>
            <a:off x="360000" y="2736000"/>
            <a:ext cx="8818200" cy="2304000"/>
          </a:xfrm>
          <a:prstGeom prst="rect">
            <a:avLst/>
          </a:prstGeom>
          <a:solidFill>
            <a:srgbClr val="ffffff"/>
          </a:solidFill>
          <a:ln w="38160">
            <a:solidFill>
              <a:srgbClr val="000000"/>
            </a:solidFill>
            <a:round/>
          </a:ln>
        </p:spPr>
        <p:style>
          <a:lnRef idx="0"/>
          <a:fillRef idx="0"/>
          <a:effectRef idx="0"/>
          <a:fontRef idx="minor"/>
        </p:style>
        <p:txBody>
          <a:bodyPr lIns="109080" rIns="109080" tIns="64080" bIns="64080" anchor="ctr">
            <a:noAutofit/>
          </a:bodyPr>
          <a:p>
            <a:pPr algn="just">
              <a:lnSpc>
                <a:spcPct val="100000"/>
              </a:lnSpc>
              <a:buNone/>
            </a:pPr>
            <a:r>
              <a:rPr b="0" lang="en-PH" sz="2000" spc="-1" strike="noStrike">
                <a:solidFill>
                  <a:srgbClr val="000000"/>
                </a:solidFill>
                <a:latin typeface="Lato"/>
                <a:ea typeface="DejaVu Sans"/>
              </a:rPr>
              <a:t>	</a:t>
            </a:r>
            <a:endParaRPr b="0" lang="en-PH" sz="2000" spc="-1" strike="noStrike">
              <a:latin typeface="Arial"/>
            </a:endParaRPr>
          </a:p>
        </p:txBody>
      </p:sp>
      <p:pic>
        <p:nvPicPr>
          <p:cNvPr id="167" name="" descr=""/>
          <p:cNvPicPr/>
          <p:nvPr/>
        </p:nvPicPr>
        <p:blipFill>
          <a:blip r:embed="rId1"/>
          <a:stretch/>
        </p:blipFill>
        <p:spPr>
          <a:xfrm>
            <a:off x="9360000" y="2768040"/>
            <a:ext cx="1980000" cy="2271960"/>
          </a:xfrm>
          <a:prstGeom prst="rect">
            <a:avLst/>
          </a:prstGeom>
          <a:ln w="38160">
            <a:solidFill>
              <a:srgbClr val="bf0041"/>
            </a:solidFill>
            <a:round/>
          </a:ln>
        </p:spPr>
      </p:pic>
      <p:sp>
        <p:nvSpPr>
          <p:cNvPr id="168" name=""/>
          <p:cNvSpPr/>
          <p:nvPr/>
        </p:nvSpPr>
        <p:spPr>
          <a:xfrm>
            <a:off x="504000" y="3744000"/>
            <a:ext cx="8496000" cy="1260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One of the most important uses of electromagnets is that they help in running electric motors. An elec</a:t>
            </a:r>
            <a:r>
              <a:rPr b="1" lang="en-PH" sz="1800" spc="-1" strike="noStrike">
                <a:solidFill>
                  <a:srgbClr val="000000"/>
                </a:solidFill>
                <a:latin typeface="Lato"/>
                <a:ea typeface="DejaVu Sans"/>
              </a:rPr>
              <a:t>tric motor is a device that converts electrical energy</a:t>
            </a:r>
            <a:r>
              <a:rPr b="0" lang="en-PH" sz="1800" spc="-1" strike="noStrike">
                <a:solidFill>
                  <a:srgbClr val="000000"/>
                </a:solidFill>
                <a:latin typeface="Lato"/>
                <a:ea typeface="DejaVu Sans"/>
              </a:rPr>
              <a:t> into mechanical energy. Electric motors run refrigerators, vacuum cleaners, washing machines, blenders, drills, and many others.</a:t>
            </a:r>
            <a:endParaRPr b="0" lang="en-PH" sz="1800" spc="-1" strike="noStrike">
              <a:latin typeface="Arial"/>
            </a:endParaRPr>
          </a:p>
        </p:txBody>
      </p:sp>
      <p:sp>
        <p:nvSpPr>
          <p:cNvPr id="169" name=""/>
          <p:cNvSpPr/>
          <p:nvPr/>
        </p:nvSpPr>
        <p:spPr>
          <a:xfrm>
            <a:off x="540000" y="2808000"/>
            <a:ext cx="8100000" cy="9306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Electromagnets</a:t>
            </a:r>
            <a:r>
              <a:rPr b="0" lang="en-PH" sz="1800" spc="-1" strike="noStrike">
                <a:solidFill>
                  <a:srgbClr val="000000"/>
                </a:solidFill>
                <a:latin typeface="Lato"/>
                <a:ea typeface="DejaVu Sans"/>
              </a:rPr>
              <a:t> are used every day. These devices are useful for domestic, industrial, commercial, communication, transportation, and medical purposes. </a:t>
            </a:r>
            <a:endParaRPr b="0" lang="en-PH" sz="1800" spc="-1" strike="noStrike">
              <a:latin typeface="Arial"/>
            </a:endParaRPr>
          </a:p>
        </p:txBody>
      </p:sp>
      <p:sp>
        <p:nvSpPr>
          <p:cNvPr id="170" name=""/>
          <p:cNvSpPr txBox="1"/>
          <p:nvPr/>
        </p:nvSpPr>
        <p:spPr>
          <a:xfrm>
            <a:off x="4100760" y="632880"/>
            <a:ext cx="3990240" cy="627120"/>
          </a:xfrm>
          <a:prstGeom prst="rect">
            <a:avLst/>
          </a:prstGeom>
          <a:noFill/>
          <a:ln w="0">
            <a:noFill/>
          </a:ln>
        </p:spPr>
        <p:txBody>
          <a:bodyPr lIns="90000" rIns="90000" tIns="45000" bIns="45000" anchor="t">
            <a:noAutofit/>
          </a:bodyPr>
          <a:p>
            <a:pPr algn="ctr">
              <a:buNone/>
            </a:pPr>
            <a:r>
              <a:rPr b="1" lang="en-US" sz="3000" spc="-1" strike="noStrike">
                <a:solidFill>
                  <a:srgbClr val="000000"/>
                </a:solidFill>
                <a:latin typeface="Lato"/>
                <a:ea typeface="PingFang SC"/>
              </a:rPr>
              <a:t>Electromagnets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
          <p:cNvSpPr/>
          <p:nvPr/>
        </p:nvSpPr>
        <p:spPr>
          <a:xfrm>
            <a:off x="720000" y="360000"/>
            <a:ext cx="9168120" cy="708120"/>
          </a:xfrm>
          <a:prstGeom prst="rect">
            <a:avLst/>
          </a:prstGeom>
          <a:noFill/>
          <a:ln w="0">
            <a:noFill/>
          </a:ln>
        </p:spPr>
        <p:style>
          <a:lnRef idx="0"/>
          <a:fillRef idx="0"/>
          <a:effectRef idx="0"/>
          <a:fontRef idx="minor"/>
        </p:style>
      </p:sp>
      <p:sp>
        <p:nvSpPr>
          <p:cNvPr id="172" name=""/>
          <p:cNvSpPr/>
          <p:nvPr/>
        </p:nvSpPr>
        <p:spPr>
          <a:xfrm>
            <a:off x="7560000" y="5400000"/>
            <a:ext cx="2874600" cy="340920"/>
          </a:xfrm>
          <a:prstGeom prst="rect">
            <a:avLst/>
          </a:prstGeom>
          <a:noFill/>
          <a:ln w="0">
            <a:noFill/>
          </a:ln>
        </p:spPr>
        <p:style>
          <a:lnRef idx="0"/>
          <a:fillRef idx="0"/>
          <a:effectRef idx="0"/>
          <a:fontRef idx="minor"/>
        </p:style>
      </p:sp>
      <p:sp>
        <p:nvSpPr>
          <p:cNvPr id="173" name=""/>
          <p:cNvSpPr/>
          <p:nvPr/>
        </p:nvSpPr>
        <p:spPr>
          <a:xfrm>
            <a:off x="10260000" y="5746320"/>
            <a:ext cx="175320" cy="340920"/>
          </a:xfrm>
          <a:prstGeom prst="rect">
            <a:avLst/>
          </a:prstGeom>
          <a:noFill/>
          <a:ln w="0">
            <a:noFill/>
          </a:ln>
        </p:spPr>
        <p:style>
          <a:lnRef idx="0"/>
          <a:fillRef idx="0"/>
          <a:effectRef idx="0"/>
          <a:fontRef idx="minor"/>
        </p:style>
      </p:sp>
      <p:pic>
        <p:nvPicPr>
          <p:cNvPr id="174" name="" descr=""/>
          <p:cNvPicPr/>
          <p:nvPr/>
        </p:nvPicPr>
        <p:blipFill>
          <a:blip r:embed="rId1"/>
          <a:stretch/>
        </p:blipFill>
        <p:spPr>
          <a:xfrm>
            <a:off x="3780000" y="2340000"/>
            <a:ext cx="4860000" cy="1778760"/>
          </a:xfrm>
          <a:prstGeom prst="rect">
            <a:avLst/>
          </a:prstGeom>
          <a:ln w="38160">
            <a:solidFill>
              <a:srgbClr val="bf0041"/>
            </a:solidFill>
            <a:round/>
          </a:ln>
        </p:spPr>
      </p:pic>
      <p:sp>
        <p:nvSpPr>
          <p:cNvPr id="175" name=""/>
          <p:cNvSpPr/>
          <p:nvPr/>
        </p:nvSpPr>
        <p:spPr>
          <a:xfrm>
            <a:off x="1326960" y="4320000"/>
            <a:ext cx="9538200" cy="1260000"/>
          </a:xfrm>
          <a:prstGeom prst="rect">
            <a:avLst/>
          </a:prstGeom>
          <a:solidFill>
            <a:srgbClr val="ffffff"/>
          </a:solidFill>
          <a:ln w="38160">
            <a:solidFill>
              <a:srgbClr val="000000"/>
            </a:solidFill>
            <a:round/>
          </a:ln>
        </p:spPr>
        <p:style>
          <a:lnRef idx="0"/>
          <a:fillRef idx="0"/>
          <a:effectRef idx="0"/>
          <a:fontRef idx="minor"/>
        </p:style>
        <p:txBody>
          <a:bodyPr lIns="109080" rIns="109080" tIns="64080" bIns="64080" anchor="ctr">
            <a:noAutofit/>
          </a:bodyPr>
          <a:p>
            <a:pPr algn="just">
              <a:lnSpc>
                <a:spcPct val="100000"/>
              </a:lnSpc>
              <a:buNone/>
            </a:pPr>
            <a:r>
              <a:rPr b="0" lang="en-PH" sz="1800" spc="-1" strike="noStrike">
                <a:solidFill>
                  <a:srgbClr val="000000"/>
                </a:solidFill>
                <a:latin typeface="Lato "/>
                <a:ea typeface="DejaVu Sans"/>
              </a:rPr>
              <a:t>	</a:t>
            </a:r>
            <a:r>
              <a:rPr b="0" lang="en-PH" sz="1800" spc="-1" strike="noStrike">
                <a:solidFill>
                  <a:srgbClr val="000000"/>
                </a:solidFill>
                <a:latin typeface="Lato "/>
                <a:ea typeface="DejaVu Sans"/>
              </a:rPr>
              <a:t>Aside from these useful things, the electromagnets of speakers transform signals into sounds by making them vibrate. In the picture tubes of television (TV) sets or computer monitors (old models), an electromagnet, called a </a:t>
            </a:r>
            <a:r>
              <a:rPr b="0" lang="en-PH" sz="1800" spc="-1" strike="noStrike">
                <a:solidFill>
                  <a:srgbClr val="000000"/>
                </a:solidFill>
                <a:latin typeface="Lato "/>
                <a:ea typeface="&gt; 'ECþ"/>
              </a:rPr>
              <a:t>deflection yoke</a:t>
            </a:r>
            <a:r>
              <a:rPr b="0" lang="en-PH" sz="1800" spc="-1" strike="noStrike">
                <a:solidFill>
                  <a:srgbClr val="000000"/>
                </a:solidFill>
                <a:latin typeface="Lato "/>
                <a:ea typeface="DejaVu Sans"/>
              </a:rPr>
              <a:t>,helps form images on the screen.</a:t>
            </a:r>
            <a:endParaRPr b="0" lang="en-PH" sz="1800" spc="-1" strike="noStrike">
              <a:latin typeface="Arial"/>
            </a:endParaRPr>
          </a:p>
        </p:txBody>
      </p:sp>
      <p:sp>
        <p:nvSpPr>
          <p:cNvPr id="176" name=""/>
          <p:cNvSpPr txBox="1"/>
          <p:nvPr/>
        </p:nvSpPr>
        <p:spPr>
          <a:xfrm>
            <a:off x="4100760" y="416880"/>
            <a:ext cx="3990240" cy="627120"/>
          </a:xfrm>
          <a:prstGeom prst="rect">
            <a:avLst/>
          </a:prstGeom>
          <a:noFill/>
          <a:ln w="0">
            <a:noFill/>
          </a:ln>
        </p:spPr>
        <p:txBody>
          <a:bodyPr lIns="90000" rIns="90000" tIns="45000" bIns="45000" anchor="t">
            <a:noAutofit/>
          </a:bodyPr>
          <a:p>
            <a:pPr algn="ctr">
              <a:buNone/>
            </a:pPr>
            <a:r>
              <a:rPr b="1" lang="en-US" sz="3000" spc="-1" strike="noStrike">
                <a:solidFill>
                  <a:srgbClr val="000000"/>
                </a:solidFill>
                <a:latin typeface="Lato"/>
                <a:ea typeface="PingFang SC"/>
              </a:rPr>
              <a:t>Electromagnets </a:t>
            </a:r>
            <a:endParaRPr b="0" lang="en-PH" sz="3000" spc="-1" strike="noStrike">
              <a:latin typeface="Arial"/>
            </a:endParaRPr>
          </a:p>
        </p:txBody>
      </p:sp>
      <p:sp>
        <p:nvSpPr>
          <p:cNvPr id="177" name=""/>
          <p:cNvSpPr/>
          <p:nvPr/>
        </p:nvSpPr>
        <p:spPr>
          <a:xfrm>
            <a:off x="0" y="1441800"/>
            <a:ext cx="4500000" cy="538200"/>
          </a:xfrm>
          <a:prstGeom prst="rect">
            <a:avLst/>
          </a:prstGeom>
          <a:solidFill>
            <a:srgbClr val="f7d1d5"/>
          </a:solidFill>
          <a:ln w="19080">
            <a:solidFill>
              <a:srgbClr val="3465a4"/>
            </a:solidFill>
            <a:round/>
          </a:ln>
        </p:spPr>
        <p:style>
          <a:lnRef idx="0"/>
          <a:fillRef idx="0"/>
          <a:effectRef idx="0"/>
          <a:fontRef idx="minor"/>
        </p:style>
        <p:txBody>
          <a:bodyPr lIns="99720" rIns="99720" tIns="54720" bIns="54720" anchor="ctr">
            <a:noAutofit/>
          </a:bodyPr>
          <a:p>
            <a:pPr algn="ctr">
              <a:lnSpc>
                <a:spcPct val="100000"/>
              </a:lnSpc>
              <a:buNone/>
            </a:pPr>
            <a:r>
              <a:rPr b="0" lang="en-PH" sz="1800" spc="-1" strike="noStrike">
                <a:solidFill>
                  <a:srgbClr val="000000"/>
                </a:solidFill>
                <a:latin typeface="Lato"/>
                <a:ea typeface="DejaVu Sans"/>
              </a:rPr>
              <a:t>Some appliances run by electric motors</a:t>
            </a:r>
            <a:endParaRPr b="0" lang="en-PH" sz="1800" spc="-1" strike="noStrike">
              <a:latin typeface="Lato"/>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
          <p:cNvSpPr/>
          <p:nvPr/>
        </p:nvSpPr>
        <p:spPr>
          <a:xfrm>
            <a:off x="720000" y="360000"/>
            <a:ext cx="9168120" cy="708120"/>
          </a:xfrm>
          <a:prstGeom prst="rect">
            <a:avLst/>
          </a:prstGeom>
          <a:noFill/>
          <a:ln w="0">
            <a:noFill/>
          </a:ln>
        </p:spPr>
        <p:style>
          <a:lnRef idx="0"/>
          <a:fillRef idx="0"/>
          <a:effectRef idx="0"/>
          <a:fontRef idx="minor"/>
        </p:style>
      </p:sp>
      <p:sp>
        <p:nvSpPr>
          <p:cNvPr id="179" name=""/>
          <p:cNvSpPr/>
          <p:nvPr/>
        </p:nvSpPr>
        <p:spPr>
          <a:xfrm>
            <a:off x="7560000" y="5400000"/>
            <a:ext cx="2874600" cy="340920"/>
          </a:xfrm>
          <a:prstGeom prst="rect">
            <a:avLst/>
          </a:prstGeom>
          <a:noFill/>
          <a:ln w="0">
            <a:noFill/>
          </a:ln>
        </p:spPr>
        <p:style>
          <a:lnRef idx="0"/>
          <a:fillRef idx="0"/>
          <a:effectRef idx="0"/>
          <a:fontRef idx="minor"/>
        </p:style>
      </p:sp>
      <p:sp>
        <p:nvSpPr>
          <p:cNvPr id="180" name=""/>
          <p:cNvSpPr/>
          <p:nvPr/>
        </p:nvSpPr>
        <p:spPr>
          <a:xfrm>
            <a:off x="10260000" y="5746320"/>
            <a:ext cx="175320" cy="340920"/>
          </a:xfrm>
          <a:prstGeom prst="rect">
            <a:avLst/>
          </a:prstGeom>
          <a:noFill/>
          <a:ln w="0">
            <a:noFill/>
          </a:ln>
        </p:spPr>
        <p:style>
          <a:lnRef idx="0"/>
          <a:fillRef idx="0"/>
          <a:effectRef idx="0"/>
          <a:fontRef idx="minor"/>
        </p:style>
      </p:sp>
      <p:sp>
        <p:nvSpPr>
          <p:cNvPr id="181" name=""/>
          <p:cNvSpPr/>
          <p:nvPr/>
        </p:nvSpPr>
        <p:spPr>
          <a:xfrm>
            <a:off x="876960" y="1620000"/>
            <a:ext cx="10438200" cy="1080000"/>
          </a:xfrm>
          <a:prstGeom prst="rect">
            <a:avLst/>
          </a:prstGeom>
          <a:solidFill>
            <a:srgbClr val="ffffff"/>
          </a:solidFill>
          <a:ln w="38160">
            <a:solidFill>
              <a:srgbClr val="000000"/>
            </a:solidFill>
            <a:round/>
            <a:tailEnd len="med" type="triangle" w="med"/>
          </a:ln>
        </p:spPr>
        <p:style>
          <a:lnRef idx="0"/>
          <a:fillRef idx="0"/>
          <a:effectRef idx="0"/>
          <a:fontRef idx="minor"/>
        </p:style>
        <p:txBody>
          <a:bodyPr lIns="108720" rIns="108720" tIns="63720" bIns="63720" anchor="ctr">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different industries and businesses, magnets are commonly used in electromagnet-powered devices, such as cutters, fax machines, computers, and cranes. Powerful cranes use electromagnets to move scrap iron and steel to separate metals for recycling.</a:t>
            </a:r>
            <a:endParaRPr b="0" lang="en-PH" sz="1800" spc="-1" strike="noStrike">
              <a:latin typeface="Arial"/>
            </a:endParaRPr>
          </a:p>
        </p:txBody>
      </p:sp>
      <p:pic>
        <p:nvPicPr>
          <p:cNvPr id="182" name="" descr=""/>
          <p:cNvPicPr/>
          <p:nvPr/>
        </p:nvPicPr>
        <p:blipFill>
          <a:blip r:embed="rId1"/>
          <a:stretch/>
        </p:blipFill>
        <p:spPr>
          <a:xfrm>
            <a:off x="1260000" y="2880000"/>
            <a:ext cx="4858200" cy="2518200"/>
          </a:xfrm>
          <a:prstGeom prst="rect">
            <a:avLst/>
          </a:prstGeom>
          <a:ln w="38160">
            <a:solidFill>
              <a:srgbClr val="bf0041"/>
            </a:solidFill>
            <a:round/>
          </a:ln>
        </p:spPr>
      </p:pic>
      <p:pic>
        <p:nvPicPr>
          <p:cNvPr id="183" name="" descr=""/>
          <p:cNvPicPr/>
          <p:nvPr/>
        </p:nvPicPr>
        <p:blipFill>
          <a:blip r:embed="rId2"/>
          <a:stretch/>
        </p:blipFill>
        <p:spPr>
          <a:xfrm>
            <a:off x="6480000" y="2880000"/>
            <a:ext cx="4858200" cy="2518200"/>
          </a:xfrm>
          <a:prstGeom prst="rect">
            <a:avLst/>
          </a:prstGeom>
          <a:ln w="38160">
            <a:solidFill>
              <a:srgbClr val="bf0041"/>
            </a:solidFill>
            <a:round/>
          </a:ln>
        </p:spPr>
      </p:pic>
      <p:sp>
        <p:nvSpPr>
          <p:cNvPr id="184" name=""/>
          <p:cNvSpPr/>
          <p:nvPr/>
        </p:nvSpPr>
        <p:spPr>
          <a:xfrm>
            <a:off x="1332000" y="5580000"/>
            <a:ext cx="4678200" cy="358200"/>
          </a:xfrm>
          <a:prstGeom prst="rect">
            <a:avLst/>
          </a:prstGeom>
          <a:solidFill>
            <a:srgbClr val="ffffff"/>
          </a:solidFill>
          <a:ln w="0">
            <a:solidFill>
              <a:srgbClr val="3465a4"/>
            </a:solidFill>
          </a:ln>
        </p:spPr>
        <p:style>
          <a:lnRef idx="0"/>
          <a:fillRef idx="0"/>
          <a:effectRef idx="0"/>
          <a:fontRef idx="minor"/>
        </p:style>
        <p:txBody>
          <a:bodyPr lIns="90000" rIns="90000" tIns="45000" bIns="45000" anchor="ctr">
            <a:noAutofit/>
          </a:bodyPr>
          <a:p>
            <a:pPr>
              <a:lnSpc>
                <a:spcPct val="100000"/>
              </a:lnSpc>
              <a:buNone/>
            </a:pPr>
            <a:r>
              <a:rPr b="0" lang="en-PH" sz="1800" spc="-1" strike="noStrike">
                <a:solidFill>
                  <a:srgbClr val="000000"/>
                </a:solidFill>
                <a:latin typeface="Lato"/>
                <a:ea typeface="DejaVu Sans"/>
              </a:rPr>
              <a:t>An electromagnet inside a speaker’s system</a:t>
            </a:r>
            <a:endParaRPr b="0" lang="en-PH" sz="1800" spc="-1" strike="noStrike">
              <a:latin typeface="Arial"/>
            </a:endParaRPr>
          </a:p>
        </p:txBody>
      </p:sp>
      <p:sp>
        <p:nvSpPr>
          <p:cNvPr id="185" name=""/>
          <p:cNvSpPr/>
          <p:nvPr/>
        </p:nvSpPr>
        <p:spPr>
          <a:xfrm>
            <a:off x="7560000" y="5580000"/>
            <a:ext cx="2698200" cy="358200"/>
          </a:xfrm>
          <a:prstGeom prst="rect">
            <a:avLst/>
          </a:prstGeom>
          <a:solidFill>
            <a:srgbClr val="ffffff"/>
          </a:solidFill>
          <a:ln w="0">
            <a:solidFill>
              <a:srgbClr val="3465a4"/>
            </a:solidFill>
          </a:ln>
        </p:spPr>
        <p:style>
          <a:lnRef idx="0"/>
          <a:fillRef idx="0"/>
          <a:effectRef idx="0"/>
          <a:fontRef idx="minor"/>
        </p:style>
        <p:txBody>
          <a:bodyPr lIns="90000" rIns="90000" tIns="45000" bIns="45000" anchor="ctr">
            <a:noAutofit/>
          </a:bodyPr>
          <a:p>
            <a:pPr algn="ctr">
              <a:lnSpc>
                <a:spcPct val="100000"/>
              </a:lnSpc>
              <a:buNone/>
            </a:pPr>
            <a:r>
              <a:rPr b="0" lang="en-PH" sz="1800" spc="-1" strike="noStrike">
                <a:solidFill>
                  <a:srgbClr val="000000"/>
                </a:solidFill>
                <a:latin typeface="Lato"/>
                <a:ea typeface="DejaVu Sans"/>
              </a:rPr>
              <a:t>An electromagnet crane</a:t>
            </a:r>
            <a:endParaRPr b="0" lang="en-PH" sz="1800" spc="-1" strike="noStrike">
              <a:latin typeface="Arial"/>
            </a:endParaRPr>
          </a:p>
        </p:txBody>
      </p:sp>
      <p:sp>
        <p:nvSpPr>
          <p:cNvPr id="186" name=""/>
          <p:cNvSpPr txBox="1"/>
          <p:nvPr/>
        </p:nvSpPr>
        <p:spPr>
          <a:xfrm>
            <a:off x="4100760" y="488880"/>
            <a:ext cx="3990240" cy="627120"/>
          </a:xfrm>
          <a:prstGeom prst="rect">
            <a:avLst/>
          </a:prstGeom>
          <a:noFill/>
          <a:ln w="0">
            <a:noFill/>
          </a:ln>
        </p:spPr>
        <p:txBody>
          <a:bodyPr lIns="90000" rIns="90000" tIns="45000" bIns="45000" anchor="t">
            <a:noAutofit/>
          </a:bodyPr>
          <a:p>
            <a:pPr algn="ctr">
              <a:buNone/>
            </a:pPr>
            <a:r>
              <a:rPr b="1" lang="en-US" sz="3000" spc="-1" strike="noStrike">
                <a:solidFill>
                  <a:srgbClr val="000000"/>
                </a:solidFill>
                <a:latin typeface="Lato"/>
                <a:ea typeface="PingFang SC"/>
              </a:rPr>
              <a:t>Electromagnets </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797</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2023-07-12T11:50:26Z</dcterms:modified>
  <cp:revision>112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