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5400" cy="27954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0840" cy="385884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0840" cy="3805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8520" cy="6314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6960" cy="9669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1040" cy="10310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8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9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2840" cy="33811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2160" y="2584080"/>
            <a:ext cx="80967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Mga Salitang Ginagamit sa Pagpapahayag ng  Opinyon o Reaksiyon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66560" y="101664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OPINYON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826560" y="2490840"/>
            <a:ext cx="10512000" cy="7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latin typeface="Lato"/>
              </a:rPr>
              <a:t>Naipahahayag ng opinyon ang ating mga saloobin o komento tungkol sa mga isyu o usapin. Nagagamit natin ito sa pagpapahayag ng sariling paniniwala tungkol sa isang paksa.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latin typeface="Lato"/>
              </a:rPr>
              <a:t>May mga karaniwang salita/parirala na ginagamit sa pagbibigay ng opinyon. Ang mga ito ay katulad ng nasa ibaba: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1080000">
              <a:lnSpc>
                <a:spcPct val="100000"/>
              </a:lnSpc>
              <a:buNone/>
            </a:pPr>
            <a:r>
              <a:rPr b="0" lang="en-US" sz="1800" spc="-1" strike="noStrike">
                <a:latin typeface="Lato"/>
              </a:rPr>
              <a:t>• </a:t>
            </a:r>
            <a:r>
              <a:rPr b="0" lang="en-US" sz="1800" spc="-1" strike="noStrike">
                <a:latin typeface="Lato"/>
              </a:rPr>
              <a:t>Sa tingin ko… </a:t>
            </a:r>
            <a:r>
              <a:rPr b="0" lang="en-US" sz="1800" spc="-1" strike="noStrike">
                <a:latin typeface="Lato"/>
              </a:rPr>
              <a:t>	</a:t>
            </a:r>
            <a:r>
              <a:rPr b="0" lang="en-US" sz="1800" spc="-1" strike="noStrike">
                <a:latin typeface="Lato"/>
              </a:rPr>
              <a:t>	</a:t>
            </a:r>
            <a:r>
              <a:rPr b="0" lang="en-US" sz="1800" spc="-1" strike="noStrike">
                <a:latin typeface="Lato"/>
              </a:rPr>
              <a:t>	</a:t>
            </a:r>
            <a:r>
              <a:rPr b="0" lang="en-US" sz="1800" spc="-1" strike="noStrike">
                <a:latin typeface="Lato"/>
              </a:rPr>
              <a:t>	</a:t>
            </a:r>
            <a:r>
              <a:rPr b="0" lang="en-US" sz="1800" spc="-1" strike="noStrike">
                <a:latin typeface="Lato"/>
              </a:rPr>
              <a:t>	</a:t>
            </a:r>
            <a:r>
              <a:rPr b="0" lang="en-US" sz="1800" spc="-1" strike="noStrike">
                <a:latin typeface="Lato"/>
              </a:rPr>
              <a:t>• Sa aking palagay ay…</a:t>
            </a:r>
            <a:endParaRPr b="0" lang="en-PH" sz="1800" spc="-1" strike="noStrike">
              <a:latin typeface="Arial"/>
            </a:endParaRPr>
          </a:p>
          <a:p>
            <a:pPr marL="1080000">
              <a:lnSpc>
                <a:spcPct val="100000"/>
              </a:lnSpc>
              <a:buNone/>
            </a:pPr>
            <a:r>
              <a:rPr b="0" lang="en-US" sz="1800" spc="-1" strike="noStrike">
                <a:latin typeface="Lato"/>
              </a:rPr>
              <a:t>• </a:t>
            </a:r>
            <a:r>
              <a:rPr b="0" lang="en-US" sz="1800" spc="-1" strike="noStrike">
                <a:latin typeface="Lato"/>
              </a:rPr>
              <a:t>Naniniwala akong… </a:t>
            </a:r>
            <a:r>
              <a:rPr b="0" lang="en-US" sz="1800" spc="-1" strike="noStrike">
                <a:latin typeface="Lato"/>
              </a:rPr>
              <a:t>	</a:t>
            </a:r>
            <a:r>
              <a:rPr b="0" lang="en-US" sz="1800" spc="-1" strike="noStrike">
                <a:latin typeface="Lato"/>
              </a:rPr>
              <a:t>	</a:t>
            </a:r>
            <a:r>
              <a:rPr b="0" lang="en-US" sz="1800" spc="-1" strike="noStrike">
                <a:latin typeface="Lato"/>
              </a:rPr>
              <a:t>	</a:t>
            </a:r>
            <a:r>
              <a:rPr b="0" lang="en-US" sz="1800" spc="-1" strike="noStrike">
                <a:latin typeface="Lato"/>
              </a:rPr>
              <a:t>	</a:t>
            </a:r>
            <a:r>
              <a:rPr b="0" lang="en-US" sz="1800" spc="-1" strike="noStrike">
                <a:latin typeface="Lato"/>
              </a:rPr>
              <a:t>• Ang masasabi ko ay…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66560" y="101664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REAKSIYON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826560" y="2490840"/>
            <a:ext cx="10512000" cy="7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latin typeface="Lato"/>
              </a:rPr>
              <a:t>Naipahahayag naman natin ang reaksiyon sa pagsang-ayon o pagtutol sa isang isyu o usapin. Gaya ito ng opinyon na nagagamit din sa pagpapahayag ng sariling saloobin o pananaw. Ngunit ito ay umiikot lamang sa pagtatama o pagmamali ayon sa sariling pananaw sa isang paksa.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latin typeface="Lato"/>
              </a:rPr>
              <a:t>May mga salita/parirala ring ginagamit sa pagbibigay ng reaksiyon. Ito ay maaaring: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1080000">
              <a:lnSpc>
                <a:spcPct val="100000"/>
              </a:lnSpc>
              <a:buNone/>
            </a:pPr>
            <a:r>
              <a:rPr b="0" lang="en-US" sz="1800" spc="-1" strike="noStrike">
                <a:latin typeface="Lato"/>
              </a:rPr>
              <a:t>• </a:t>
            </a:r>
            <a:r>
              <a:rPr b="0" lang="en-US" sz="1800" spc="-1" strike="noStrike">
                <a:latin typeface="Lato"/>
              </a:rPr>
              <a:t>Sumasang-ayon ako… </a:t>
            </a:r>
            <a:r>
              <a:rPr b="0" lang="en-US" sz="1800" spc="-1" strike="noStrike">
                <a:latin typeface="Lato"/>
              </a:rPr>
              <a:t>	</a:t>
            </a:r>
            <a:r>
              <a:rPr b="0" lang="en-US" sz="1800" spc="-1" strike="noStrike">
                <a:latin typeface="Lato"/>
              </a:rPr>
              <a:t>	</a:t>
            </a:r>
            <a:r>
              <a:rPr b="0" lang="en-US" sz="1800" spc="-1" strike="noStrike">
                <a:latin typeface="Lato"/>
              </a:rPr>
              <a:t>	</a:t>
            </a:r>
            <a:r>
              <a:rPr b="0" lang="en-US" sz="1800" spc="-1" strike="noStrike">
                <a:latin typeface="Lato"/>
              </a:rPr>
              <a:t>• Tutol ako sa sinabi niyang….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0" y="2930400"/>
            <a:ext cx="1218960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/>
          </p:nvPr>
        </p:nvSpPr>
        <p:spPr>
          <a:xfrm>
            <a:off x="806040" y="1771200"/>
            <a:ext cx="10512000" cy="7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US" sz="1800" spc="-1" strike="noStrike">
                <a:latin typeface="Lato"/>
              </a:rPr>
              <a:t>Isyu: </a:t>
            </a:r>
            <a:r>
              <a:rPr b="0" lang="en-US" sz="1800" spc="-1" strike="noStrike">
                <a:latin typeface="Lato"/>
              </a:rPr>
              <a:t>Narinig mong pinag-uusapan ang tungkol sa pagpuputol ng mga puno sa kabundukan.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US" sz="1800" spc="-1" strike="noStrike">
                <a:latin typeface="Lato"/>
              </a:rPr>
              <a:t>Opinyon: </a:t>
            </a:r>
            <a:r>
              <a:rPr b="0" lang="en-US" sz="1800" spc="-1" strike="noStrike">
                <a:latin typeface="Lato"/>
              </a:rPr>
              <a:t>Naniniwala akong ang pagpuputol ng mga puno sa kabundukan ay hindi tama. Magkakaroon ng pagguho ng lupa kung wala na ang mga punong sisipsip ng tubig-ulan.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US" sz="1800" spc="-1" strike="noStrike">
                <a:latin typeface="Lato"/>
              </a:rPr>
              <a:t>Isyu: </a:t>
            </a:r>
            <a:r>
              <a:rPr b="0" lang="en-US" sz="1800" spc="-1" strike="noStrike">
                <a:latin typeface="Lato"/>
              </a:rPr>
              <a:t>Nakarinig ka ng isyu tungkol sa pagtatapon ng basura sa karagatan. Tinututulan ito ng ating         pamahalaan.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US" sz="1800" spc="-1" strike="noStrike">
                <a:latin typeface="Lato"/>
              </a:rPr>
              <a:t>Reaksiyon: </a:t>
            </a:r>
            <a:r>
              <a:rPr b="0" lang="en-US" sz="1800" spc="-1" strike="noStrike">
                <a:latin typeface="Lato"/>
              </a:rPr>
              <a:t>Tama, mali ang pagtatapon ng basura sa karagatan. Maaaring makain ng mga isda ang mga    basurang iyon.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0" y="2930400"/>
            <a:ext cx="1218960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PlaceHolder 3"/>
          <p:cNvSpPr/>
          <p:nvPr/>
        </p:nvSpPr>
        <p:spPr>
          <a:xfrm>
            <a:off x="180000" y="180000"/>
            <a:ext cx="10512000" cy="132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HALIMBAWA: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3" name="PlaceHolder 5"/>
          <p:cNvSpPr/>
          <p:nvPr/>
        </p:nvSpPr>
        <p:spPr>
          <a:xfrm>
            <a:off x="1006560" y="4500000"/>
            <a:ext cx="10512000" cy="74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Maaari kang magbigay ng opinyon o reaksiyon sa mga isyu o usapin na iyong naririnig o napanonood sa araw-araw. Ang mga ito ay tumutukoy sa iyong sariling paniniwala sa paksang pinag-uusapan. Ito ay pinagiisipan at may kabuluhan. Kinakailangan din ang pagiging magalang.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/>
          </p:nvPr>
        </p:nvSpPr>
        <p:spPr>
          <a:xfrm>
            <a:off x="1186560" y="2670840"/>
            <a:ext cx="10512000" cy="7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Lato"/>
              </a:rPr>
              <a:t>Ang pagbibigay ng opinyon o reaksiyon ay bahagi na ng pang-araw-araw nating pamumuhay. Tandaan lamang na dapat ay magkaroon ka ng sapat na kaalaman sa paksang pinag-uusapan.</a:t>
            </a:r>
            <a:endParaRPr b="0" lang="en-PH" sz="18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Lato"/>
              </a:rPr>
              <a:t>Ang iyong pahayag ay dapat na pinag-iisipan at may kabuluhan. Dapat din na maging magalang at iwasang makasakit sa damdamin ng iyong kapuwa.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0" y="2930400"/>
            <a:ext cx="12189600" cy="6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PlaceHolder 7"/>
          <p:cNvSpPr/>
          <p:nvPr/>
        </p:nvSpPr>
        <p:spPr>
          <a:xfrm>
            <a:off x="360000" y="1440000"/>
            <a:ext cx="10512000" cy="132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TANDAAN: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7"/>
          <p:cNvSpPr/>
          <p:nvPr/>
        </p:nvSpPr>
        <p:spPr>
          <a:xfrm>
            <a:off x="1523880" y="1799640"/>
            <a:ext cx="9140400" cy="23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/>
          </p:nvPr>
        </p:nvSpPr>
        <p:spPr>
          <a:xfrm>
            <a:off x="720000" y="1080000"/>
            <a:ext cx="10438560" cy="43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PANUTO: Isulat ang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</a:rPr>
              <a:t>O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 kung opinyon at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</a:rPr>
              <a:t>R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 naman kung reaksiyon ang ipinahahayag sa bawat bilang.     Isulat ang letra ng tamang sagot sa iyong kuwaderno.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1. Sa aking palagay, may malaking epekto ang mga basura sa ating kalikasan. Malaking pagbabago ang magagawa ko kung magtatapon ako sa tamang basurahan.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2. Hindi ako sumasang-ayon sa pagtatayo ng mga subdibisyon sa kabundukan. Sinisira nito ang mga bundok. Pinuputol ang mga puno at pinapatag ang mga bundok.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3. Naniniwala akong hindi nakabubuti ang pagmimina. Sinisira nito ang ating kalikasan.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4. Tama ang kaniyang sinabi na nagbabago ang klima dahil sa polusyon.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5. Sa tingin ko, dapat tayong maging laging handa sa anumang sakuna lalo na sa lindol, sunog, at bagyo.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/>
          </p:nvPr>
        </p:nvSpPr>
        <p:spPr>
          <a:xfrm>
            <a:off x="1440000" y="900000"/>
            <a:ext cx="5939280" cy="43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c9211e"/>
                </a:solidFill>
                <a:latin typeface="Lato"/>
              </a:rPr>
              <a:t>SUSI SA PAGWAWASTO:</a:t>
            </a:r>
            <a:endParaRPr b="0" lang="en-PH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c9211e"/>
                </a:solidFill>
                <a:latin typeface="Lato"/>
              </a:rPr>
              <a:t> </a:t>
            </a:r>
            <a:endParaRPr b="0" lang="en-PH" sz="3200" spc="-1" strike="noStrike">
              <a:latin typeface="Arial"/>
            </a:endParaRPr>
          </a:p>
          <a:p>
            <a:pPr marL="720000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1. O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2. R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3. O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4. R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5. O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0" name="Title 1"/>
          <p:cNvSpPr/>
          <p:nvPr/>
        </p:nvSpPr>
        <p:spPr>
          <a:xfrm>
            <a:off x="720000" y="134640"/>
            <a:ext cx="9140400" cy="23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2023-07-13T09:31:49Z</dcterms:modified>
  <cp:revision>60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