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4840" cy="684072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1720" cy="278172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7160" cy="384516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7160" cy="36684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4840" cy="61776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3280" cy="95328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7360" cy="101736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746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60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99160" cy="336744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32000" y="2881080"/>
            <a:ext cx="808308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Extracting Information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720000" y="1044000"/>
            <a:ext cx="10978560" cy="4462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précis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restates in your own words only the author’s main ideas—important points, statements, or facts. In a précis, you omit all the examples and evidence used in supporting and illustrating those points. It includes the author’s main points of the selection which are restated in own words.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Guidelines in writing a précis.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Go over the text you will summarize.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Read the selection very carefully, not just once, but until you get the gist of the story.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Outline the main points of the selection.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Write 2–3 details below the main points.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26" name="TextBox 1"/>
          <p:cNvSpPr/>
          <p:nvPr/>
        </p:nvSpPr>
        <p:spPr>
          <a:xfrm>
            <a:off x="339840" y="181080"/>
            <a:ext cx="1042308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Extracting Information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"/>
          <p:cNvSpPr/>
          <p:nvPr/>
        </p:nvSpPr>
        <p:spPr>
          <a:xfrm>
            <a:off x="720000" y="1044000"/>
            <a:ext cx="10978560" cy="4462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Guidelines in writing a précis.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Write a draft of your précis.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6. Connect the main points you outlined.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7. Check your draft against the outline you made.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8. Use transition words that will help you present a clear fl ow of ideas and organize the structure of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  the summary.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9. Rewrite your précis integrating the ideas you missed.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10. Proofread your précis for errors in spelling and grammar.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8" name="TextBox 5"/>
          <p:cNvSpPr/>
          <p:nvPr/>
        </p:nvSpPr>
        <p:spPr>
          <a:xfrm>
            <a:off x="339840" y="181080"/>
            <a:ext cx="1042308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Extracting Information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"/>
          <p:cNvSpPr/>
          <p:nvPr/>
        </p:nvSpPr>
        <p:spPr>
          <a:xfrm>
            <a:off x="720000" y="1044000"/>
            <a:ext cx="10978560" cy="4462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50000"/>
              </a:lnSpc>
              <a:buNone/>
              <a:tabLst>
                <a:tab algn="l" pos="5191560"/>
              </a:tabLst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Phrase (P), Clause (C), and Sentence (S)</a:t>
            </a:r>
            <a:endParaRPr b="0" lang="en-PH" sz="1800" spc="-1" strike="noStrike">
              <a:latin typeface="Arial"/>
              <a:ea typeface="PingFang SC"/>
            </a:endParaRPr>
          </a:p>
          <a:p>
            <a:pPr algn="just">
              <a:lnSpc>
                <a:spcPct val="150000"/>
              </a:lnSpc>
              <a:buNone/>
              <a:tabLst>
                <a:tab algn="l" pos="5191560"/>
              </a:tabLst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Phrase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is a group of related words and does not have a subject and a verb.</a:t>
            </a:r>
            <a:endParaRPr b="0" lang="en-PH" sz="1800" spc="-1" strike="noStrike">
              <a:latin typeface="Arial"/>
              <a:ea typeface="PingFang SC"/>
            </a:endParaRPr>
          </a:p>
          <a:p>
            <a:pPr algn="just">
              <a:lnSpc>
                <a:spcPct val="150000"/>
              </a:lnSpc>
              <a:buNone/>
              <a:tabLst>
                <a:tab algn="l" pos="5191560"/>
              </a:tabLst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Noun Phrase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.håþ"/>
              </a:rPr>
              <a:t>contains a noun and preceded by modifiers.</a:t>
            </a:r>
            <a:endParaRPr b="0" lang="en-PH" sz="1800" spc="-1" strike="noStrike">
              <a:latin typeface="Arial"/>
              <a:ea typeface="PingFang SC"/>
            </a:endParaRPr>
          </a:p>
          <a:p>
            <a:pPr algn="just">
              <a:lnSpc>
                <a:spcPct val="150000"/>
              </a:lnSpc>
              <a:buNone/>
              <a:tabLst>
                <a:tab algn="l" pos="5191560"/>
              </a:tabLs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 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Example:       </a:t>
            </a:r>
            <a:endParaRPr b="0" lang="en-PH" sz="1800" spc="-1" strike="noStrike">
              <a:latin typeface="Arial"/>
              <a:ea typeface="PingFang SC"/>
            </a:endParaRPr>
          </a:p>
          <a:p>
            <a:pPr algn="just">
              <a:lnSpc>
                <a:spcPct val="150000"/>
              </a:lnSpc>
              <a:buNone/>
              <a:tabLst>
                <a:tab algn="l" pos="5191560"/>
              </a:tabLs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               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the long and winding road, the official student publication</a:t>
            </a:r>
            <a:endParaRPr b="0" lang="en-PH" sz="1800" spc="-1" strike="noStrike">
              <a:latin typeface="Arial"/>
              <a:ea typeface="PingFang SC"/>
            </a:endParaRPr>
          </a:p>
          <a:p>
            <a:pPr algn="just">
              <a:lnSpc>
                <a:spcPct val="150000"/>
              </a:lnSpc>
              <a:buNone/>
              <a:tabLst>
                <a:tab algn="l" pos="5191560"/>
              </a:tabLst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Prepositional phrase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consists of a preposition, its object (noun or pronoun), and any words modifying the object.</a:t>
            </a:r>
            <a:endParaRPr b="0" lang="en-PH" sz="1800" spc="-1" strike="noStrike">
              <a:latin typeface="Arial"/>
              <a:ea typeface="PingFang SC"/>
            </a:endParaRPr>
          </a:p>
          <a:p>
            <a:pPr algn="just">
              <a:lnSpc>
                <a:spcPct val="150000"/>
              </a:lnSpc>
              <a:buNone/>
              <a:tabLst>
                <a:tab algn="l" pos="5191560"/>
              </a:tabLs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 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Example:     </a:t>
            </a:r>
            <a:endParaRPr b="0" lang="en-PH" sz="1800" spc="-1" strike="noStrike">
              <a:latin typeface="Arial"/>
              <a:ea typeface="PingFang SC"/>
            </a:endParaRPr>
          </a:p>
          <a:p>
            <a:pPr algn="just">
              <a:lnSpc>
                <a:spcPct val="150000"/>
              </a:lnSpc>
              <a:buNone/>
              <a:tabLst>
                <a:tab algn="l" pos="5191560"/>
              </a:tabLs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               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in the morning, at this junction</a:t>
            </a:r>
            <a:endParaRPr b="0" lang="en-PH" sz="1800" spc="-1" strike="noStrike">
              <a:latin typeface="Arial"/>
              <a:ea typeface="PingFang SC"/>
            </a:endParaRPr>
          </a:p>
          <a:p>
            <a:pPr algn="just">
              <a:lnSpc>
                <a:spcPct val="150000"/>
              </a:lnSpc>
              <a:buNone/>
              <a:tabLst>
                <a:tab algn="l" pos="5191560"/>
              </a:tabLst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Verb phrase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is made up of a main verb and its helping verbs.</a:t>
            </a:r>
            <a:endParaRPr b="0" lang="en-PH" sz="1800" spc="-1" strike="noStrike">
              <a:latin typeface="Arial"/>
              <a:ea typeface="PingFang SC"/>
            </a:endParaRPr>
          </a:p>
          <a:p>
            <a:pPr algn="just">
              <a:lnSpc>
                <a:spcPct val="150000"/>
              </a:lnSpc>
              <a:buNone/>
              <a:tabLst>
                <a:tab algn="l" pos="5191560"/>
              </a:tabLs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 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Example:     </a:t>
            </a:r>
            <a:endParaRPr b="0" lang="en-PH" sz="1800" spc="-1" strike="noStrike">
              <a:latin typeface="Arial"/>
              <a:ea typeface="PingFang SC"/>
            </a:endParaRPr>
          </a:p>
          <a:p>
            <a:pPr algn="just">
              <a:lnSpc>
                <a:spcPct val="150000"/>
              </a:lnSpc>
              <a:buNone/>
              <a:tabLst>
                <a:tab algn="l" pos="5191560"/>
              </a:tabLs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              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have waited, was published</a:t>
            </a:r>
            <a:endParaRPr b="0" lang="en-PH" sz="1800" spc="-1" strike="noStrike">
              <a:latin typeface="Arial"/>
              <a:ea typeface="PingFang SC"/>
            </a:endParaRPr>
          </a:p>
          <a:p>
            <a:pPr algn="just"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  <a:tabLst>
                <a:tab algn="l" pos="5191560"/>
              </a:tabLst>
            </a:pPr>
            <a:endParaRPr b="0" lang="en-PH" sz="1800" spc="-1" strike="noStrike">
              <a:latin typeface="Arial"/>
              <a:ea typeface="PingFang SC"/>
            </a:endParaRPr>
          </a:p>
        </p:txBody>
      </p:sp>
      <p:sp>
        <p:nvSpPr>
          <p:cNvPr id="130" name="TextBox 2"/>
          <p:cNvSpPr/>
          <p:nvPr/>
        </p:nvSpPr>
        <p:spPr>
          <a:xfrm>
            <a:off x="339840" y="181080"/>
            <a:ext cx="1042308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Extracting Information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"/>
          <p:cNvSpPr/>
          <p:nvPr/>
        </p:nvSpPr>
        <p:spPr>
          <a:xfrm>
            <a:off x="720000" y="1044000"/>
            <a:ext cx="10978560" cy="4462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Phrase (P), Clause (C), and Sentence (S)</a:t>
            </a:r>
            <a:endParaRPr b="0" lang="en-PH" sz="1800" spc="-1" strike="noStrike">
              <a:latin typeface="LaTO"/>
              <a:ea typeface="PingFang SC"/>
            </a:endParaRPr>
          </a:p>
          <a:p>
            <a:pPr algn="just"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Clause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is a group of related words that has both a subject and a predicate.</a:t>
            </a:r>
            <a:endParaRPr b="0" lang="en-PH" sz="1800" spc="-1" strike="noStrike">
              <a:latin typeface="LaTO"/>
              <a:ea typeface="PingFang SC"/>
            </a:endParaRPr>
          </a:p>
          <a:p>
            <a:pPr algn="just"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Main Clause (MC) or Independent Clause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contains a subject and a verb and can stand by itself as a complete sentence</a:t>
            </a:r>
            <a:endParaRPr b="0" lang="en-PH" sz="1800" spc="-1" strike="noStrike">
              <a:latin typeface="LaTO"/>
              <a:ea typeface="PingFang SC"/>
            </a:endParaRPr>
          </a:p>
          <a:p>
            <a:pPr algn="just"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Subordinate Clause or Dependent Clause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– contains a subject and a verb but cannot stand by itself as a complete sentence</a:t>
            </a:r>
            <a:endParaRPr b="0" lang="en-PH" sz="1800" spc="-1" strike="noStrike">
              <a:latin typeface="LaTO"/>
              <a:ea typeface="PingFang SC"/>
            </a:endParaRPr>
          </a:p>
          <a:p>
            <a:pPr algn="just"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Example: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We have never been the same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since you left.</a:t>
            </a:r>
            <a:endParaRPr b="0" lang="en-PH" sz="1800" spc="-1" strike="noStrike">
              <a:latin typeface="LaTO"/>
              <a:ea typeface="PingFang SC"/>
            </a:endParaRPr>
          </a:p>
          <a:p>
            <a:pPr algn="just"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MC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 SC</a:t>
            </a:r>
            <a:endParaRPr b="0" lang="en-PH" sz="1800" spc="-1" strike="noStrike">
              <a:latin typeface="LaTO"/>
              <a:ea typeface="PingFang SC"/>
            </a:endParaRPr>
          </a:p>
          <a:p>
            <a:pPr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1800" spc="-1" strike="noStrike">
              <a:latin typeface="LaTO"/>
              <a:ea typeface="PingFang SC"/>
            </a:endParaRPr>
          </a:p>
        </p:txBody>
      </p:sp>
      <p:sp>
        <p:nvSpPr>
          <p:cNvPr id="132" name="TextBox 3"/>
          <p:cNvSpPr/>
          <p:nvPr/>
        </p:nvSpPr>
        <p:spPr>
          <a:xfrm>
            <a:off x="339840" y="181080"/>
            <a:ext cx="1042308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Extracting Information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"/>
          <p:cNvSpPr/>
          <p:nvPr/>
        </p:nvSpPr>
        <p:spPr>
          <a:xfrm>
            <a:off x="720000" y="1044000"/>
            <a:ext cx="10978560" cy="4462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2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Phrase (P), Clause (C), and Sentence (S)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Sentence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is a word or group of words that expresses a complete idea.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Examples: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The “new normal” set-up of education brings changes in the life of young individuals.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Go!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Example 1 is the usual sentence construction which contains a subject and a verb.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Example 2 with only one word is considered a sentence. The subject is not explicitly written within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the sentence. It only shows a verb which tells what the subject needs to do. The subject here is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(you), the person whom the action word is directed.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4" name="TextBox 4"/>
          <p:cNvSpPr/>
          <p:nvPr/>
        </p:nvSpPr>
        <p:spPr>
          <a:xfrm>
            <a:off x="339840" y="181080"/>
            <a:ext cx="1042308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Extracting Information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"/>
          <p:cNvSpPr/>
          <p:nvPr/>
        </p:nvSpPr>
        <p:spPr>
          <a:xfrm>
            <a:off x="720000" y="1188000"/>
            <a:ext cx="10978560" cy="4462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ACTIVITY: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Identify the given information as phrase (P), clause (C), or sentence (S).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dream even during the day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The ground was fragrant with a sweetish earthy smell.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silent hard-working farmer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which he had done so much thinking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because his father kept looking at him without uttering anything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6" name="TextBox 8"/>
          <p:cNvSpPr/>
          <p:nvPr/>
        </p:nvSpPr>
        <p:spPr>
          <a:xfrm>
            <a:off x="339840" y="181080"/>
            <a:ext cx="1042308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Extracting Information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"/>
          <p:cNvSpPr/>
          <p:nvPr/>
        </p:nvSpPr>
        <p:spPr>
          <a:xfrm>
            <a:off x="720000" y="1188000"/>
            <a:ext cx="10978560" cy="4462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1800" spc="-1" strike="noStrike">
                <a:solidFill>
                  <a:srgbClr val="c9211e"/>
                </a:solidFill>
                <a:latin typeface="LaTO"/>
                <a:ea typeface="PingFang SC"/>
              </a:rPr>
              <a:t>ANSWER: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Identify the given information as phrase (P), clause (C), or sentence (S).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    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P  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dream even during the day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    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S  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The ground was fragrant with a sweetish earthy smell.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    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P  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silent hard-working farmer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    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C  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which he had done so much thinking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    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C  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because his father kept looking at him without uttering anything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8" name="TextBox 6"/>
          <p:cNvSpPr/>
          <p:nvPr/>
        </p:nvSpPr>
        <p:spPr>
          <a:xfrm>
            <a:off x="339840" y="181080"/>
            <a:ext cx="1042308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Extracting Information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2873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2023-07-10T15:31:26Z</dcterms:modified>
  <cp:revision>184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