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2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80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Dividing Polynomials Using Long Division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p:nvPr>
        </p:nvSpPr>
        <p:spPr>
          <a:xfrm>
            <a:off x="720000" y="51552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Check by verifying if (x + 2)(2x</a:t>
            </a:r>
            <a:r>
              <a:rPr b="0" lang="en-PH" sz="1800" spc="-1" strike="noStrike" baseline="14000000">
                <a:latin typeface="Lato"/>
              </a:rPr>
              <a:t>2</a:t>
            </a:r>
            <a:r>
              <a:rPr b="0" lang="en-PH" sz="1800" spc="-1" strike="noStrike">
                <a:latin typeface="Lato"/>
              </a:rPr>
              <a:t> + 3x + 4) is 2x</a:t>
            </a:r>
            <a:r>
              <a:rPr b="0" lang="en-PH" sz="1800" spc="-1" strike="noStrike" baseline="14000000">
                <a:latin typeface="Lato"/>
              </a:rPr>
              <a:t>3</a:t>
            </a:r>
            <a:r>
              <a:rPr b="0" lang="en-PH" sz="1800" spc="-1" strike="noStrike">
                <a:latin typeface="Lato"/>
              </a:rPr>
              <a:t> + 7x</a:t>
            </a:r>
            <a:r>
              <a:rPr b="0" lang="en-PH" sz="1800" spc="-1" strike="noStrike" baseline="14000000">
                <a:latin typeface="Lato"/>
              </a:rPr>
              <a:t>2</a:t>
            </a:r>
            <a:r>
              <a:rPr b="0" lang="en-PH" sz="1800" spc="-1" strike="noStrike">
                <a:latin typeface="Lato"/>
              </a:rPr>
              <a:t> + 10x + 8.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Notice that in this example, the remainder is zero. Thus, both (x + 2) and (2x</a:t>
            </a:r>
            <a:r>
              <a:rPr b="0" lang="en-PH" sz="1800" spc="-1" strike="noStrike" baseline="14000000">
                <a:latin typeface="Lato"/>
                <a:ea typeface="PingFang SC"/>
              </a:rPr>
              <a:t>2</a:t>
            </a:r>
            <a:r>
              <a:rPr b="0" lang="en-PH" sz="1800" spc="-1" strike="noStrike">
                <a:latin typeface="Lato"/>
                <a:ea typeface="PingFang SC"/>
              </a:rPr>
              <a:t> + 3x + 4) are factors of 2x</a:t>
            </a:r>
            <a:r>
              <a:rPr b="0" lang="en-PH" sz="1800" spc="-1" strike="noStrike" baseline="14000000">
                <a:latin typeface="Lato"/>
                <a:ea typeface="PingFang SC"/>
              </a:rPr>
              <a:t>3</a:t>
            </a:r>
            <a:r>
              <a:rPr b="0" lang="en-PH" sz="1800" spc="-1" strike="noStrike">
                <a:latin typeface="Lato"/>
                <a:ea typeface="PingFang SC"/>
              </a:rPr>
              <a:t> + 7x</a:t>
            </a:r>
            <a:r>
              <a:rPr b="0" lang="en-PH" sz="1800" spc="-1" strike="noStrike" baseline="14000000">
                <a:latin typeface="Lato"/>
                <a:ea typeface="PingFang SC"/>
              </a:rPr>
              <a:t>2</a:t>
            </a:r>
            <a:r>
              <a:rPr b="0" lang="en-PH" sz="1800" spc="-1" strike="noStrike">
                <a:latin typeface="Lato"/>
                <a:ea typeface="PingFang SC"/>
              </a:rPr>
              <a:t> + 10x + 8.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57"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8" name="" descr=""/>
          <p:cNvPicPr/>
          <p:nvPr/>
        </p:nvPicPr>
        <p:blipFill>
          <a:blip r:embed="rId1"/>
          <a:stretch/>
        </p:blipFill>
        <p:spPr>
          <a:xfrm>
            <a:off x="2160360" y="1800000"/>
            <a:ext cx="5579640" cy="16005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p:nvPr>
        </p:nvSpPr>
        <p:spPr>
          <a:xfrm>
            <a:off x="720000" y="51552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3:</a:t>
            </a:r>
            <a:r>
              <a:rPr b="0" lang="en-PH" sz="1800" spc="-1" strike="noStrike">
                <a:latin typeface="Lato"/>
              </a:rPr>
              <a:t> Divide 4x3 - 41x + 15 by x - 3.</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gn="just">
              <a:lnSpc>
                <a:spcPct val="100000"/>
              </a:lnSpc>
              <a:spcBef>
                <a:spcPts val="1417"/>
              </a:spcBef>
              <a:buNone/>
            </a:pPr>
            <a:r>
              <a:rPr b="0" lang="en-PH" sz="1800" spc="-1" strike="noStrike">
                <a:latin typeface="Lato"/>
              </a:rPr>
              <a:t>             </a:t>
            </a:r>
            <a:r>
              <a:rPr b="0" lang="en-PH" sz="1800" spc="-1" strike="noStrike">
                <a:latin typeface="Lato"/>
              </a:rPr>
              <a:t>This is a case where the polynomial has an incomplete degree of terms or there is missing power. If either the dividend or the divisor has missing terms, it is helpful to write those terms with a zero coefficient. The dividend has </a:t>
            </a:r>
            <a:r>
              <a:rPr b="1" lang="en-PH" sz="1800" spc="-1" strike="noStrike">
                <a:latin typeface="Lato"/>
              </a:rPr>
              <a:t>no x</a:t>
            </a:r>
            <a:r>
              <a:rPr b="1" lang="en-PH" sz="1800" spc="-1" strike="noStrike" baseline="14000000">
                <a:latin typeface="Lato"/>
              </a:rPr>
              <a:t>2</a:t>
            </a:r>
            <a:r>
              <a:rPr b="0" lang="en-PH" sz="1800" spc="-1" strike="noStrike">
                <a:latin typeface="Lato"/>
              </a:rPr>
              <a:t> term. Insert the term 0x2 and write the problem in the long division format.</a:t>
            </a:r>
            <a:endParaRPr b="0" lang="en-PH" sz="1800" spc="-1" strike="noStrike">
              <a:latin typeface="Arial"/>
            </a:endParaRPr>
          </a:p>
          <a:p>
            <a:pPr algn="just">
              <a:lnSpc>
                <a:spcPct val="100000"/>
              </a:lnSpc>
              <a:spcBef>
                <a:spcPts val="1417"/>
              </a:spcBef>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6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p:nvPr>
        </p:nvSpPr>
        <p:spPr>
          <a:xfrm>
            <a:off x="720000" y="51552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800" spc="-1" strike="noStrike">
                <a:latin typeface="Lato"/>
              </a:rPr>
              <a:t>4x</a:t>
            </a:r>
            <a:r>
              <a:rPr b="0" lang="en-PH" sz="1800" spc="-1" strike="noStrike" baseline="14000000">
                <a:latin typeface="Lato"/>
              </a:rPr>
              <a:t>3</a:t>
            </a:r>
            <a:r>
              <a:rPr b="0" lang="en-PH" sz="1800" spc="-1" strike="noStrike">
                <a:latin typeface="Lato"/>
              </a:rPr>
              <a:t> ÷ x = 4x</a:t>
            </a:r>
            <a:r>
              <a:rPr b="0" lang="en-PH" sz="1800" spc="-1" strike="noStrike" baseline="14000000">
                <a:latin typeface="Lato"/>
              </a:rPr>
              <a:t>2</a:t>
            </a:r>
            <a:r>
              <a:rPr b="0" lang="en-PH" sz="1800" spc="-1" strike="noStrike">
                <a:latin typeface="Lato"/>
              </a:rPr>
              <a:t>, the first term in the quotient.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4x</a:t>
            </a:r>
            <a:r>
              <a:rPr b="0" lang="en-PH" sz="1800" spc="-1" strike="noStrike" baseline="14000000">
                <a:latin typeface="Lato"/>
              </a:rPr>
              <a:t>2</a:t>
            </a:r>
            <a:r>
              <a:rPr b="0" lang="en-PH" sz="1800" spc="-1" strike="noStrike">
                <a:latin typeface="Lato"/>
              </a:rPr>
              <a:t>(x - 3) = 4x</a:t>
            </a:r>
            <a:r>
              <a:rPr b="0" lang="en-PH" sz="1800" spc="-1" strike="noStrike" baseline="14000000">
                <a:latin typeface="Lato"/>
              </a:rPr>
              <a:t>3</a:t>
            </a:r>
            <a:r>
              <a:rPr b="0" lang="en-PH" sz="1800" spc="-1" strike="noStrike">
                <a:latin typeface="Lato"/>
              </a:rPr>
              <a:t> - 12x</a:t>
            </a:r>
            <a:r>
              <a:rPr b="0" lang="en-PH" sz="1800" spc="-1" strike="noStrike" baseline="14000000">
                <a:latin typeface="Lato"/>
              </a:rPr>
              <a:t>2</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(4x</a:t>
            </a:r>
            <a:r>
              <a:rPr b="0" lang="en-PH" sz="1800" spc="-1" strike="noStrike" baseline="14000000">
                <a:latin typeface="Lato"/>
              </a:rPr>
              <a:t>3</a:t>
            </a:r>
            <a:r>
              <a:rPr b="0" lang="en-PH" sz="1800" spc="-1" strike="noStrike">
                <a:latin typeface="Lato"/>
              </a:rPr>
              <a:t> + 0x</a:t>
            </a:r>
            <a:r>
              <a:rPr b="0" lang="en-PH" sz="1800" spc="-1" strike="noStrike" baseline="14000000">
                <a:latin typeface="Lato"/>
              </a:rPr>
              <a:t>2 </a:t>
            </a:r>
            <a:r>
              <a:rPr b="0" lang="en-PH" sz="1800" spc="-1" strike="noStrike">
                <a:latin typeface="Lato"/>
              </a:rPr>
              <a:t>) - (4x</a:t>
            </a:r>
            <a:r>
              <a:rPr b="0" lang="en-PH" sz="1800" spc="-1" strike="noStrike" baseline="14000000">
                <a:latin typeface="Lato"/>
              </a:rPr>
              <a:t>3</a:t>
            </a:r>
            <a:r>
              <a:rPr b="0" lang="en-PH" sz="1800" spc="-1" strike="noStrike">
                <a:latin typeface="Lato"/>
              </a:rPr>
              <a:t> - 12x</a:t>
            </a:r>
            <a:r>
              <a:rPr b="0" lang="en-PH" sz="1800" spc="-1" strike="noStrike" baseline="14000000">
                <a:latin typeface="Lato"/>
              </a:rPr>
              <a:t>2</a:t>
            </a:r>
            <a:r>
              <a:rPr b="0" lang="en-PH" sz="1800" spc="-1" strike="noStrike">
                <a:latin typeface="Lato"/>
              </a:rPr>
              <a:t>) = 12x</a:t>
            </a:r>
            <a:r>
              <a:rPr b="0" lang="en-PH" sz="1800" spc="-1" strike="noStrike" baseline="14000000">
                <a:latin typeface="Lato"/>
              </a:rPr>
              <a:t>2</a:t>
            </a:r>
            <a:r>
              <a:rPr b="0" lang="en-PH" sz="1800" spc="-1" strike="noStrike">
                <a:latin typeface="Lato"/>
              </a:rPr>
              <a:t>. Bring down -41x.</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12x</a:t>
            </a:r>
            <a:r>
              <a:rPr b="0" lang="en-PH" sz="1800" spc="-1" strike="noStrike" baseline="14000000">
                <a:latin typeface="Lato"/>
              </a:rPr>
              <a:t>2</a:t>
            </a:r>
            <a:r>
              <a:rPr b="0" lang="en-PH" sz="1800" spc="-1" strike="noStrike">
                <a:latin typeface="Lato"/>
              </a:rPr>
              <a:t> ÷ x = 12x, second term in the quotient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12x(x - 3) = 12x</a:t>
            </a:r>
            <a:r>
              <a:rPr b="0" lang="en-PH" sz="1800" spc="-1" strike="noStrike" baseline="14000000">
                <a:latin typeface="Lato"/>
              </a:rPr>
              <a:t>2</a:t>
            </a:r>
            <a:r>
              <a:rPr b="0" lang="en-PH" sz="1800" spc="-1" strike="noStrike">
                <a:latin typeface="Lato"/>
              </a:rPr>
              <a:t> - 36x</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(12x</a:t>
            </a:r>
            <a:r>
              <a:rPr b="0" lang="en-PH" sz="1800" spc="-1" strike="noStrike" baseline="14000000">
                <a:latin typeface="Lato"/>
              </a:rPr>
              <a:t>2</a:t>
            </a:r>
            <a:r>
              <a:rPr b="0" lang="en-PH" sz="1800" spc="-1" strike="noStrike">
                <a:latin typeface="Lato"/>
              </a:rPr>
              <a:t> - 41x) - (12x</a:t>
            </a:r>
            <a:r>
              <a:rPr b="0" lang="en-PH" sz="1800" spc="-1" strike="noStrike" baseline="14000000">
                <a:latin typeface="Lato"/>
              </a:rPr>
              <a:t>2</a:t>
            </a:r>
            <a:r>
              <a:rPr b="0" lang="en-PH" sz="1800" spc="-1" strike="noStrike">
                <a:latin typeface="Lato"/>
              </a:rPr>
              <a:t> - 36x) = -5x. Bring down 15.</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-5x ÷ x = -5, third term in the quotient.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-5(x - 3) = -5x + 15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quotient is 4x</a:t>
            </a:r>
            <a:r>
              <a:rPr b="0" lang="en-PH" sz="1800" spc="-1" strike="noStrike" baseline="14000000">
                <a:latin typeface="Lato"/>
              </a:rPr>
              <a:t>2</a:t>
            </a:r>
            <a:r>
              <a:rPr b="0" lang="en-PH" sz="1800" spc="-1" strike="noStrike">
                <a:latin typeface="Lato"/>
              </a:rPr>
              <a:t> + 12x - 5, and the remainder is 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6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3" name="" descr=""/>
          <p:cNvPicPr/>
          <p:nvPr/>
        </p:nvPicPr>
        <p:blipFill>
          <a:blip r:embed="rId1"/>
          <a:stretch/>
        </p:blipFill>
        <p:spPr>
          <a:xfrm>
            <a:off x="1048680" y="1260000"/>
            <a:ext cx="3091320" cy="24256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p:nvPr>
        </p:nvSpPr>
        <p:spPr>
          <a:xfrm>
            <a:off x="720000" y="54000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Check as follows: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65"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66" name="" descr=""/>
          <p:cNvPicPr/>
          <p:nvPr/>
        </p:nvPicPr>
        <p:blipFill>
          <a:blip r:embed="rId1"/>
          <a:stretch/>
        </p:blipFill>
        <p:spPr>
          <a:xfrm>
            <a:off x="2520000" y="1980000"/>
            <a:ext cx="5980320" cy="15922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900000" y="69516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800" spc="-1" strike="noStrike">
                <a:latin typeface="Lato"/>
              </a:rPr>
              <a:t>To divide a polynomial by a polynomial with more than one term, use a procedure similar to long division in arithmetic. Study the following examples: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1:</a:t>
            </a:r>
            <a:r>
              <a:rPr b="0" lang="en-PH" sz="1800" spc="-1" strike="noStrike">
                <a:latin typeface="Lato"/>
              </a:rPr>
              <a:t> Divide 3x</a:t>
            </a:r>
            <a:r>
              <a:rPr b="0" lang="en-PH" sz="1800" spc="-1" strike="noStrike" baseline="14000000">
                <a:latin typeface="Lato"/>
              </a:rPr>
              <a:t>2</a:t>
            </a:r>
            <a:r>
              <a:rPr b="0" lang="en-PH" sz="1800" spc="-1" strike="noStrike">
                <a:latin typeface="Lato"/>
              </a:rPr>
              <a:t> - 14x - 12 by x – 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200" spc="-1" strike="noStrike">
                <a:latin typeface="Lato"/>
              </a:rPr>
              <a:t>                                                 </a:t>
            </a:r>
            <a:r>
              <a:rPr b="0" lang="en-PH" sz="1800" spc="-1" strike="noStrike">
                <a:latin typeface="Arial"/>
              </a:rPr>
              <a:t>                 </a:t>
            </a:r>
            <a:endParaRPr b="0" lang="en-PH" sz="1800" spc="-1" strike="noStrike">
              <a:latin typeface="Arial"/>
            </a:endParaRPr>
          </a:p>
          <a:p>
            <a:pPr>
              <a:lnSpc>
                <a:spcPct val="100000"/>
              </a:lnSpc>
              <a:buNone/>
            </a:pPr>
            <a:r>
              <a:rPr b="0" lang="en-PH" sz="1800" spc="-1" strike="noStrike">
                <a:latin typeface="Arial"/>
              </a:rPr>
              <a:t>                                              </a:t>
            </a:r>
            <a:r>
              <a:rPr b="0" lang="en-PH" sz="1800" spc="-1" strike="noStrike">
                <a:latin typeface="Arial"/>
              </a:rPr>
              <a:t>Write the problem in long division format. </a:t>
            </a:r>
            <a:endParaRPr b="0" lang="en-PH" sz="1800" spc="-1" strike="noStrike">
              <a:latin typeface="Arial"/>
            </a:endParaRPr>
          </a:p>
          <a:p>
            <a:pPr>
              <a:lnSpc>
                <a:spcPct val="100000"/>
              </a:lnSpc>
              <a:buNone/>
            </a:pPr>
            <a:r>
              <a:rPr b="0" lang="en-PH" sz="1800" spc="-1" strike="noStrike">
                <a:latin typeface="Arial"/>
              </a:rPr>
              <a:t>                                              </a:t>
            </a:r>
            <a:r>
              <a:rPr b="0" lang="en-PH" sz="1800" spc="-1" strike="noStrike">
                <a:latin typeface="Arial"/>
              </a:rPr>
              <a:t>Note: Arrange the dividend and the divisor in descending order and     </a:t>
            </a:r>
            <a:r>
              <a:rPr b="0" lang="en-PH" sz="1800" spc="-1" strike="noStrike">
                <a:latin typeface="Arial"/>
              </a:rPr>
              <a:t>	</a:t>
            </a:r>
            <a:r>
              <a:rPr b="0" lang="en-PH" sz="1800" spc="-1" strike="noStrike">
                <a:latin typeface="Arial"/>
              </a:rPr>
              <a:t>                                       check if there is missing power.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                                              </a:t>
            </a:r>
            <a:r>
              <a:rPr b="0" lang="en-PH" sz="1800" spc="-1" strike="noStrike">
                <a:latin typeface="Arial"/>
              </a:rPr>
              <a:t>Divide the leading term in the dividend, 3x</a:t>
            </a:r>
            <a:r>
              <a:rPr b="0" lang="en-PH" sz="1800" spc="-1" strike="noStrike" baseline="14000000">
                <a:latin typeface="Arial"/>
              </a:rPr>
              <a:t>2</a:t>
            </a:r>
            <a:r>
              <a:rPr b="0" lang="en-PH" sz="1800" spc="-1" strike="noStrike">
                <a:latin typeface="Arial"/>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7" name="" descr=""/>
          <p:cNvPicPr/>
          <p:nvPr/>
        </p:nvPicPr>
        <p:blipFill>
          <a:blip r:embed="rId1"/>
          <a:stretch/>
        </p:blipFill>
        <p:spPr>
          <a:xfrm>
            <a:off x="900000" y="3156840"/>
            <a:ext cx="2519640" cy="622800"/>
          </a:xfrm>
          <a:prstGeom prst="rect">
            <a:avLst/>
          </a:prstGeom>
          <a:ln w="0">
            <a:noFill/>
          </a:ln>
        </p:spPr>
      </p:pic>
      <p:pic>
        <p:nvPicPr>
          <p:cNvPr id="128" name="" descr=""/>
          <p:cNvPicPr/>
          <p:nvPr/>
        </p:nvPicPr>
        <p:blipFill>
          <a:blip r:embed="rId2"/>
          <a:stretch/>
        </p:blipFill>
        <p:spPr>
          <a:xfrm>
            <a:off x="1080000" y="4399560"/>
            <a:ext cx="2203560" cy="6397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720000" y="36000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Multiply the result 3x by the divisor (x - 2) and write the</a:t>
            </a:r>
            <a:endParaRPr b="0" lang="en-PH" sz="1800" spc="-1" strike="noStrike">
              <a:latin typeface="Arial"/>
            </a:endParaRPr>
          </a:p>
          <a:p>
            <a:pPr>
              <a:lnSpc>
                <a:spcPct val="100000"/>
              </a:lnSpc>
              <a:buNone/>
            </a:pPr>
            <a:r>
              <a:rPr b="0" lang="en-PH" sz="1800" spc="-1" strike="noStrike">
                <a:latin typeface="Lato"/>
              </a:rPr>
              <a:t>result under the dividend. Thus, 3x (x - 2) = 3x</a:t>
            </a:r>
            <a:r>
              <a:rPr b="0" lang="en-PH" sz="1800" spc="-1" strike="noStrike" baseline="14000000">
                <a:latin typeface="Lato"/>
              </a:rPr>
              <a:t>2</a:t>
            </a:r>
            <a:r>
              <a:rPr b="0" lang="en-PH" sz="1800" spc="-1" strike="noStrike">
                <a:latin typeface="Lato"/>
              </a:rPr>
              <a:t> - 6x.</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Subtract the quantity 3x</a:t>
            </a:r>
            <a:r>
              <a:rPr b="0" lang="en-PH" sz="1800" spc="-1" strike="noStrike" baseline="14000000">
                <a:latin typeface="Lato"/>
              </a:rPr>
              <a:t>2 </a:t>
            </a:r>
            <a:r>
              <a:rPr b="0" lang="en-PH" sz="1800" spc="-1" strike="noStrike">
                <a:latin typeface="Lato"/>
              </a:rPr>
              <a:t>- 6x from the dividend. To do</a:t>
            </a:r>
            <a:endParaRPr b="0" lang="en-PH" sz="1800" spc="-1" strike="noStrike">
              <a:latin typeface="Arial"/>
            </a:endParaRPr>
          </a:p>
          <a:p>
            <a:pPr>
              <a:lnSpc>
                <a:spcPct val="100000"/>
              </a:lnSpc>
              <a:buNone/>
            </a:pPr>
            <a:r>
              <a:rPr b="0" lang="en-PH" sz="1800" spc="-1" strike="noStrike">
                <a:latin typeface="Lato"/>
              </a:rPr>
              <a:t>this, add its opposite. Then bring down the next term of</a:t>
            </a:r>
            <a:endParaRPr b="0" lang="en-PH" sz="1800" spc="-1" strike="noStrike">
              <a:latin typeface="Arial"/>
            </a:endParaRPr>
          </a:p>
          <a:p>
            <a:pPr>
              <a:lnSpc>
                <a:spcPct val="100000"/>
              </a:lnSpc>
              <a:buNone/>
            </a:pPr>
            <a:r>
              <a:rPr b="0" lang="en-PH" sz="1800" spc="-1" strike="noStrike">
                <a:latin typeface="Lato"/>
              </a:rPr>
              <a:t>the dividend, -12.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Î¸îþ"/>
              </a:rPr>
              <a:t>Divide the first term of the result, -8x by the leading term</a:t>
            </a:r>
            <a:endParaRPr b="0" lang="en-PH" sz="1800" spc="-1" strike="noStrike">
              <a:latin typeface="Arial"/>
            </a:endParaRPr>
          </a:p>
          <a:p>
            <a:pPr>
              <a:lnSpc>
                <a:spcPct val="100000"/>
              </a:lnSpc>
              <a:buNone/>
            </a:pPr>
            <a:r>
              <a:rPr b="0" lang="en-PH" sz="1800" spc="-1" strike="noStrike">
                <a:latin typeface="Lato"/>
                <a:ea typeface="ÐÎ¸îþ"/>
              </a:rPr>
              <a:t>in the divisor, x. We may now have -8x ÷ x = -8. This is</a:t>
            </a:r>
            <a:endParaRPr b="0" lang="en-PH" sz="1800" spc="-1" strike="noStrike">
              <a:latin typeface="Arial"/>
            </a:endParaRPr>
          </a:p>
          <a:p>
            <a:pPr>
              <a:lnSpc>
                <a:spcPct val="100000"/>
              </a:lnSpc>
              <a:buNone/>
            </a:pPr>
            <a:r>
              <a:rPr b="0" lang="en-PH" sz="1800" spc="-1" strike="noStrike">
                <a:latin typeface="Lato"/>
                <a:ea typeface="ÐÎ¸îþ"/>
              </a:rPr>
              <a:t>the second term in the quotient.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1" name="" descr=""/>
          <p:cNvPicPr/>
          <p:nvPr/>
        </p:nvPicPr>
        <p:blipFill>
          <a:blip r:embed="rId1"/>
          <a:stretch/>
        </p:blipFill>
        <p:spPr>
          <a:xfrm>
            <a:off x="7740000" y="1213560"/>
            <a:ext cx="2699640" cy="1196640"/>
          </a:xfrm>
          <a:prstGeom prst="rect">
            <a:avLst/>
          </a:prstGeom>
          <a:ln w="0">
            <a:noFill/>
          </a:ln>
        </p:spPr>
      </p:pic>
      <p:pic>
        <p:nvPicPr>
          <p:cNvPr id="132" name="" descr=""/>
          <p:cNvPicPr/>
          <p:nvPr/>
        </p:nvPicPr>
        <p:blipFill>
          <a:blip r:embed="rId2"/>
          <a:stretch/>
        </p:blipFill>
        <p:spPr>
          <a:xfrm>
            <a:off x="7740000" y="2700000"/>
            <a:ext cx="2519640" cy="1259640"/>
          </a:xfrm>
          <a:prstGeom prst="rect">
            <a:avLst/>
          </a:prstGeom>
          <a:ln w="0">
            <a:noFill/>
          </a:ln>
        </p:spPr>
      </p:pic>
      <p:pic>
        <p:nvPicPr>
          <p:cNvPr id="133" name="" descr=""/>
          <p:cNvPicPr/>
          <p:nvPr/>
        </p:nvPicPr>
        <p:blipFill>
          <a:blip r:embed="rId3"/>
          <a:stretch/>
        </p:blipFill>
        <p:spPr>
          <a:xfrm>
            <a:off x="7740000" y="4500000"/>
            <a:ext cx="2699640" cy="1344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720000" y="36000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Multiply the result, -8 by the divisor x - 2.</a:t>
            </a:r>
            <a:endParaRPr b="0" lang="en-PH" sz="1800" spc="-1" strike="noStrike">
              <a:latin typeface="Arial"/>
            </a:endParaRPr>
          </a:p>
          <a:p>
            <a:pPr>
              <a:lnSpc>
                <a:spcPct val="100000"/>
              </a:lnSpc>
              <a:buNone/>
            </a:pPr>
            <a:r>
              <a:rPr b="0" lang="en-PH" sz="1800" spc="-1" strike="noStrike">
                <a:latin typeface="Lato"/>
              </a:rPr>
              <a:t>-8(x - 2) = -8x + 16.</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Write the result under the dividend. Then subtract. The</a:t>
            </a:r>
            <a:endParaRPr b="0" lang="en-PH" sz="1800" spc="-1" strike="noStrike">
              <a:latin typeface="Arial"/>
            </a:endParaRPr>
          </a:p>
          <a:p>
            <a:pPr>
              <a:lnSpc>
                <a:spcPct val="100000"/>
              </a:lnSpc>
              <a:buNone/>
            </a:pPr>
            <a:r>
              <a:rPr b="0" lang="en-PH" sz="1800" spc="-1" strike="noStrike">
                <a:latin typeface="Lato"/>
              </a:rPr>
              <a:t>remainder is -28. Since the degree of the remainder</a:t>
            </a:r>
            <a:endParaRPr b="0" lang="en-PH" sz="1800" spc="-1" strike="noStrike">
              <a:latin typeface="Arial"/>
            </a:endParaRPr>
          </a:p>
          <a:p>
            <a:pPr>
              <a:lnSpc>
                <a:spcPct val="100000"/>
              </a:lnSpc>
              <a:buNone/>
            </a:pPr>
            <a:r>
              <a:rPr b="0" lang="en-PH" sz="1800" spc="-1" strike="noStrike">
                <a:latin typeface="Lato"/>
              </a:rPr>
              <a:t>is less than the degree of the divisor, we can now stop</a:t>
            </a:r>
            <a:endParaRPr b="0" lang="en-PH" sz="1800" spc="-1" strike="noStrike">
              <a:latin typeface="Arial"/>
            </a:endParaRPr>
          </a:p>
          <a:p>
            <a:pPr>
              <a:lnSpc>
                <a:spcPct val="100000"/>
              </a:lnSpc>
              <a:buNone/>
            </a:pPr>
            <a:r>
              <a:rPr b="0" lang="en-PH" sz="1800" spc="-1" strike="noStrike">
                <a:latin typeface="Lato"/>
              </a:rPr>
              <a:t>dividing.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5"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6" name="" descr=""/>
          <p:cNvPicPr/>
          <p:nvPr/>
        </p:nvPicPr>
        <p:blipFill>
          <a:blip r:embed="rId1"/>
          <a:stretch/>
        </p:blipFill>
        <p:spPr>
          <a:xfrm>
            <a:off x="7391880" y="1080000"/>
            <a:ext cx="2687760" cy="1799640"/>
          </a:xfrm>
          <a:prstGeom prst="rect">
            <a:avLst/>
          </a:prstGeom>
          <a:ln w="0">
            <a:noFill/>
          </a:ln>
        </p:spPr>
      </p:pic>
      <p:pic>
        <p:nvPicPr>
          <p:cNvPr id="137" name="" descr=""/>
          <p:cNvPicPr/>
          <p:nvPr/>
        </p:nvPicPr>
        <p:blipFill>
          <a:blip r:embed="rId2"/>
          <a:stretch/>
        </p:blipFill>
        <p:spPr>
          <a:xfrm>
            <a:off x="7380000" y="3600000"/>
            <a:ext cx="2879640" cy="1979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720000" y="36000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Summary: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dividend is 3x</a:t>
            </a:r>
            <a:r>
              <a:rPr b="0" lang="en-PH" sz="1800" spc="-1" strike="noStrike" baseline="14000000">
                <a:latin typeface="Lato"/>
              </a:rPr>
              <a:t>2</a:t>
            </a:r>
            <a:r>
              <a:rPr b="0" lang="en-PH" sz="1800" spc="-1" strike="noStrike">
                <a:latin typeface="Lato"/>
              </a:rPr>
              <a:t> - 14x - 12. The quotient is 3x - 8.</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divisor is x - 2. The remainder is -28.</a:t>
            </a:r>
            <a:endParaRPr b="0" lang="en-PH" sz="1800" spc="-1" strike="noStrike">
              <a:latin typeface="Arial"/>
            </a:endParaRPr>
          </a:p>
          <a:p>
            <a:pPr>
              <a:lnSpc>
                <a:spcPct val="100000"/>
              </a:lnSpc>
              <a:buNone/>
            </a:pPr>
            <a:r>
              <a:rPr b="0" lang="en-PH" sz="1800" spc="-1" strike="noStrike">
                <a:latin typeface="Lato"/>
              </a:rPr>
              <a:t>The solution to a long division can be written in the form: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   </a:t>
            </a:r>
            <a:endParaRPr b="0" lang="en-PH" sz="1800" spc="-1" strike="noStrike">
              <a:latin typeface="Arial"/>
            </a:endParaRPr>
          </a:p>
        </p:txBody>
      </p:sp>
      <p:sp>
        <p:nvSpPr>
          <p:cNvPr id="139"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0" name="" descr=""/>
          <p:cNvPicPr/>
          <p:nvPr/>
        </p:nvPicPr>
        <p:blipFill>
          <a:blip r:embed="rId1"/>
          <a:stretch/>
        </p:blipFill>
        <p:spPr>
          <a:xfrm>
            <a:off x="1440000" y="2880000"/>
            <a:ext cx="6780960" cy="1290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720000" y="36000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2:</a:t>
            </a:r>
            <a:r>
              <a:rPr b="0" lang="en-PH" sz="1800" spc="-1" strike="noStrike">
                <a:latin typeface="Lato"/>
              </a:rPr>
              <a:t> Divide 2x</a:t>
            </a:r>
            <a:r>
              <a:rPr b="0" lang="en-PH" sz="1800" spc="-1" strike="noStrike" baseline="14000000">
                <a:latin typeface="Lato"/>
              </a:rPr>
              <a:t>3</a:t>
            </a:r>
            <a:r>
              <a:rPr b="0" lang="en-PH" sz="1800" spc="-1" strike="noStrike">
                <a:latin typeface="Lato"/>
              </a:rPr>
              <a:t> + 7x</a:t>
            </a:r>
            <a:r>
              <a:rPr b="0" lang="en-PH" sz="1800" spc="-1" strike="noStrike" baseline="14000000">
                <a:latin typeface="Lato"/>
              </a:rPr>
              <a:t>2</a:t>
            </a:r>
            <a:r>
              <a:rPr b="0" lang="en-PH" sz="1800" spc="-1" strike="noStrike">
                <a:latin typeface="Lato"/>
              </a:rPr>
              <a:t> + 10x + 8 by x + 2.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Divide 2x</a:t>
            </a:r>
            <a:r>
              <a:rPr b="0" lang="en-PH" sz="1800" spc="-1" strike="noStrike" baseline="14000000">
                <a:latin typeface="Lato"/>
              </a:rPr>
              <a:t>3</a:t>
            </a:r>
            <a:r>
              <a:rPr b="0" lang="en-PH" sz="1800" spc="-1" strike="noStrike">
                <a:latin typeface="Lato"/>
              </a:rPr>
              <a:t> by x.</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Multiply (x + 2) by 2x</a:t>
            </a:r>
            <a:r>
              <a:rPr b="0" lang="en-PH" sz="1800" spc="-1" strike="noStrike" baseline="14000000">
                <a:latin typeface="Lato"/>
              </a:rPr>
              <a:t>2</a:t>
            </a: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rPr>
              <a:t>   </a:t>
            </a:r>
            <a:endParaRPr b="0" lang="en-PH" sz="1800" spc="-1" strike="noStrike">
              <a:latin typeface="Arial"/>
            </a:endParaRPr>
          </a:p>
        </p:txBody>
      </p:sp>
      <p:sp>
        <p:nvSpPr>
          <p:cNvPr id="14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3" name="" descr=""/>
          <p:cNvPicPr/>
          <p:nvPr/>
        </p:nvPicPr>
        <p:blipFill>
          <a:blip r:embed="rId1"/>
          <a:stretch/>
        </p:blipFill>
        <p:spPr>
          <a:xfrm>
            <a:off x="4320360" y="1790280"/>
            <a:ext cx="3059640" cy="729720"/>
          </a:xfrm>
          <a:prstGeom prst="rect">
            <a:avLst/>
          </a:prstGeom>
          <a:ln w="0">
            <a:noFill/>
          </a:ln>
        </p:spPr>
      </p:pic>
      <p:pic>
        <p:nvPicPr>
          <p:cNvPr id="144" name="" descr=""/>
          <p:cNvPicPr/>
          <p:nvPr/>
        </p:nvPicPr>
        <p:blipFill>
          <a:blip r:embed="rId2"/>
          <a:stretch/>
        </p:blipFill>
        <p:spPr>
          <a:xfrm>
            <a:off x="4320360" y="2880000"/>
            <a:ext cx="3059640" cy="1117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720000" y="51552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 </a:t>
            </a:r>
            <a:r>
              <a:rPr b="0" lang="en-PH" sz="1800" spc="-1" strike="noStrike">
                <a:latin typeface="Lato"/>
              </a:rPr>
              <a:t>Subtract 2x</a:t>
            </a:r>
            <a:r>
              <a:rPr b="0" lang="en-PH" sz="1800" spc="-1" strike="noStrike" baseline="14000000">
                <a:latin typeface="Lato"/>
              </a:rPr>
              <a:t>3</a:t>
            </a:r>
            <a:r>
              <a:rPr b="0" lang="en-PH" sz="1800" spc="-1" strike="noStrike">
                <a:latin typeface="Lato"/>
              </a:rPr>
              <a:t> + 4x</a:t>
            </a:r>
            <a:r>
              <a:rPr b="0" lang="en-PH" sz="1800" spc="-1" strike="noStrike" baseline="14000000">
                <a:latin typeface="Lato"/>
              </a:rPr>
              <a:t>2</a:t>
            </a:r>
            <a:r>
              <a:rPr b="0" lang="en-PH" sz="1800" spc="-1" strike="noStrike">
                <a:latin typeface="Lato"/>
              </a:rPr>
              <a:t> from 2x</a:t>
            </a:r>
            <a:r>
              <a:rPr b="0" lang="en-PH" sz="1800" spc="-1" strike="noStrike" baseline="14000000">
                <a:latin typeface="Lato"/>
              </a:rPr>
              <a:t>3</a:t>
            </a:r>
            <a:r>
              <a:rPr b="0" lang="en-PH" sz="1800" spc="-1" strike="noStrike">
                <a:latin typeface="Lato"/>
              </a:rPr>
              <a:t> + 7x</a:t>
            </a:r>
            <a:r>
              <a:rPr b="0" lang="en-PH" sz="1800" spc="-1" strike="noStrike" baseline="14000000">
                <a:latin typeface="Lato"/>
              </a:rPr>
              <a:t>2</a:t>
            </a:r>
            <a:r>
              <a:rPr b="0" lang="en-PH" sz="1800" spc="-1" strike="noStrike">
                <a:latin typeface="Lato"/>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Bring down 10x.</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Divide 3x</a:t>
            </a:r>
            <a:r>
              <a:rPr b="0" lang="en-PH" sz="1800" spc="-1" strike="noStrike" baseline="14000000">
                <a:latin typeface="Lato"/>
                <a:ea typeface="PingFang SC"/>
              </a:rPr>
              <a:t>2</a:t>
            </a:r>
            <a:r>
              <a:rPr b="0" lang="en-PH" sz="1800" spc="-1" strike="noStrike">
                <a:latin typeface="Lato"/>
                <a:ea typeface="PingFang SC"/>
              </a:rPr>
              <a:t> by x.</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Arial"/>
                <a:ea typeface="PingFang SC"/>
              </a:rPr>
              <a:t>   </a:t>
            </a:r>
            <a:endParaRPr b="0" lang="en-PH" sz="1800" spc="-1" strike="noStrike">
              <a:latin typeface="Arial"/>
            </a:endParaRPr>
          </a:p>
        </p:txBody>
      </p:sp>
      <p:sp>
        <p:nvSpPr>
          <p:cNvPr id="14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7" name="" descr=""/>
          <p:cNvPicPr/>
          <p:nvPr/>
        </p:nvPicPr>
        <p:blipFill>
          <a:blip r:embed="rId1"/>
          <a:stretch/>
        </p:blipFill>
        <p:spPr>
          <a:xfrm>
            <a:off x="5040000" y="1260000"/>
            <a:ext cx="3421080" cy="1440000"/>
          </a:xfrm>
          <a:prstGeom prst="rect">
            <a:avLst/>
          </a:prstGeom>
          <a:ln w="0">
            <a:noFill/>
          </a:ln>
        </p:spPr>
      </p:pic>
      <p:pic>
        <p:nvPicPr>
          <p:cNvPr id="148" name="" descr=""/>
          <p:cNvPicPr/>
          <p:nvPr/>
        </p:nvPicPr>
        <p:blipFill>
          <a:blip r:embed="rId2"/>
          <a:stretch/>
        </p:blipFill>
        <p:spPr>
          <a:xfrm>
            <a:off x="2520000" y="3060000"/>
            <a:ext cx="2879640" cy="1302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720000" y="51552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Divide 4x by x.</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Multiply x + 2 by 4.</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5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1" name="" descr=""/>
          <p:cNvPicPr/>
          <p:nvPr/>
        </p:nvPicPr>
        <p:blipFill>
          <a:blip r:embed="rId1"/>
          <a:stretch/>
        </p:blipFill>
        <p:spPr>
          <a:xfrm>
            <a:off x="4748760" y="1336680"/>
            <a:ext cx="2990880" cy="1902960"/>
          </a:xfrm>
          <a:prstGeom prst="rect">
            <a:avLst/>
          </a:prstGeom>
          <a:ln w="0">
            <a:noFill/>
          </a:ln>
        </p:spPr>
      </p:pic>
      <p:pic>
        <p:nvPicPr>
          <p:cNvPr id="152" name="" descr=""/>
          <p:cNvPicPr/>
          <p:nvPr/>
        </p:nvPicPr>
        <p:blipFill>
          <a:blip r:embed="rId2"/>
          <a:stretch/>
        </p:blipFill>
        <p:spPr>
          <a:xfrm>
            <a:off x="4778640" y="3555000"/>
            <a:ext cx="3141000" cy="2384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720000" y="515520"/>
            <a:ext cx="10508400" cy="434412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Dividing Polynomials Using Long Division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Subtract 4x + 8 from 4x + 8.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The quotient is 2x</a:t>
            </a:r>
            <a:r>
              <a:rPr b="0" lang="en-PH" sz="1800" spc="-1" strike="noStrike" baseline="14000000">
                <a:latin typeface="Lato"/>
                <a:ea typeface="PingFang SC"/>
              </a:rPr>
              <a:t>2</a:t>
            </a:r>
            <a:r>
              <a:rPr b="0" lang="en-PH" sz="1800" spc="-1" strike="noStrike">
                <a:latin typeface="Lato"/>
                <a:ea typeface="PingFang SC"/>
              </a:rPr>
              <a:t> + 3x + 4, and the remainder is 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54"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55" name="" descr=""/>
          <p:cNvPicPr/>
          <p:nvPr/>
        </p:nvPicPr>
        <p:blipFill>
          <a:blip r:embed="rId1"/>
          <a:stretch/>
        </p:blipFill>
        <p:spPr>
          <a:xfrm>
            <a:off x="4137840" y="1440000"/>
            <a:ext cx="3061800" cy="233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2023-04-26T15:37:42Z</dcterms:modified>
  <cp:revision>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