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560" cy="685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440" cy="2791440"/>
          </a:xfrm>
          <a:prstGeom prst="rect">
            <a:avLst/>
          </a:prstGeom>
          <a:ln w="0">
            <a:noFill/>
          </a:ln>
        </p:spPr>
      </p:pic>
      <p:sp>
        <p:nvSpPr>
          <p:cNvPr id="2" name="Rectangle 5"/>
          <p:cNvSpPr/>
          <p:nvPr/>
        </p:nvSpPr>
        <p:spPr>
          <a:xfrm>
            <a:off x="3487320" y="1475280"/>
            <a:ext cx="8696880" cy="3854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880" cy="376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560" cy="627480"/>
          </a:xfrm>
          <a:prstGeom prst="rect">
            <a:avLst/>
          </a:prstGeom>
          <a:ln w="0">
            <a:noFill/>
          </a:ln>
        </p:spPr>
      </p:pic>
      <p:sp>
        <p:nvSpPr>
          <p:cNvPr id="43" name="Rectangle 7"/>
          <p:cNvSpPr/>
          <p:nvPr/>
        </p:nvSpPr>
        <p:spPr>
          <a:xfrm>
            <a:off x="10868760" y="0"/>
            <a:ext cx="963000" cy="963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080" cy="1027080"/>
          </a:xfrm>
          <a:prstGeom prst="rect">
            <a:avLst/>
          </a:prstGeom>
          <a:ln w="0">
            <a:noFill/>
          </a:ln>
        </p:spPr>
      </p:pic>
      <p:sp>
        <p:nvSpPr>
          <p:cNvPr id="45" name="TextBox 9"/>
          <p:cNvSpPr/>
          <p:nvPr/>
        </p:nvSpPr>
        <p:spPr>
          <a:xfrm>
            <a:off x="185400" y="6362280"/>
            <a:ext cx="4684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880" cy="33771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76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Writing Numbers in Exponential Notation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p:nvPr>
        </p:nvSpPr>
        <p:spPr>
          <a:xfrm>
            <a:off x="649080" y="90000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Write each product in exponential form.</a:t>
            </a:r>
            <a:endParaRPr b="0" lang="en-PH" sz="1800" spc="-1" strike="noStrike">
              <a:latin typeface="Arial"/>
            </a:endParaRPr>
          </a:p>
          <a:p>
            <a:pPr>
              <a:lnSpc>
                <a:spcPct val="100000"/>
              </a:lnSpc>
              <a:buNone/>
            </a:pPr>
            <a:r>
              <a:rPr b="0" lang="en-PH" sz="1800" spc="-1" strike="noStrike">
                <a:latin typeface="Lato"/>
              </a:rPr>
              <a:t>1. 3 • 3 • 3 • 3 • 3 • 3 • 3 • 3</a:t>
            </a:r>
            <a:endParaRPr b="0" lang="en-PH" sz="1800" spc="-1" strike="noStrike">
              <a:latin typeface="Arial"/>
            </a:endParaRPr>
          </a:p>
          <a:p>
            <a:pPr>
              <a:lnSpc>
                <a:spcPct val="100000"/>
              </a:lnSpc>
              <a:buNone/>
            </a:pPr>
            <a:r>
              <a:rPr b="1" lang="en-PH" sz="1800" spc="-1" strike="noStrike">
                <a:highlight>
                  <a:srgbClr val="ffff6d"/>
                </a:highlight>
                <a:latin typeface="Lato"/>
              </a:rPr>
              <a:t>Answer:</a:t>
            </a:r>
            <a:r>
              <a:rPr b="0" lang="en-PH" sz="1800" spc="-1" strike="noStrike">
                <a:highlight>
                  <a:srgbClr val="ffff6d"/>
                </a:highlight>
                <a:latin typeface="Lato"/>
              </a:rPr>
              <a:t> </a:t>
            </a:r>
            <a:r>
              <a:rPr b="1" lang="en-PH" sz="1800" spc="-1" strike="noStrike">
                <a:highlight>
                  <a:srgbClr val="ffff6d"/>
                </a:highlight>
                <a:latin typeface="Lato"/>
              </a:rPr>
              <a:t>3</a:t>
            </a:r>
            <a:r>
              <a:rPr b="1" lang="en-PH" sz="1800" spc="-1" strike="noStrike" baseline="14000000">
                <a:highlight>
                  <a:srgbClr val="ffff6d"/>
                </a:highlight>
                <a:latin typeface="Lato"/>
              </a:rPr>
              <a:t>8</a:t>
            </a:r>
            <a:r>
              <a:rPr b="1"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2. 5 × 5 × 5 × 5 × 5</a:t>
            </a:r>
            <a:endParaRPr b="0" lang="en-PH" sz="1800" spc="-1" strike="noStrike">
              <a:latin typeface="Arial"/>
            </a:endParaRPr>
          </a:p>
          <a:p>
            <a:pPr>
              <a:lnSpc>
                <a:spcPct val="100000"/>
              </a:lnSpc>
              <a:buNone/>
            </a:pPr>
            <a:r>
              <a:rPr b="1" lang="en-PH" sz="1800" spc="-1" strike="noStrike">
                <a:highlight>
                  <a:srgbClr val="ffff6d"/>
                </a:highlight>
                <a:latin typeface="Lato"/>
              </a:rPr>
              <a:t>Answer: 5</a:t>
            </a:r>
            <a:r>
              <a:rPr b="1" lang="en-PH" sz="1800" spc="-1" strike="noStrike" baseline="14000000">
                <a:highlight>
                  <a:srgbClr val="ffff6d"/>
                </a:highlight>
                <a:latin typeface="Lato"/>
              </a:rPr>
              <a:t>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3. 9 • 9 • 2 • 2</a:t>
            </a:r>
            <a:endParaRPr b="0" lang="en-PH" sz="1800" spc="-1" strike="noStrike">
              <a:latin typeface="Arial"/>
            </a:endParaRPr>
          </a:p>
          <a:p>
            <a:pPr>
              <a:lnSpc>
                <a:spcPct val="100000"/>
              </a:lnSpc>
              <a:buNone/>
            </a:pPr>
            <a:r>
              <a:rPr b="1" lang="en-PH" sz="1800" spc="-1" strike="noStrike">
                <a:highlight>
                  <a:srgbClr val="ffff6d"/>
                </a:highlight>
                <a:latin typeface="Lato"/>
              </a:rPr>
              <a:t>Answer: 9</a:t>
            </a:r>
            <a:r>
              <a:rPr b="1" lang="en-PH" sz="1800" spc="-1" strike="noStrike" baseline="14000000">
                <a:highlight>
                  <a:srgbClr val="ffff6d"/>
                </a:highlight>
                <a:latin typeface="Lato"/>
              </a:rPr>
              <a:t>2</a:t>
            </a:r>
            <a:r>
              <a:rPr b="1" lang="en-PH" sz="1800" spc="-1" strike="noStrike">
                <a:highlight>
                  <a:srgbClr val="ffff6d"/>
                </a:highlight>
                <a:latin typeface="Lato"/>
              </a:rPr>
              <a:t> x 2</a:t>
            </a:r>
            <a:r>
              <a:rPr b="1" lang="en-PH" sz="1800" spc="-1" strike="noStrike" baseline="14000000">
                <a:highlight>
                  <a:srgbClr val="ffff6d"/>
                </a:highlight>
                <a:latin typeface="Lato"/>
              </a:rPr>
              <a:t>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4. 11 × 11 × 11 × 3 × 3 × 3</a:t>
            </a:r>
            <a:endParaRPr b="0" lang="en-PH" sz="1800" spc="-1" strike="noStrike">
              <a:latin typeface="Arial"/>
            </a:endParaRPr>
          </a:p>
          <a:p>
            <a:pPr>
              <a:lnSpc>
                <a:spcPct val="100000"/>
              </a:lnSpc>
              <a:buNone/>
            </a:pPr>
            <a:r>
              <a:rPr b="1" lang="en-PH" sz="1800" spc="-1" strike="noStrike">
                <a:highlight>
                  <a:srgbClr val="ffff6d"/>
                </a:highlight>
                <a:latin typeface="Lato"/>
              </a:rPr>
              <a:t>Answer: 11</a:t>
            </a:r>
            <a:r>
              <a:rPr b="1" lang="en-PH" sz="1800" spc="-1" strike="noStrike" baseline="14000000">
                <a:highlight>
                  <a:srgbClr val="ffff6d"/>
                </a:highlight>
                <a:latin typeface="Lato"/>
              </a:rPr>
              <a:t>3</a:t>
            </a:r>
            <a:r>
              <a:rPr b="1" lang="en-PH" sz="1800" spc="-1" strike="noStrike">
                <a:highlight>
                  <a:srgbClr val="ffff6d"/>
                </a:highlight>
                <a:latin typeface="Lato"/>
              </a:rPr>
              <a:t> x 3</a:t>
            </a:r>
            <a:r>
              <a:rPr b="1" lang="en-PH" sz="1800" spc="-1" strike="noStrike" baseline="14000000">
                <a:highlight>
                  <a:srgbClr val="ffff6d"/>
                </a:highlight>
                <a:latin typeface="Lato"/>
              </a:rPr>
              <a:t>3</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4"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649080" y="1620000"/>
            <a:ext cx="10510200" cy="1439280"/>
          </a:xfrm>
          <a:prstGeom prst="rect">
            <a:avLst/>
          </a:prstGeom>
          <a:solidFill>
            <a:srgbClr val="bbe33d"/>
          </a:solidFill>
          <a:ln w="72000">
            <a:solidFill>
              <a:srgbClr val="3465a4"/>
            </a:solidFill>
            <a:round/>
          </a:ln>
        </p:spPr>
        <p:style>
          <a:lnRef idx="0"/>
          <a:fillRef idx="0"/>
          <a:effectRef idx="0"/>
          <a:fontRef idx="minor"/>
        </p:style>
      </p:sp>
      <p:sp>
        <p:nvSpPr>
          <p:cNvPr id="126"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Definition</a:t>
            </a: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An exponent is a number that indicates the number of times the base is used as a factor. It is a number that is written on the top-right part of another number that tells the number of times the base is multiplied by itself.</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For example, in 2</a:t>
            </a:r>
            <a:r>
              <a:rPr b="0" lang="en-PH" sz="1800" spc="-1" strike="noStrike" baseline="14000000">
                <a:latin typeface="Lato"/>
              </a:rPr>
              <a:t>3</a:t>
            </a:r>
            <a:r>
              <a:rPr b="0" lang="en-PH" sz="1800" spc="-1" strike="noStrike">
                <a:latin typeface="Lato"/>
              </a:rPr>
              <a:t> = 2 • 2 • 2 or 8, the </a:t>
            </a:r>
            <a:r>
              <a:rPr b="1" lang="en-PH" sz="1800" spc="-1" strike="noStrike">
                <a:latin typeface="Lato"/>
              </a:rPr>
              <a:t>base</a:t>
            </a:r>
            <a:r>
              <a:rPr b="0" lang="en-PH" sz="1800" spc="-1" strike="noStrike">
                <a:latin typeface="Lato"/>
              </a:rPr>
              <a:t> is 2 and the </a:t>
            </a:r>
            <a:r>
              <a:rPr b="1" lang="en-PH" sz="1800" spc="-1" strike="noStrike">
                <a:latin typeface="Lato"/>
              </a:rPr>
              <a:t>exponent</a:t>
            </a:r>
            <a:r>
              <a:rPr b="0" lang="en-PH" sz="1800" spc="-1" strike="noStrike">
                <a:latin typeface="Lato"/>
              </a:rPr>
              <a:t> is 3. Its exponential form is 2</a:t>
            </a:r>
            <a:r>
              <a:rPr b="0" lang="en-PH" sz="1800" spc="-1" strike="noStrike" baseline="14000000">
                <a:latin typeface="Lato"/>
              </a:rPr>
              <a:t>3</a:t>
            </a:r>
            <a:r>
              <a:rPr b="0" lang="en-PH" sz="1800" spc="-1" strike="noStrike">
                <a:latin typeface="Lato"/>
              </a:rPr>
              <a:t> and read as “2 cubed” or “2 raised to the third power.” Its product form is 2 • 2 • 2 while its value is 8.</a:t>
            </a: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A number is called a power if it can be written in exponential form. For example, 25 is a power of 5 since it can be written as 5</a:t>
            </a:r>
            <a:r>
              <a:rPr b="0" lang="en-PH" sz="1800" spc="-1" strike="noStrike" baseline="14000000">
                <a:latin typeface="Lato"/>
              </a:rPr>
              <a:t>2</a:t>
            </a:r>
            <a:r>
              <a:rPr b="0" lang="en-PH" sz="1800" spc="-1" strike="noStrike">
                <a:latin typeface="Lato"/>
              </a:rPr>
              <a:t>, read as “five raised to the second power” or “five squared,” or “five to the power of 2.” So, 25 is called the second power of 5. In the power 5</a:t>
            </a:r>
            <a:r>
              <a:rPr b="0" lang="en-PH" sz="1800" spc="-1" strike="noStrike" baseline="14000000">
                <a:latin typeface="Lato"/>
              </a:rPr>
              <a:t>2</a:t>
            </a:r>
            <a:r>
              <a:rPr b="0" lang="en-PH" sz="1800" spc="-1" strike="noStrike">
                <a:latin typeface="Lato"/>
              </a:rPr>
              <a:t>, the </a:t>
            </a:r>
            <a:r>
              <a:rPr b="1" lang="en-PH" sz="1800" spc="-1" strike="noStrike">
                <a:latin typeface="Lato"/>
              </a:rPr>
              <a:t>base</a:t>
            </a:r>
            <a:r>
              <a:rPr b="0" lang="en-PH" sz="1800" spc="-1" strike="noStrike">
                <a:latin typeface="Lato"/>
              </a:rPr>
              <a:t> is 5 and the </a:t>
            </a:r>
            <a:r>
              <a:rPr b="1" lang="en-PH" sz="1800" spc="-1" strike="noStrike">
                <a:latin typeface="Lato"/>
              </a:rPr>
              <a:t>exponent</a:t>
            </a:r>
            <a:r>
              <a:rPr b="0" lang="en-PH" sz="1800" spc="-1" strike="noStrike">
                <a:latin typeface="Lato"/>
              </a:rPr>
              <a:t> is 2.</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7"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Cont. </a:t>
            </a: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Zero power of 5: 1 or 5</a:t>
            </a:r>
            <a:r>
              <a:rPr b="0" lang="en-PH" sz="1800" spc="-1" strike="noStrike" baseline="14000000">
                <a:latin typeface="Lato"/>
              </a:rPr>
              <a:t>0</a:t>
            </a:r>
            <a:r>
              <a:rPr b="0" lang="en-PH" sz="1800" spc="-1" strike="noStrike">
                <a:latin typeface="Lato"/>
              </a:rPr>
              <a:t>, read as “five raised to 0.” This means that when you raise a number to zero, you are not multiplying anything at all. You will learn more about this mathematical concept in your next grade levels. Thus, all numbers (except zero itself) raise to zero will yield an answer of 1. You may verify this by using a scientific calculator.</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9"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If we go back to the given scenario in the introductory part of this module, 100 trillion, written numerically as 100,000,000,000,000, can also be written in exponential form as 1014. In fact, many numbers can also be written in exponential forms to make them less confusing and easier to use in computing. Observe the examples below to further understand exponents and how to write numbers in product and exponential forms.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a95"/>
                </a:highlight>
                <a:latin typeface="Lato"/>
              </a:rPr>
              <a:t>Example 1: </a:t>
            </a:r>
            <a:r>
              <a:rPr b="0" lang="en-PH" sz="1800" spc="-1" strike="noStrike">
                <a:highlight>
                  <a:srgbClr val="ffaa95"/>
                </a:highlight>
                <a:latin typeface="Lato"/>
              </a:rPr>
              <a:t>Identify the base and exponent in 73 and then write the given in product forms.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Answer:</a:t>
            </a:r>
            <a:r>
              <a:rPr b="0" lang="en-PH" sz="1800" spc="-1" strike="noStrike">
                <a:latin typeface="Lato"/>
              </a:rPr>
              <a:t> The base is 7 and the exponent is 3. Its product form is 7 • 7 • 7 which, when</a:t>
            </a:r>
            <a:endParaRPr b="0" lang="en-PH" sz="1800" spc="-1" strike="noStrike">
              <a:latin typeface="Arial"/>
            </a:endParaRPr>
          </a:p>
          <a:p>
            <a:pPr>
              <a:lnSpc>
                <a:spcPct val="100000"/>
              </a:lnSpc>
              <a:buNone/>
            </a:pPr>
            <a:r>
              <a:rPr b="0" lang="en-PH" sz="1800" spc="-1" strike="noStrike">
                <a:latin typeface="Lato"/>
              </a:rPr>
              <a:t>multiplied, gives a product of 343.</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1"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6a6"/>
                </a:highlight>
                <a:latin typeface="Lato"/>
              </a:rPr>
              <a:t>Example 2:</a:t>
            </a:r>
            <a:r>
              <a:rPr b="0" lang="en-PH" sz="1800" spc="-1" strike="noStrike">
                <a:highlight>
                  <a:srgbClr val="ffa6a6"/>
                </a:highlight>
                <a:latin typeface="Lato"/>
              </a:rPr>
              <a:t> Write 625 in an exponential form.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Answer: </a:t>
            </a:r>
            <a:r>
              <a:rPr b="0" lang="en-PH" sz="1800" spc="-1" strike="noStrike">
                <a:latin typeface="Lato"/>
              </a:rPr>
              <a:t>You need to first write 625 as a product of its prime factors. By applying the concept of prime factorization that you recalled in Optimize, you will have: 625 = 5 × 5 × 5 × 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result is the product form of 625 which can be converted to exponential form as: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5 × 5 × 5 × 5 = 5</a:t>
            </a:r>
            <a:r>
              <a:rPr b="0" lang="en-PH" sz="1800" spc="-1" strike="noStrike" baseline="14000000">
                <a:latin typeface="Lato"/>
              </a:rPr>
              <a:t>4</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Thus, the exponential form of 625 is 5</a:t>
            </a:r>
            <a:r>
              <a:rPr b="0" lang="en-PH" sz="1800" spc="-1" strike="noStrike" baseline="14000000">
                <a:latin typeface="Lato"/>
              </a:rPr>
              <a:t>4</a:t>
            </a:r>
            <a:r>
              <a:rPr b="0" lang="en-PH" sz="1800" spc="-1" strike="noStrike">
                <a:latin typeface="Lato"/>
              </a:rPr>
              <a:t>.</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3"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a95"/>
                </a:highlight>
                <a:latin typeface="Lato"/>
              </a:rPr>
              <a:t>Example 3: </a:t>
            </a:r>
            <a:r>
              <a:rPr b="0" lang="en-PH" sz="1800" spc="-1" strike="noStrike">
                <a:highlight>
                  <a:srgbClr val="ffaa95"/>
                </a:highlight>
                <a:latin typeface="Lato"/>
              </a:rPr>
              <a:t>Write 1,024 in exponential form.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Answer: </a:t>
            </a:r>
            <a:r>
              <a:rPr b="0" lang="en-PH" sz="1800" spc="-1" strike="noStrike">
                <a:latin typeface="Lato"/>
              </a:rPr>
              <a:t>You need to first write 1,024 as a product of its prime factors. By applying the concept of prime factorization that you recalled in Optimize, you will have: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1,024 = 2 × 2 × 2 × 2 × 2 × 2 × 2 × 2 × 2 × 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result is the product form of 1,024, which can be converted to exponential form as: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 × 2 × 2 × 2 × 2 × 2 × 2 × 2 × 2 × 2 = 2</a:t>
            </a:r>
            <a:r>
              <a:rPr b="0" lang="en-PH" sz="1800" spc="-1" strike="noStrike" baseline="14000000">
                <a:latin typeface="Lato"/>
              </a:rPr>
              <a:t>10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Thus, the exponential form of 1,024 is 2</a:t>
            </a:r>
            <a:r>
              <a:rPr b="0" lang="en-PH" sz="1800" spc="-1" strike="noStrike" baseline="14000000">
                <a:latin typeface="Lato"/>
              </a:rPr>
              <a:t>10</a:t>
            </a:r>
            <a:r>
              <a:rPr b="0" lang="en-PH" sz="1800" spc="-1" strike="noStrike">
                <a:latin typeface="Lato"/>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Numbers can also be written exponentially in varied ways. In the previous example, 1,024 can be written as 2</a:t>
            </a:r>
            <a:r>
              <a:rPr b="0" lang="en-PH" sz="1800" spc="-1" strike="noStrike" baseline="14000000">
                <a:latin typeface="Lato"/>
              </a:rPr>
              <a:t>10</a:t>
            </a:r>
            <a:r>
              <a:rPr b="0" lang="en-PH" sz="1800" spc="-1" strike="noStrike">
                <a:latin typeface="Lato"/>
              </a:rPr>
              <a:t> as well as 4</a:t>
            </a:r>
            <a:r>
              <a:rPr b="0" lang="en-PH" sz="1800" spc="-1" strike="noStrike" baseline="14000000">
                <a:latin typeface="Lato"/>
              </a:rPr>
              <a:t>5</a:t>
            </a:r>
            <a:r>
              <a:rPr b="0" lang="en-PH" sz="1800" spc="-1" strike="noStrike">
                <a:latin typeface="Lato"/>
              </a:rPr>
              <a:t>. Both exponential forms, when evaluated, will result to the same number, 1,024.</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5"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6a6"/>
                </a:highlight>
                <a:latin typeface="Lato"/>
              </a:rPr>
              <a:t>Example 4:</a:t>
            </a:r>
            <a:r>
              <a:rPr b="0" lang="en-PH" sz="1800" spc="-1" strike="noStrike">
                <a:highlight>
                  <a:srgbClr val="ffa6a6"/>
                </a:highlight>
                <a:latin typeface="Lato"/>
              </a:rPr>
              <a:t> Write 400 in exponential form.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Answer: </a:t>
            </a:r>
            <a:r>
              <a:rPr b="0" lang="en-PH" sz="1800" spc="-1" strike="noStrike">
                <a:latin typeface="Lato"/>
              </a:rPr>
              <a:t>You need to first write 400 as a product of its prime factors. By applying the concept of prime factorization that you recalled in Optimize, you will have: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400 = 2 × 2 × 2 × 2 × 5 × 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result is the product form of 400 which can be converted to exponential form as: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 × 2 × 2 × 2 × 5 × 5 = 24 × 52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Thus, the exponential form of 400 is 24 × 52. Notice that the resulting form is a product of the two different bases.</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7"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540000" y="1620360"/>
            <a:ext cx="10258200" cy="2519280"/>
          </a:xfrm>
          <a:prstGeom prst="rect">
            <a:avLst/>
          </a:prstGeom>
          <a:solidFill>
            <a:srgbClr val="d4ea6b"/>
          </a:solidFill>
          <a:ln w="108000">
            <a:solidFill>
              <a:srgbClr val="3465a4"/>
            </a:solidFill>
            <a:round/>
          </a:ln>
        </p:spPr>
        <p:style>
          <a:lnRef idx="0"/>
          <a:fillRef idx="0"/>
          <a:effectRef idx="0"/>
          <a:fontRef idx="minor"/>
        </p:style>
      </p:sp>
      <p:sp>
        <p:nvSpPr>
          <p:cNvPr id="139"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KEY TAKEAWAYS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An exponent tells the number of times the base is used as a factor.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 number is called a power if it can be written in exponential form.</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To write a number in exponential form, simply express it first in product form and then count the number of common factors to determine the accurate exponent.</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0"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Writing Numbers in Exponential Notation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Cont.</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Here are the other powers of 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Fourth power of 5: 625 or 5</a:t>
            </a:r>
            <a:r>
              <a:rPr b="0" lang="en-PH" sz="1800" spc="-1" strike="noStrike" baseline="14000000">
                <a:latin typeface="Lato"/>
              </a:rPr>
              <a:t>4</a:t>
            </a:r>
            <a:r>
              <a:rPr b="0" lang="en-PH" sz="1800" spc="-1" strike="noStrike">
                <a:latin typeface="Lato"/>
              </a:rPr>
              <a:t> (also written in product form as 5 × 5 × 5 × 5), read as “five to the fourth” or “five to the power of four.”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Third power of 5: 125 or 5</a:t>
            </a:r>
            <a:r>
              <a:rPr b="0" lang="en-PH" sz="1800" spc="-1" strike="noStrike" baseline="14000000">
                <a:latin typeface="Lato"/>
              </a:rPr>
              <a:t>3</a:t>
            </a:r>
            <a:r>
              <a:rPr b="0" lang="en-PH" sz="1800" spc="-1" strike="noStrike">
                <a:latin typeface="Lato"/>
              </a:rPr>
              <a:t> (also written in product form as 5 × 5 × 5), read as “five cubed” or “five raised to the third power.”</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First power of 5: 5 or 5</a:t>
            </a:r>
            <a:r>
              <a:rPr b="0" lang="en-PH" sz="1800" spc="-1" strike="noStrike" baseline="14000000">
                <a:latin typeface="Lato"/>
              </a:rPr>
              <a:t>1</a:t>
            </a:r>
            <a:r>
              <a:rPr b="0" lang="en-PH" sz="1800" spc="-1" strike="noStrike">
                <a:latin typeface="Lato"/>
              </a:rPr>
              <a:t>, read as “five raised to 1.” If the exponent is not written, it is understood that the exponent is 1. Having an exponent of 1 means that there is only one factor in the given which is the same as its base.</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2"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502</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2023-03-28T11:13:38Z</dcterms:modified>
  <cp:revision>54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