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7"/>
    <p:restoredTop sz="93076"/>
  </p:normalViewPr>
  <p:slideViewPr>
    <p:cSldViewPr snapToGrid="0" snapToObjects="1">
      <p:cViewPr varScale="1">
        <p:scale>
          <a:sx n="77" d="100"/>
          <a:sy n="77" d="100"/>
        </p:scale>
        <p:origin x="20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f"/><Relationship Id="rId11" Type="http://schemas.openxmlformats.org/officeDocument/2006/relationships/image" Target="../media/image17.png"/><Relationship Id="rId5" Type="http://schemas.openxmlformats.org/officeDocument/2006/relationships/image" Target="../media/image11.tiff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55622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Reducing Fractions to Lowest Terms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7CB2F-E139-6F4B-8775-E8EBD193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02978"/>
          </a:xfrm>
        </p:spPr>
        <p:txBody>
          <a:bodyPr/>
          <a:lstStyle/>
          <a:p>
            <a:pPr algn="just"/>
            <a:r>
              <a:rPr lang="en-PH" dirty="0"/>
              <a:t>A fraction is in its </a:t>
            </a:r>
            <a:r>
              <a:rPr lang="en-PH" b="1" dirty="0"/>
              <a:t>lowest terms </a:t>
            </a:r>
            <a:r>
              <a:rPr lang="en-PH" dirty="0"/>
              <a:t>when the numerator and the denominator of a fraction has no common factor other than 1.</a:t>
            </a:r>
          </a:p>
          <a:p>
            <a:pPr algn="just"/>
            <a:r>
              <a:rPr lang="en-PH" dirty="0"/>
              <a:t>To write a fraction in its simplest form or lowest terms, divide both the numerator and the denominator of the fraction by their greatest common factor or GCF.</a:t>
            </a:r>
          </a:p>
          <a:p>
            <a:pPr algn="just"/>
            <a:r>
              <a:rPr lang="en-PH" dirty="0"/>
              <a:t>A fraction can also be reduced by expressing the numerator and denominator as prime factors and cancelling out pairs of common factors.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2480A-2CBC-E549-8C14-523D4023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PH" dirty="0" err="1"/>
              <a:t>Kerwin</a:t>
            </a:r>
            <a:r>
              <a:rPr lang="en-PH" dirty="0"/>
              <a:t>, Alex, and </a:t>
            </a:r>
            <a:r>
              <a:rPr lang="en-PH" dirty="0" err="1"/>
              <a:t>Ronn</a:t>
            </a:r>
            <a:r>
              <a:rPr lang="en-PH" dirty="0"/>
              <a:t> each bought a pan of </a:t>
            </a:r>
            <a:r>
              <a:rPr lang="en-PH" dirty="0" err="1"/>
              <a:t>bibingka</a:t>
            </a:r>
            <a:r>
              <a:rPr lang="en-PH" dirty="0"/>
              <a:t>. Each </a:t>
            </a:r>
            <a:r>
              <a:rPr lang="en-PH" dirty="0" err="1"/>
              <a:t>bibingka</a:t>
            </a:r>
            <a:r>
              <a:rPr lang="en-PH" dirty="0"/>
              <a:t> was cut into equal slices.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34B67-2BE4-0545-9B6C-31DEDDB0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2" y="3429000"/>
            <a:ext cx="3451167" cy="139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12631-60AC-4246-83B9-9DDB66EDA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95" y="3429000"/>
            <a:ext cx="3451168" cy="1391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D77DA-4282-B644-BF4D-1AF97EF74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448" y="3440176"/>
            <a:ext cx="3423458" cy="13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3D6E7-662C-6C45-97BB-45E13B25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482437"/>
            <a:ext cx="2538153" cy="95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BC2801-727A-714D-84B8-D758BF50F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38" y="1482437"/>
            <a:ext cx="2538151" cy="95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EB358-B4CF-5C4F-B1B0-4781AFB76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256" y="1482437"/>
            <a:ext cx="2538151" cy="95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0DCA9-3A46-EF49-9C2B-29743F692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18" y="4172989"/>
            <a:ext cx="1968940" cy="2061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39104-3F84-4A41-B812-825724D91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047" y="4172989"/>
            <a:ext cx="1770782" cy="2061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BE1C91-6408-6C46-B865-3478D4D08C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199" t="10948" r="16406" b="50206"/>
          <a:stretch/>
        </p:blipFill>
        <p:spPr>
          <a:xfrm>
            <a:off x="8386117" y="4155485"/>
            <a:ext cx="2237545" cy="2061556"/>
          </a:xfrm>
          <a:prstGeom prst="rect">
            <a:avLst/>
          </a:prstGeom>
        </p:spPr>
      </p:pic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4059E8C-F3D1-304A-9D59-F15E1EDF1962}"/>
              </a:ext>
            </a:extLst>
          </p:cNvPr>
          <p:cNvSpPr/>
          <p:nvPr/>
        </p:nvSpPr>
        <p:spPr>
          <a:xfrm>
            <a:off x="1071354" y="2440547"/>
            <a:ext cx="2335080" cy="1532937"/>
          </a:xfrm>
          <a:prstGeom prst="wedgeRoundRectCallout">
            <a:avLst>
              <a:gd name="adj1" fmla="val -12289"/>
              <a:gd name="adj2" fmla="val 657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D5C245E-ED9F-E342-972B-AA0FDF6AF6D1}"/>
              </a:ext>
            </a:extLst>
          </p:cNvPr>
          <p:cNvSpPr/>
          <p:nvPr/>
        </p:nvSpPr>
        <p:spPr>
          <a:xfrm>
            <a:off x="4492535" y="2540299"/>
            <a:ext cx="2335080" cy="1532937"/>
          </a:xfrm>
          <a:prstGeom prst="wedgeRoundRectCallout">
            <a:avLst>
              <a:gd name="adj1" fmla="val -15137"/>
              <a:gd name="adj2" fmla="val 657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D5763CB4-339C-F04E-A6A8-EB9EEE182ED5}"/>
              </a:ext>
            </a:extLst>
          </p:cNvPr>
          <p:cNvSpPr/>
          <p:nvPr/>
        </p:nvSpPr>
        <p:spPr>
          <a:xfrm>
            <a:off x="8020791" y="2505353"/>
            <a:ext cx="2335080" cy="1532937"/>
          </a:xfrm>
          <a:prstGeom prst="wedgeRoundRectCallout">
            <a:avLst>
              <a:gd name="adj1" fmla="val -11577"/>
              <a:gd name="adj2" fmla="val 7009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2CCF42-DD34-6348-91A5-44F18C8D98EB}"/>
                  </a:ext>
                </a:extLst>
              </p:cNvPr>
              <p:cNvSpPr txBox="1"/>
              <p:nvPr/>
            </p:nvSpPr>
            <p:spPr>
              <a:xfrm>
                <a:off x="1250335" y="2635031"/>
                <a:ext cx="1977118" cy="114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I shared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of my </a:t>
                </a:r>
                <a:r>
                  <a:rPr lang="en-US" sz="2000" i="1" dirty="0" err="1"/>
                  <a:t>bibingka</a:t>
                </a:r>
                <a:r>
                  <a:rPr lang="en-US" sz="2000" dirty="0"/>
                  <a:t> to my playmates.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2CCF42-DD34-6348-91A5-44F18C8D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35" y="2635031"/>
                <a:ext cx="1977118" cy="1143968"/>
              </a:xfrm>
              <a:prstGeom prst="rect">
                <a:avLst/>
              </a:prstGeom>
              <a:blipFill>
                <a:blip r:embed="rId9"/>
                <a:stretch>
                  <a:fillRect l="-2548" r="-3185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E8A25C-42F4-414A-934B-C090219938AB}"/>
                  </a:ext>
                </a:extLst>
              </p:cNvPr>
              <p:cNvSpPr txBox="1"/>
              <p:nvPr/>
            </p:nvSpPr>
            <p:spPr>
              <a:xfrm>
                <a:off x="4680432" y="2699837"/>
                <a:ext cx="1977118" cy="114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I shared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of my </a:t>
                </a:r>
                <a:r>
                  <a:rPr lang="en-US" sz="2000" i="1" dirty="0" err="1"/>
                  <a:t>bibingka</a:t>
                </a:r>
                <a:r>
                  <a:rPr lang="en-US" sz="2000" dirty="0"/>
                  <a:t> to my friends.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E8A25C-42F4-414A-934B-C09021993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32" y="2699837"/>
                <a:ext cx="1977118" cy="1143133"/>
              </a:xfrm>
              <a:prstGeom prst="rect">
                <a:avLst/>
              </a:prstGeom>
              <a:blipFill>
                <a:blip r:embed="rId10"/>
                <a:stretch>
                  <a:fillRect l="-3205" r="-320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6CD0CC-B8C0-C945-85CF-5539CE1B0038}"/>
                  </a:ext>
                </a:extLst>
              </p:cNvPr>
              <p:cNvSpPr txBox="1"/>
              <p:nvPr/>
            </p:nvSpPr>
            <p:spPr>
              <a:xfrm>
                <a:off x="8110281" y="2675436"/>
                <a:ext cx="2156099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I shared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of my </a:t>
                </a:r>
                <a:r>
                  <a:rPr lang="en-US" sz="2000" i="1" dirty="0" err="1"/>
                  <a:t>bibingka</a:t>
                </a:r>
                <a:r>
                  <a:rPr lang="en-US" sz="2000" dirty="0"/>
                  <a:t> to my brother and sister.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6CD0CC-B8C0-C945-85CF-5539CE1B0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81" y="2675436"/>
                <a:ext cx="2156099" cy="1142492"/>
              </a:xfrm>
              <a:prstGeom prst="rect">
                <a:avLst/>
              </a:prstGeom>
              <a:blipFill>
                <a:blip r:embed="rId11"/>
                <a:stretch>
                  <a:fillRect l="-2941" r="-294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5AD845C-1E4E-0048-9729-CABF67E778DF}"/>
              </a:ext>
            </a:extLst>
          </p:cNvPr>
          <p:cNvSpPr txBox="1"/>
          <p:nvPr/>
        </p:nvSpPr>
        <p:spPr>
          <a:xfrm>
            <a:off x="2520085" y="5336594"/>
            <a:ext cx="83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Kerwin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742FFC-C363-9A48-AD01-CCAFE8194BE7}"/>
              </a:ext>
            </a:extLst>
          </p:cNvPr>
          <p:cNvSpPr txBox="1"/>
          <p:nvPr/>
        </p:nvSpPr>
        <p:spPr>
          <a:xfrm>
            <a:off x="6238877" y="5428834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F86A3-6F1F-5D42-917B-7113769A0404}"/>
              </a:ext>
            </a:extLst>
          </p:cNvPr>
          <p:cNvSpPr txBox="1"/>
          <p:nvPr/>
        </p:nvSpPr>
        <p:spPr>
          <a:xfrm>
            <a:off x="10038734" y="5536261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06DB0E-D160-C54A-B67F-88A67724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704" b="21814"/>
          <a:stretch/>
        </p:blipFill>
        <p:spPr>
          <a:xfrm>
            <a:off x="838200" y="1637205"/>
            <a:ext cx="10515600" cy="86408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5EA6D3-4DED-7547-8859-529F2D2D3842}"/>
                  </a:ext>
                </a:extLst>
              </p:cNvPr>
              <p:cNvSpPr txBox="1"/>
              <p:nvPr/>
            </p:nvSpPr>
            <p:spPr>
              <a:xfrm>
                <a:off x="1828799" y="2508225"/>
                <a:ext cx="365805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5EA6D3-4DED-7547-8859-529F2D2D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2508225"/>
                <a:ext cx="365805" cy="611706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769A76-0FB2-5A41-864D-D4D92C9ADD23}"/>
                  </a:ext>
                </a:extLst>
              </p:cNvPr>
              <p:cNvSpPr txBox="1"/>
              <p:nvPr/>
            </p:nvSpPr>
            <p:spPr>
              <a:xfrm>
                <a:off x="5555671" y="250822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769A76-0FB2-5A41-864D-D4D92C9AD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71" y="2508225"/>
                <a:ext cx="365805" cy="610936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7C6C66-F6F5-3848-B228-977695EB1C6C}"/>
                  </a:ext>
                </a:extLst>
              </p:cNvPr>
              <p:cNvSpPr txBox="1"/>
              <p:nvPr/>
            </p:nvSpPr>
            <p:spPr>
              <a:xfrm>
                <a:off x="9847809" y="2461618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07C6C66-F6F5-3848-B228-977695EB1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809" y="2461618"/>
                <a:ext cx="365805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A1FE4A-5BAA-0249-B2CF-B349D92E6654}"/>
                  </a:ext>
                </a:extLst>
              </p:cNvPr>
              <p:cNvSpPr txBox="1"/>
              <p:nvPr/>
            </p:nvSpPr>
            <p:spPr>
              <a:xfrm>
                <a:off x="563187" y="3212435"/>
                <a:ext cx="11065625" cy="3467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PH" sz="2800" dirty="0"/>
                  <a:t>	When comparing each shaded region side by side, it turns out that each boy has the same size of cassava cake after sharing it with someone.</a:t>
                </a:r>
              </a:p>
              <a:p>
                <a:pPr algn="just"/>
                <a:r>
                  <a:rPr lang="en-PH" sz="2800" dirty="0"/>
                  <a:t>	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PH" sz="2800" dirty="0"/>
                  <a:t> are called equivalent fractions.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PH" sz="2800" dirty="0"/>
                  <a:t> is in its </a:t>
                </a:r>
                <a:r>
                  <a:rPr lang="en-PH" sz="2800" b="1" dirty="0"/>
                  <a:t>simplest form </a:t>
                </a:r>
                <a:r>
                  <a:rPr lang="en-PH" sz="2800" dirty="0"/>
                  <a:t>or </a:t>
                </a:r>
                <a:r>
                  <a:rPr lang="en-PH" sz="2800" b="1" dirty="0"/>
                  <a:t>lowest terms</a:t>
                </a:r>
                <a:r>
                  <a:rPr lang="en-PH" sz="2800" dirty="0"/>
                  <a:t>. A fraction is in simplest form or lowest terms when the numerator and denominator of a fraction have no common factor other than 1.</a:t>
                </a:r>
              </a:p>
              <a:p>
                <a:pPr algn="just"/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A1FE4A-5BAA-0249-B2CF-B349D92E6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87" y="3212435"/>
                <a:ext cx="11065625" cy="3467359"/>
              </a:xfrm>
              <a:prstGeom prst="rect">
                <a:avLst/>
              </a:prstGeom>
              <a:blipFill>
                <a:blip r:embed="rId7"/>
                <a:stretch>
                  <a:fillRect l="-1031" t="-1825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6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its simplest form.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Step 1: </a:t>
                </a:r>
                <a:r>
                  <a:rPr lang="en-US" dirty="0"/>
                  <a:t>Get the GCF of the numerator and denominator.</a:t>
                </a:r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:r>
                  <a:rPr lang="en-US" dirty="0"/>
                  <a:t>The GCF off 8 and 12 is 4.</a:t>
                </a:r>
              </a:p>
              <a:p>
                <a:pPr marL="0" indent="0">
                  <a:buNone/>
                </a:pPr>
                <a:r>
                  <a:rPr lang="en-US" b="1" dirty="0"/>
                  <a:t>Step 2: </a:t>
                </a:r>
                <a:r>
                  <a:rPr lang="en-US" dirty="0"/>
                  <a:t>Divide the numerator and the denominator by the GCF.</a:t>
                </a: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÷4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÷4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 simplest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92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its lowest form.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Step 1: </a:t>
                </a:r>
                <a:r>
                  <a:rPr lang="en-US" dirty="0"/>
                  <a:t>Get the GCF of 10 and 12 is 2.</a:t>
                </a:r>
              </a:p>
              <a:p>
                <a:pPr marL="0" indent="0">
                  <a:buNone/>
                </a:pPr>
                <a:r>
                  <a:rPr lang="en-US" b="1" dirty="0"/>
                  <a:t>Step 2: </a:t>
                </a:r>
                <a:r>
                  <a:rPr lang="en-US" dirty="0"/>
                  <a:t>Divide 10 and 12 by the GCF 2.</a:t>
                </a: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÷2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÷2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 lowest term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2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1015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3: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its lowest form.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Step 1: </a:t>
                </a:r>
                <a:r>
                  <a:rPr lang="en-US" dirty="0"/>
                  <a:t>Express both numerator and denominator as prime factors. Cancel the common factors.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× 3 × 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× 2 × 2× 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10158"/>
              </a:xfrm>
              <a:blipFill>
                <a:blip r:embed="rId3"/>
                <a:stretch>
                  <a:fillRect l="-1086" t="-649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E21568-B2D0-C34E-BC85-1F579F17FC1A}"/>
              </a:ext>
            </a:extLst>
          </p:cNvPr>
          <p:cNvSpPr txBox="1"/>
          <p:nvPr/>
        </p:nvSpPr>
        <p:spPr>
          <a:xfrm>
            <a:off x="3757353" y="8246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D5064-91FD-1843-8A2A-1778A83B45A2}"/>
              </a:ext>
            </a:extLst>
          </p:cNvPr>
          <p:cNvCxnSpPr/>
          <p:nvPr/>
        </p:nvCxnSpPr>
        <p:spPr>
          <a:xfrm>
            <a:off x="5569527" y="4422371"/>
            <a:ext cx="232757" cy="266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AC3EB6-8EAB-FA45-9359-3B8A0AA25D17}"/>
              </a:ext>
            </a:extLst>
          </p:cNvPr>
          <p:cNvCxnSpPr/>
          <p:nvPr/>
        </p:nvCxnSpPr>
        <p:spPr>
          <a:xfrm>
            <a:off x="6519948" y="4422371"/>
            <a:ext cx="232757" cy="266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F2DBF3-E662-A841-8426-486B0E09AD9A}"/>
              </a:ext>
            </a:extLst>
          </p:cNvPr>
          <p:cNvCxnSpPr/>
          <p:nvPr/>
        </p:nvCxnSpPr>
        <p:spPr>
          <a:xfrm>
            <a:off x="5353395" y="4813070"/>
            <a:ext cx="232757" cy="266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6423B0-2AAE-0F4D-9FEB-833D5F7933DB}"/>
              </a:ext>
            </a:extLst>
          </p:cNvPr>
          <p:cNvCxnSpPr/>
          <p:nvPr/>
        </p:nvCxnSpPr>
        <p:spPr>
          <a:xfrm>
            <a:off x="6646022" y="4796444"/>
            <a:ext cx="232757" cy="266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4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Reducing Fractions to Lowest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1015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Example 3: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its lowest form.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US" b="1" dirty="0"/>
                  <a:t>Step 2: </a:t>
                </a:r>
                <a:r>
                  <a:rPr lang="en-US" dirty="0"/>
                  <a:t>Multiply.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 × 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The lowest term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9D9807-551D-794C-A130-5F67CCAC7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10158"/>
              </a:xfrm>
              <a:blipFill>
                <a:blip r:embed="rId3"/>
                <a:stretch>
                  <a:fillRect l="-108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E21568-B2D0-C34E-BC85-1F579F17FC1A}"/>
              </a:ext>
            </a:extLst>
          </p:cNvPr>
          <p:cNvSpPr txBox="1"/>
          <p:nvPr/>
        </p:nvSpPr>
        <p:spPr>
          <a:xfrm>
            <a:off x="3757353" y="8246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0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267</Words>
  <Application>Microsoft Macintosh PowerPoint</Application>
  <PresentationFormat>Widescreen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Reducing Fractions to Lowest Terms</vt:lpstr>
      <vt:lpstr>Reducing Fractions to Lowest Terms</vt:lpstr>
      <vt:lpstr>Reducing Fractions to Lowest Terms</vt:lpstr>
      <vt:lpstr>Reducing Fractions to Lowest Terms</vt:lpstr>
      <vt:lpstr>Reducing Fractions to Lowest Terms</vt:lpstr>
      <vt:lpstr>Reducing Fractions to Lowest Terms</vt:lpstr>
      <vt:lpstr>Reducing Fractions to Lowest Terms</vt:lpstr>
      <vt:lpstr>Reducing Fractions to Lowest Terms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225</cp:revision>
  <cp:lastPrinted>2023-03-16T06:30:06Z</cp:lastPrinted>
  <dcterms:created xsi:type="dcterms:W3CDTF">2019-04-16T02:10:14Z</dcterms:created>
  <dcterms:modified xsi:type="dcterms:W3CDTF">2023-03-25T01:38:20Z</dcterms:modified>
</cp:coreProperties>
</file>