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60" r:id="rId2"/>
    <p:sldMasterId id="2147483672" r:id="rId3"/>
  </p:sldMasterIdLst>
  <p:notesMasterIdLst>
    <p:notesMasterId r:id="rId14"/>
  </p:notesMasterIdLst>
  <p:sldIdLst>
    <p:sldId id="256" r:id="rId4"/>
    <p:sldId id="269" r:id="rId5"/>
    <p:sldId id="270" r:id="rId6"/>
    <p:sldId id="271" r:id="rId7"/>
    <p:sldId id="272" r:id="rId8"/>
    <p:sldId id="273" r:id="rId9"/>
    <p:sldId id="274" r:id="rId10"/>
    <p:sldId id="275" r:id="rId11"/>
    <p:sldId id="276" r:id="rId12"/>
    <p:sldId id="262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C0000"/>
    <a:srgbClr val="DE9000"/>
    <a:srgbClr val="F2CA2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307"/>
    <p:restoredTop sz="93076"/>
  </p:normalViewPr>
  <p:slideViewPr>
    <p:cSldViewPr snapToGrid="0" snapToObjects="1">
      <p:cViewPr varScale="1">
        <p:scale>
          <a:sx n="77" d="100"/>
          <a:sy n="77" d="100"/>
        </p:scale>
        <p:origin x="208" y="11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presProps" Target="presProps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B237C5-8472-414C-82E6-99FE7E8DADF6}" type="datetimeFigureOut">
              <a:rPr lang="en-US" smtClean="0"/>
              <a:t>3/25/23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EDA1108-CEFC-5D4D-9EB2-416F2139CAAE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28112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858795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85151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517889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540548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68286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114761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291448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EDA1108-CEFC-5D4D-9EB2-416F2139CAAE}" type="slidenum">
              <a:rPr lang="en-US" smtClean="0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741299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1FB899-220F-D644-A02F-3C0A591CFF5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3E574E8-EBE5-204B-86B6-6542A84D0E8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035C4B-3BF6-C942-928A-00E8CAC231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CD82DB0-94EB-FA4B-8785-0BA6F3077C1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55BF44-F5E9-1B4C-ABC8-7B0C32596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178274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C0C574-4E73-4847-AEC3-1CDB4B441E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EC626C5-3958-544F-9308-0CC731F3E3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475274-C687-E14B-B662-3BEB2692540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ACB72A6-7EC9-7F42-B79E-803697C8EB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309A86-952E-7348-92EA-A86F9974DD7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47572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A003979-0BB7-8641-85BC-9A074EC7EFA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015B1912-0D0E-EF48-9242-54CE8B7E606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A69FA51-D306-934B-9C55-282BA3959A1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B2195C6-E1BF-A942-B64A-5B6485B59C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A6A32A8-9DA5-4B4D-BADE-EFA36ED471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6643518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F5FD9E4-94FC-A747-B72A-F6E146CFE3F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95DF18B-DF3D-CE4E-8773-91A9659BF87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D2EC475-8CBA-2C40-9457-9BADFD7B329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30CC0A-3107-B74D-A5E7-B394E3AA1F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4F766CC-3AE2-3E48-A047-AB39563BBF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870615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A8CF1D1-52DE-BA41-826D-76E2F682892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611B595-C087-BC49-9F02-F3B713EF24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  <a:lvl2pPr>
              <a:defRPr sz="2800"/>
            </a:lvl2pPr>
            <a:lvl3pPr>
              <a:defRPr sz="2800"/>
            </a:lvl3pPr>
            <a:lvl4pPr>
              <a:defRPr sz="2800"/>
            </a:lvl4pPr>
            <a:lvl5pPr>
              <a:defRPr sz="2800"/>
            </a:lvl5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D1AA79-5FB7-9C4E-9F06-36B7840001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CA3962C-74F2-F946-9029-A1A9EE1E4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549F7BF-1C4F-B54F-A381-7439F01CB0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04267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362FC8-5829-3145-9294-4520F0DA872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831DD0A-0D8C-284D-8E1F-AE055220E1C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ACFC86D-FF8B-4143-9D1D-339A27A116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A613577-F423-754C-BACF-D4A5333D004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F4629C-2E2E-0548-B7E5-3ECE01CA1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491016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9FD996-6E92-8446-90BD-EA5D030075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0142BB0-90B1-2B4F-9338-4019C512444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A91D7C2-21EB-0445-9208-5AC93D2375C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5559C60-DCAF-8F45-8964-640466F0B2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FAE303-FEC8-824F-BF74-2825473662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429BFF4-B444-D748-AD1F-DCDD7355801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8290850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AFFBEE-C9ED-4148-B282-343AC2EC98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D03DC5D-CF69-9E4F-8900-CDF825BBF01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FFCF518-9D9B-1C4E-AF76-A5BA9924D6E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38DD7CB-79D9-254C-A236-895B5B36A640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277415D-88BC-C244-8AB6-00A216D2F56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715E8A28-B9EB-4443-BC97-830498B7425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0B94F270-1DDC-0C46-846F-E1CBD4F3A6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6D67AF-38E0-6C45-BC35-B603692730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704998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DF32BF-E20C-324D-BCDD-28DA5342283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F181271-1B7B-4745-A39B-D53568FEEC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F8552EBD-E2C2-8C43-8438-0C73A79E42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D5CA70-A297-DE49-B931-88F5C49F8D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9774545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F59985E-A054-0A4B-A6E2-04DA7B3FBB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B00CB2F-4E26-754A-9247-ADF05711580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82B38EF-C4AA-CB45-8396-DA6770D0B1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19184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BA2489B-4B21-EF45-86DC-864199DF29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8239998-FD94-AC44-98A6-FA858A2A9B2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07ED3787-BE03-A14B-8DDC-18E039711B7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D95F885-28BA-F843-A319-DBB0127AB2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44E580F-74E9-7A49-8287-102443F7E06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2D5A858-621D-9743-95B1-CEBF5684CB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0954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D5F1F71-EBFB-7844-A5C2-E3D961BC61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49D7B1-4146-1A44-B32F-C75E4C48D1C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155297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3D9B759-BB43-CA43-B002-F039B2FE7FD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7192A43-6FE1-E244-A313-868A1F5FE9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B663624-B94E-514E-B63D-A1B2EEE6C3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300704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C6F0E5-BD0F-B849-B119-1FAF478E66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E2F4A7E-E6FE-BC4B-8FAE-E488EA88201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3E1549A-C4A4-E543-A006-66F090F3C9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7B4803D-0EBC-2E46-ACFE-83CAC4CF41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77CA03C-4620-A744-A398-C601F9CCED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4AE9864-B3A9-D44C-82CF-CA84A0ADF7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470090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491CB-0E82-4942-AC84-7D82E53CC86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4927C99-EBD9-564A-8C3B-5A5C51C6AD4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1900E7-4F26-2948-854B-6F8F13526C4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E899BC5-EA17-9040-98A3-56C679E4F2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CE04C8-DBD7-AD4A-AA98-ED89D6BED6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7375605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79C243C3-94D2-6A40-9D62-6D2CD92C81F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B7C0B0A-1248-E843-B3D6-AC11E3C2D9E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D0D184-C475-A341-BD80-9599EA8430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0C2B153-A7DE-084C-B9B8-72137AF5AB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C29FC46-285D-5545-B6B3-D3BDE37925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346904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F1A333-2CB7-5048-81B6-8046E31981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  <a:prstGeom prst="rect">
            <a:avLst/>
          </a:prstGeo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507875CA-FCB6-6B4C-A889-9E566258FBB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  <a:prstGeom prst="rect">
            <a:avLst/>
          </a:prstGeo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4354BDD-AACA-DF45-9BAF-BE35083BDD4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6D35881-855E-3E49-BDBD-EFA49B6FD2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984B9D-6CE8-764B-8828-EF0BC8D8CD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350269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EC9066-43FD-C34F-B680-198F00292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C7381C8-10DF-4F40-8193-BF578DE4CB0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E0BB234-FED7-164A-AFF1-EBD36D21641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E3E851-49BC-8547-AA4B-8821A74E0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8C7F1F-0382-6740-8F39-CC321E11BF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9668252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CA7D5C-4BEF-6E41-8791-7082D27725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C5C9A54-89D1-0642-9896-3ECF4292AA3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909BD8A-BA8A-2946-A5D7-6DA730A70D7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844977C-7CCB-694B-A9C9-1F68A10C45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4582BC-409E-5148-BB7E-C9DB642C1F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04664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2A3641-7C60-4642-BFEE-50E4A0413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1E2573-A84A-F049-B397-1D07572B8C3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EFE6381-BA68-CF4F-8202-4CEC9DF5F81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6235F33D-D2E7-C341-A1CA-D8DC7FC710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C1F8C02-8C85-F548-97D5-D4FBEB24D23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11A0B22-F31D-D549-8072-836EB1EE1E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001649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033E52-A1FB-924B-AE8A-17D4B55B15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5907FCD-BA0A-C549-B501-CFE3FB0F3AF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605928C-12CD-DC44-A8B1-EA08EA6162D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B5BAB19A-54AA-BF49-BCD2-59C112A0BB7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949BF5BB-0BF6-ED49-B1A8-E7C05026DBA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1EB8F31-7AFE-BE40-92FE-A9195C8371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E7FC937C-6C6B-084B-9500-111AB153C0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78E8E42B-D76D-A544-BDEB-33ABCEF5805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67634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B03660C-22EF-B948-AF8D-96242F53EBD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FF6BB157-BD85-284A-AA81-8F53ECF5E8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9C61D091-725B-0C42-A734-E6A2D14DF3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DDBF9F4-73CE-CD49-A6B5-EA74B6CDAB0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304477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7D0F481-E25D-EE40-926F-CEF310CCC0A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EF618CA-4364-FD42-A5DE-559BAB430D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9A75E03-DB0F-6448-8AB0-B2FDC9202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623206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A61B658-19BD-7E4E-85CC-F61F7D51B9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FCA0BB22-A9A5-3348-8B39-8948DFB2094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660CBF2-8E90-C347-B3CC-6E649843981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3F15ABF-5318-3D46-8AC9-7DB6B31712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556873-625D-6A4E-A2BA-023E6F171CF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1399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00935A6-C395-B64B-9226-0F69B13C25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562465-E4B6-DA4E-8F56-ECC210031ED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B7B8F41-030D-DA40-A61C-23B8CCE59A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5810003-CDD0-FE41-939C-DE6FA6B4928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4E1AA0F-56FD-4E49-9F94-8639D71F9B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F929A80-A44B-254A-8AB6-FBF2C0573E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529656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A5023C-2A8E-D04E-B859-C8D84E6258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73B83197-5812-134A-8DC0-3DB0624529F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00CDBF1-CFF5-8548-A0CA-71B5EF1B03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AA7E561-A3E9-3F4E-8FD6-D4BE4AF620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E9BF000-BB18-7D41-8B78-256129C4D7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B411A77-434D-AF4B-B3AD-AACFA91B6C7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6787402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B09BF1-A27A-7A49-ACBC-4517A88FD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6AD5DB5-88AF-9446-BB2B-DFB990B1171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DEB0620-F840-F942-8C30-6663B5AACD2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C121ED9-F275-494E-800D-7A35C46067E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52E177-8431-4547-A691-A3EF8B1438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2690601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D3ABA1A8-A74A-F549-B974-A197CCF2BF6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  <a:prstGeom prst="rect">
            <a:avLst/>
          </a:prstGeo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A7DB38FF-10B8-2B4A-9ECA-FFEDE21E955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  <a:prstGeom prst="rect">
            <a:avLst/>
          </a:prstGeo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5E410EA-BB45-714A-938A-960010D14CA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2BF7040E-5492-7348-8F68-F52252698FD3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2741AD-6708-F940-84CB-5649C6E2862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BF0213-3B9A-5745-BFFA-9F62C1C739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97B0C113-4449-D745-8843-BEAF6E24F0F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6610572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74163A-C618-4646-A4B8-2657108A5F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DAB958B-EF6E-2345-9426-79D0AE43380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09566E4-1841-0945-AE1A-E25B51E8E63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A3469C-5574-E145-A33A-6F8080BF2CF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676E3F9-16F1-9C4E-B644-1962CC7E41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ADCB029-CDCB-424D-9449-F68571D8D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59173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5AEB11A-682E-9846-8BCA-29AB969DE4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174738-AE95-B542-AF61-FB10DF56B88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B629BB3D-44F6-F548-A814-7836CF09DFE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A783535-E38F-3C4A-9CAE-86C52321E88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prstGeom prst="rect">
            <a:avLst/>
          </a:prstGeo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527598E-FE61-9B4F-9B08-C60F14A968E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  <a:prstGeom prst="rect">
            <a:avLst/>
          </a:prstGeo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141AC350-7F28-724A-A096-C12DE19EE44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C0ABCF8-1F76-874A-B4F0-0206D8DE72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0D456734-E543-2343-BD4A-6203B96EA4E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899553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1804657-B169-534D-953C-A12653DF79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3BFE017F-0205-BB4B-B668-B87E5D8DAA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AB9C329-99DD-E64D-A3B0-55E68E629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89BE883-C6F5-7C40-97DE-C5B9A24EE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185247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3E5F3F4-1FFC-9845-BE9F-83473FCC493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DC81A09-3A44-DA4D-A70F-318D3713B4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DA72DF2-2AB0-C145-85E3-913AFAB4B1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35596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25FD71-D705-064F-B501-ABAF00C0AF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0C4C072-17E2-BB4C-8851-04E8787277D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7E11D34-F2E2-6442-B4BF-06C14EDDE3B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FF6CB6B-BB4F-AA4F-A52B-99007173A45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340AF8A-13FA-FE4F-8343-897FA06638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F2CAE-896A-4646-A26E-566B69367E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946326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60D727-2B92-7E4A-9769-A50707EC79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CEFF1DC-A61D-6F49-84B2-CCF218574C4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FCB2CEE-91E6-2544-A5B0-59F662732FA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DA1B5BE-CB7A-AC48-9373-68E2C9E5742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43BB3AEF-DA6F-754A-9036-D7A71372F8FC}" type="datetimeFigureOut">
              <a:rPr lang="en-US" smtClean="0"/>
              <a:t>3/25/23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54DCD57-20F8-D945-9989-F894F25250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2319BDB-5FD5-BE49-831E-92940A25554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BC499B43-CF86-4C4B-9D2F-A897A051D81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339186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4.pn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Relationship Id="rId1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image" Target="../media/image5.png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3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A63537A-8A4C-0143-8D46-089F62AAA6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26F327DD-3AB4-2649-9474-0805BB9D61FE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3026" y="1800964"/>
            <a:ext cx="2799149" cy="2799149"/>
          </a:xfrm>
          <a:prstGeom prst="rect">
            <a:avLst/>
          </a:prstGeom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36A4CEF3-5455-0943-B2B6-B491C8823EEF}"/>
              </a:ext>
            </a:extLst>
          </p:cNvPr>
          <p:cNvSpPr/>
          <p:nvPr userDrawn="1"/>
        </p:nvSpPr>
        <p:spPr>
          <a:xfrm>
            <a:off x="3487479" y="1475194"/>
            <a:ext cx="8704521" cy="3862350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E1BBCE12-BF67-6B4B-A024-868559619427}"/>
              </a:ext>
            </a:extLst>
          </p:cNvPr>
          <p:cNvSpPr/>
          <p:nvPr userDrawn="1"/>
        </p:nvSpPr>
        <p:spPr>
          <a:xfrm>
            <a:off x="3487479" y="5337544"/>
            <a:ext cx="8704522" cy="384050"/>
          </a:xfrm>
          <a:prstGeom prst="rect">
            <a:avLst/>
          </a:prstGeom>
          <a:gradFill flip="none" rotWithShape="1">
            <a:gsLst>
              <a:gs pos="16000">
                <a:srgbClr val="9C0000"/>
              </a:gs>
              <a:gs pos="43000">
                <a:srgbClr val="C00000"/>
              </a:gs>
              <a:gs pos="99000">
                <a:srgbClr val="F2CA20">
                  <a:lumMod val="90000"/>
                  <a:alpha val="83000"/>
                </a:srgbClr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32586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" name="Picture 18">
            <a:extLst>
              <a:ext uri="{FF2B5EF4-FFF2-40B4-BE49-F238E27FC236}">
                <a16:creationId xmlns:a16="http://schemas.microsoft.com/office/drawing/2014/main" id="{9C101F47-4B88-CA43-863C-0BCC2733DE0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0" y="6242659"/>
            <a:ext cx="12192000" cy="635000"/>
          </a:xfrm>
          <a:prstGeom prst="rect">
            <a:avLst/>
          </a:prstGeom>
        </p:spPr>
      </p:pic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95A33D6-D6F3-1846-AFB6-993119D0F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64DB48D-49A5-DA4B-907D-9BA628E410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F9E8AA-F1C7-0D48-AE56-7B7D0BD5F7C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A78B72-6520-7C48-9EC9-C3366CDF2022}" type="datetimeFigureOut">
              <a:rPr lang="en-US" smtClean="0"/>
              <a:t>3/25/23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0A67A56-C345-BC4B-9CA9-B380E4F87DEC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085126-2EE4-0346-9663-F89A8510AE49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51EE7E8-58BE-694D-B916-CD3E98271B6F}" type="slidenum">
              <a:rPr lang="en-US" smtClean="0"/>
              <a:t>‹#›</a:t>
            </a:fld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EF50EEC6-258B-B04B-8D2F-AE39B527D255}"/>
              </a:ext>
            </a:extLst>
          </p:cNvPr>
          <p:cNvSpPr/>
          <p:nvPr userDrawn="1"/>
        </p:nvSpPr>
        <p:spPr>
          <a:xfrm>
            <a:off x="10868608" y="0"/>
            <a:ext cx="970384" cy="970384"/>
          </a:xfrm>
          <a:prstGeom prst="rect">
            <a:avLst/>
          </a:prstGeom>
          <a:solidFill>
            <a:srgbClr val="9C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57067" y="-64332"/>
            <a:ext cx="1034716" cy="1034716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5A67430-E954-1146-960D-CFAD9A660D84}"/>
              </a:ext>
            </a:extLst>
          </p:cNvPr>
          <p:cNvSpPr txBox="1"/>
          <p:nvPr userDrawn="1"/>
        </p:nvSpPr>
        <p:spPr>
          <a:xfrm>
            <a:off x="185530" y="6362241"/>
            <a:ext cx="469174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Rex Curriculum Resource 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0DA7BAE3-1328-D34C-90D4-DC955FE34F07}"/>
              </a:ext>
            </a:extLst>
          </p:cNvPr>
          <p:cNvSpPr txBox="1"/>
          <p:nvPr userDrawn="1"/>
        </p:nvSpPr>
        <p:spPr>
          <a:xfrm>
            <a:off x="9452660" y="6352143"/>
            <a:ext cx="262328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PH" sz="1800" b="0" kern="1200" dirty="0">
                <a:solidFill>
                  <a:schemeClr val="bg1"/>
                </a:solidFill>
                <a:effectLst/>
                <a:latin typeface="Montserrat Medium" pitchFamily="2" charset="77"/>
                <a:ea typeface="+mn-ea"/>
                <a:cs typeface="+mn-cs"/>
              </a:rPr>
              <a:t>WWW.REX.COM.PH</a:t>
            </a:r>
            <a:endParaRPr lang="en-PH" sz="1800" kern="1200" dirty="0">
              <a:solidFill>
                <a:schemeClr val="bg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06530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Montserrat Medium" pitchFamily="2" charset="77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Lato" panose="020F0502020204030203" pitchFamily="34" charset="0"/>
          <a:ea typeface="Lato" panose="020F0502020204030203" pitchFamily="34" charset="0"/>
          <a:cs typeface="Lato" panose="020F0502020204030203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New REX Education Mission Logo V.png" descr="New REX Education Mission Logo V.png"/>
          <p:cNvPicPr>
            <a:picLocks noChangeAspect="1"/>
          </p:cNvPicPr>
          <p:nvPr userDrawn="1"/>
        </p:nvPicPr>
        <p:blipFill>
          <a:blip r:embed="rId13">
            <a:extLst/>
          </a:blip>
          <a:stretch>
            <a:fillRect/>
          </a:stretch>
        </p:blipFill>
        <p:spPr>
          <a:xfrm>
            <a:off x="2755939" y="1508902"/>
            <a:ext cx="6616364" cy="338489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8205312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8.tiff"/><Relationship Id="rId4" Type="http://schemas.openxmlformats.org/officeDocument/2006/relationships/image" Target="../media/image7.tiff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tiff"/><Relationship Id="rId7" Type="http://schemas.openxmlformats.org/officeDocument/2006/relationships/image" Target="../media/image13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2.tiff"/><Relationship Id="rId11" Type="http://schemas.openxmlformats.org/officeDocument/2006/relationships/image" Target="../media/image17.png"/><Relationship Id="rId5" Type="http://schemas.openxmlformats.org/officeDocument/2006/relationships/image" Target="../media/image11.tiff"/><Relationship Id="rId10" Type="http://schemas.openxmlformats.org/officeDocument/2006/relationships/image" Target="../media/image16.png"/><Relationship Id="rId4" Type="http://schemas.openxmlformats.org/officeDocument/2006/relationships/image" Target="../media/image10.tiff"/><Relationship Id="rId9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extBox 7">
            <a:extLst>
              <a:ext uri="{FF2B5EF4-FFF2-40B4-BE49-F238E27FC236}">
                <a16:creationId xmlns:a16="http://schemas.microsoft.com/office/drawing/2014/main" id="{E164826F-9698-C044-8B09-B880D705E0C1}"/>
              </a:ext>
            </a:extLst>
          </p:cNvPr>
          <p:cNvSpPr txBox="1"/>
          <p:nvPr/>
        </p:nvSpPr>
        <p:spPr>
          <a:xfrm>
            <a:off x="4255622" y="3105834"/>
            <a:ext cx="74953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>
                <a:solidFill>
                  <a:schemeClr val="bg1"/>
                </a:solidFill>
                <a:latin typeface="Montserrat Medium" pitchFamily="2" charset="77"/>
              </a:rPr>
              <a:t>Reducing Fractions to Lowest Terms</a:t>
            </a:r>
          </a:p>
        </p:txBody>
      </p:sp>
    </p:spTree>
    <p:extLst>
      <p:ext uri="{BB962C8B-B14F-4D97-AF65-F5344CB8AC3E}">
        <p14:creationId xmlns:p14="http://schemas.microsoft.com/office/powerpoint/2010/main" val="115434158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0226763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6137CB2F-E139-6F4B-8775-E8EBD193050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690688"/>
            <a:ext cx="10515600" cy="4202978"/>
          </a:xfrm>
        </p:spPr>
        <p:txBody>
          <a:bodyPr/>
          <a:lstStyle/>
          <a:p>
            <a:pPr algn="just"/>
            <a:r>
              <a:rPr lang="en-PH" dirty="0"/>
              <a:t>A fraction is in its </a:t>
            </a:r>
            <a:r>
              <a:rPr lang="en-PH" b="1" dirty="0"/>
              <a:t>lowest terms </a:t>
            </a:r>
            <a:r>
              <a:rPr lang="en-PH" dirty="0"/>
              <a:t>when the numerator and the denominator of a fraction has no common factor other than 1.</a:t>
            </a:r>
          </a:p>
          <a:p>
            <a:pPr algn="just"/>
            <a:r>
              <a:rPr lang="en-PH" dirty="0"/>
              <a:t>To write a fraction in its simplest form or lowest terms, divide both the numerator and the denominator of the fraction by their greatest common factor or GCF.</a:t>
            </a:r>
          </a:p>
          <a:p>
            <a:pPr algn="just"/>
            <a:r>
              <a:rPr lang="en-PH" dirty="0"/>
              <a:t>A fraction can also be reduced by expressing the numerator and denominator as prime factors and cancelling out pairs of common factors.</a:t>
            </a:r>
          </a:p>
          <a:p>
            <a:pPr algn="just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496093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762480A-2CBC-E549-8C14-523D40238FC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 algn="just">
              <a:buNone/>
            </a:pPr>
            <a:r>
              <a:rPr lang="en-US" dirty="0"/>
              <a:t>	</a:t>
            </a:r>
            <a:r>
              <a:rPr lang="en-PH" dirty="0" err="1"/>
              <a:t>Kerwin</a:t>
            </a:r>
            <a:r>
              <a:rPr lang="en-PH" dirty="0"/>
              <a:t>, Alex, and </a:t>
            </a:r>
            <a:r>
              <a:rPr lang="en-PH" dirty="0" err="1"/>
              <a:t>Ronn</a:t>
            </a:r>
            <a:r>
              <a:rPr lang="en-PH" dirty="0"/>
              <a:t> each bought a pan of </a:t>
            </a:r>
            <a:r>
              <a:rPr lang="en-PH" dirty="0" err="1"/>
              <a:t>bibingka</a:t>
            </a:r>
            <a:r>
              <a:rPr lang="en-PH" dirty="0"/>
              <a:t>. Each </a:t>
            </a:r>
            <a:r>
              <a:rPr lang="en-PH" dirty="0" err="1"/>
              <a:t>bibingka</a:t>
            </a:r>
            <a:r>
              <a:rPr lang="en-PH" dirty="0"/>
              <a:t> was cut into equal slices.</a:t>
            </a:r>
          </a:p>
          <a:p>
            <a:pPr marL="0" indent="0" algn="just">
              <a:buNone/>
            </a:pPr>
            <a:endParaRPr lang="en-US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9F34B67-2BE4-0545-9B6C-31DEDDB0A7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2072" y="3429000"/>
            <a:ext cx="3451167" cy="1391876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A712631-60AC-4246-83B9-9DDB66EDAD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68095" y="3429000"/>
            <a:ext cx="3451168" cy="1391876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D46D77DA-4282-B644-BF4D-1AF97EF745B8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25448" y="3440176"/>
            <a:ext cx="3423458" cy="1380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38972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134600" cy="1325563"/>
          </a:xfrm>
        </p:spPr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FD3D6E7-662C-6C45-97BB-45E13B25D8F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9818" y="1482437"/>
            <a:ext cx="2538153" cy="958110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45BC2801-727A-714D-84B8-D758BF50F3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444538" y="1482437"/>
            <a:ext cx="2538151" cy="95811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4A6EB358-B4CF-5C4F-B1B0-4781AFB76D73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919256" y="1482437"/>
            <a:ext cx="2538151" cy="958110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0EE0DCA9-3A46-EF49-9C2B-29743F692A2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818" y="4172989"/>
            <a:ext cx="1968940" cy="2061556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FA39104-3F84-4A41-B812-825724D91CA7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777047" y="4172989"/>
            <a:ext cx="1770782" cy="2061556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F8BE1C91-6408-6C46-B865-3478D4D08C95}"/>
              </a:ext>
            </a:extLst>
          </p:cNvPr>
          <p:cNvPicPr>
            <a:picLocks noChangeAspect="1"/>
          </p:cNvPicPr>
          <p:nvPr/>
        </p:nvPicPr>
        <p:blipFill rotWithShape="1">
          <a:blip r:embed="rId8"/>
          <a:srcRect l="60199" t="10948" r="16406" b="50206"/>
          <a:stretch/>
        </p:blipFill>
        <p:spPr>
          <a:xfrm>
            <a:off x="8386117" y="4155485"/>
            <a:ext cx="2237545" cy="2061556"/>
          </a:xfrm>
          <a:prstGeom prst="rect">
            <a:avLst/>
          </a:prstGeom>
        </p:spPr>
      </p:pic>
      <p:sp>
        <p:nvSpPr>
          <p:cNvPr id="16" name="Rounded Rectangular Callout 15">
            <a:extLst>
              <a:ext uri="{FF2B5EF4-FFF2-40B4-BE49-F238E27FC236}">
                <a16:creationId xmlns:a16="http://schemas.microsoft.com/office/drawing/2014/main" id="{04059E8C-F3D1-304A-9D59-F15E1EDF1962}"/>
              </a:ext>
            </a:extLst>
          </p:cNvPr>
          <p:cNvSpPr/>
          <p:nvPr/>
        </p:nvSpPr>
        <p:spPr>
          <a:xfrm>
            <a:off x="1071354" y="2440547"/>
            <a:ext cx="2335080" cy="1532937"/>
          </a:xfrm>
          <a:prstGeom prst="wedgeRoundRectCallout">
            <a:avLst>
              <a:gd name="adj1" fmla="val -12289"/>
              <a:gd name="adj2" fmla="val 6575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ular Callout 17">
            <a:extLst>
              <a:ext uri="{FF2B5EF4-FFF2-40B4-BE49-F238E27FC236}">
                <a16:creationId xmlns:a16="http://schemas.microsoft.com/office/drawing/2014/main" id="{BD5C245E-ED9F-E342-972B-AA0FDF6AF6D1}"/>
              </a:ext>
            </a:extLst>
          </p:cNvPr>
          <p:cNvSpPr/>
          <p:nvPr/>
        </p:nvSpPr>
        <p:spPr>
          <a:xfrm>
            <a:off x="4492535" y="2540299"/>
            <a:ext cx="2335080" cy="1532937"/>
          </a:xfrm>
          <a:prstGeom prst="wedgeRoundRectCallout">
            <a:avLst>
              <a:gd name="adj1" fmla="val -15137"/>
              <a:gd name="adj2" fmla="val 65754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ular Callout 18">
            <a:extLst>
              <a:ext uri="{FF2B5EF4-FFF2-40B4-BE49-F238E27FC236}">
                <a16:creationId xmlns:a16="http://schemas.microsoft.com/office/drawing/2014/main" id="{D5763CB4-339C-F04E-A6A8-EB9EEE182ED5}"/>
              </a:ext>
            </a:extLst>
          </p:cNvPr>
          <p:cNvSpPr/>
          <p:nvPr/>
        </p:nvSpPr>
        <p:spPr>
          <a:xfrm>
            <a:off x="8020791" y="2505353"/>
            <a:ext cx="2335080" cy="1532937"/>
          </a:xfrm>
          <a:prstGeom prst="wedgeRoundRectCallout">
            <a:avLst>
              <a:gd name="adj1" fmla="val -11577"/>
              <a:gd name="adj2" fmla="val 70092"/>
              <a:gd name="adj3" fmla="val 16667"/>
            </a:avLst>
          </a:pr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2CCF42-DD34-6348-91A5-44F18C8D98EB}"/>
                  </a:ext>
                </a:extLst>
              </p:cNvPr>
              <p:cNvSpPr txBox="1"/>
              <p:nvPr/>
            </p:nvSpPr>
            <p:spPr>
              <a:xfrm>
                <a:off x="1250335" y="2635031"/>
                <a:ext cx="1977118" cy="1143968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/>
                  <a:t>I shared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</m:oMath>
                </a14:m>
                <a:r>
                  <a:rPr lang="en-US" sz="2000" dirty="0"/>
                  <a:t> of my </a:t>
                </a:r>
                <a:r>
                  <a:rPr lang="en-US" sz="2000" i="1" dirty="0" err="1"/>
                  <a:t>bibingka</a:t>
                </a:r>
                <a:r>
                  <a:rPr lang="en-US" sz="2000" dirty="0"/>
                  <a:t> to my playmates.</a:t>
                </a:r>
              </a:p>
            </p:txBody>
          </p:sp>
        </mc:Choice>
        <mc:Fallback>
          <p:sp>
            <p:nvSpPr>
              <p:cNvPr id="21" name="TextBox 20">
                <a:extLst>
                  <a:ext uri="{FF2B5EF4-FFF2-40B4-BE49-F238E27FC236}">
                    <a16:creationId xmlns:a16="http://schemas.microsoft.com/office/drawing/2014/main" id="{272CCF42-DD34-6348-91A5-44F18C8D98E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250335" y="2635031"/>
                <a:ext cx="1977118" cy="1143968"/>
              </a:xfrm>
              <a:prstGeom prst="rect">
                <a:avLst/>
              </a:prstGeom>
              <a:blipFill>
                <a:blip r:embed="rId9"/>
                <a:stretch>
                  <a:fillRect l="-2548" r="-3185" b="-760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E8A25C-42F4-414A-934B-C090219938AB}"/>
                  </a:ext>
                </a:extLst>
              </p:cNvPr>
              <p:cNvSpPr txBox="1"/>
              <p:nvPr/>
            </p:nvSpPr>
            <p:spPr>
              <a:xfrm>
                <a:off x="4680432" y="2699837"/>
                <a:ext cx="1977118" cy="1143133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/>
                  <a:t>I shared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sz="2000" dirty="0"/>
                  <a:t> of my </a:t>
                </a:r>
                <a:r>
                  <a:rPr lang="en-US" sz="2000" i="1" dirty="0" err="1"/>
                  <a:t>bibingka</a:t>
                </a:r>
                <a:r>
                  <a:rPr lang="en-US" sz="2000" dirty="0"/>
                  <a:t> to my friends.</a:t>
                </a:r>
              </a:p>
            </p:txBody>
          </p:sp>
        </mc:Choice>
        <mc:Fallback>
          <p:sp>
            <p:nvSpPr>
              <p:cNvPr id="22" name="TextBox 21">
                <a:extLst>
                  <a:ext uri="{FF2B5EF4-FFF2-40B4-BE49-F238E27FC236}">
                    <a16:creationId xmlns:a16="http://schemas.microsoft.com/office/drawing/2014/main" id="{F8E8A25C-42F4-414A-934B-C090219938AB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4680432" y="2699837"/>
                <a:ext cx="1977118" cy="1143133"/>
              </a:xfrm>
              <a:prstGeom prst="rect">
                <a:avLst/>
              </a:prstGeom>
              <a:blipFill>
                <a:blip r:embed="rId10"/>
                <a:stretch>
                  <a:fillRect l="-3205" r="-3205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F6CD0CC-B8C0-C945-85CF-5539CE1B0038}"/>
                  </a:ext>
                </a:extLst>
              </p:cNvPr>
              <p:cNvSpPr txBox="1"/>
              <p:nvPr/>
            </p:nvSpPr>
            <p:spPr>
              <a:xfrm>
                <a:off x="8110281" y="2675436"/>
                <a:ext cx="2156099" cy="11424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US" sz="2000" dirty="0"/>
                  <a:t>I shared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0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0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US" sz="2000" dirty="0"/>
                  <a:t> of my </a:t>
                </a:r>
                <a:r>
                  <a:rPr lang="en-US" sz="2000" i="1" dirty="0" err="1"/>
                  <a:t>bibingka</a:t>
                </a:r>
                <a:r>
                  <a:rPr lang="en-US" sz="2000" dirty="0"/>
                  <a:t> to my brother and sister.</a:t>
                </a:r>
              </a:p>
            </p:txBody>
          </p:sp>
        </mc:Choice>
        <mc:Fallback>
          <p:sp>
            <p:nvSpPr>
              <p:cNvPr id="23" name="TextBox 22">
                <a:extLst>
                  <a:ext uri="{FF2B5EF4-FFF2-40B4-BE49-F238E27FC236}">
                    <a16:creationId xmlns:a16="http://schemas.microsoft.com/office/drawing/2014/main" id="{DF6CD0CC-B8C0-C945-85CF-5539CE1B0038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110281" y="2675436"/>
                <a:ext cx="2156099" cy="1142492"/>
              </a:xfrm>
              <a:prstGeom prst="rect">
                <a:avLst/>
              </a:prstGeom>
              <a:blipFill>
                <a:blip r:embed="rId11"/>
                <a:stretch>
                  <a:fillRect l="-2941" r="-2941" b="-7692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26" name="TextBox 25">
            <a:extLst>
              <a:ext uri="{FF2B5EF4-FFF2-40B4-BE49-F238E27FC236}">
                <a16:creationId xmlns:a16="http://schemas.microsoft.com/office/drawing/2014/main" id="{15AD845C-1E4E-0048-9729-CABF67E778DF}"/>
              </a:ext>
            </a:extLst>
          </p:cNvPr>
          <p:cNvSpPr txBox="1"/>
          <p:nvPr/>
        </p:nvSpPr>
        <p:spPr>
          <a:xfrm>
            <a:off x="2520085" y="5336594"/>
            <a:ext cx="83734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Kerwin</a:t>
            </a:r>
            <a:endParaRPr lang="en-US" dirty="0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2F742FFC-C363-9A48-AD01-CCAFE8194BE7}"/>
              </a:ext>
            </a:extLst>
          </p:cNvPr>
          <p:cNvSpPr txBox="1"/>
          <p:nvPr/>
        </p:nvSpPr>
        <p:spPr>
          <a:xfrm>
            <a:off x="6238877" y="5428834"/>
            <a:ext cx="5819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Alex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18F86A3-6F1F-5D42-917B-7113769A0404}"/>
              </a:ext>
            </a:extLst>
          </p:cNvPr>
          <p:cNvSpPr txBox="1"/>
          <p:nvPr/>
        </p:nvSpPr>
        <p:spPr>
          <a:xfrm>
            <a:off x="10038734" y="5536261"/>
            <a:ext cx="67044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err="1"/>
              <a:t>Ronn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0515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p:pic>
        <p:nvPicPr>
          <p:cNvPr id="8" name="Content Placeholder 7">
            <a:extLst>
              <a:ext uri="{FF2B5EF4-FFF2-40B4-BE49-F238E27FC236}">
                <a16:creationId xmlns:a16="http://schemas.microsoft.com/office/drawing/2014/main" id="{2006DB0E-D160-C54A-B67F-88A67724F10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4704" b="21814"/>
          <a:stretch/>
        </p:blipFill>
        <p:spPr>
          <a:xfrm>
            <a:off x="838200" y="1637205"/>
            <a:ext cx="10515600" cy="864080"/>
          </a:xfr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5EA6D3-4DED-7547-8859-529F2D2D3842}"/>
                  </a:ext>
                </a:extLst>
              </p:cNvPr>
              <p:cNvSpPr txBox="1"/>
              <p:nvPr/>
            </p:nvSpPr>
            <p:spPr>
              <a:xfrm>
                <a:off x="1828799" y="2508225"/>
                <a:ext cx="365805" cy="61170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8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14" name="TextBox 13">
                <a:extLst>
                  <a:ext uri="{FF2B5EF4-FFF2-40B4-BE49-F238E27FC236}">
                    <a16:creationId xmlns:a16="http://schemas.microsoft.com/office/drawing/2014/main" id="{085EA6D3-4DED-7547-8859-529F2D2D3842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828799" y="2508225"/>
                <a:ext cx="365805" cy="611706"/>
              </a:xfrm>
              <a:prstGeom prst="rect">
                <a:avLst/>
              </a:prstGeom>
              <a:blipFill>
                <a:blip r:embed="rId4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7769A76-0FB2-5A41-864D-D4D92C9ADD23}"/>
                  </a:ext>
                </a:extLst>
              </p:cNvPr>
              <p:cNvSpPr txBox="1"/>
              <p:nvPr/>
            </p:nvSpPr>
            <p:spPr>
              <a:xfrm>
                <a:off x="5555671" y="2508225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4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5" name="TextBox 24">
                <a:extLst>
                  <a:ext uri="{FF2B5EF4-FFF2-40B4-BE49-F238E27FC236}">
                    <a16:creationId xmlns:a16="http://schemas.microsoft.com/office/drawing/2014/main" id="{27769A76-0FB2-5A41-864D-D4D92C9ADD2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555671" y="2508225"/>
                <a:ext cx="365805" cy="610936"/>
              </a:xfrm>
              <a:prstGeom prst="rect">
                <a:avLst/>
              </a:prstGeom>
              <a:blipFill>
                <a:blip r:embed="rId5"/>
                <a:stretch>
                  <a:fillRect b="-2000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07C6C66-F6F5-3848-B228-977695EB1C6C}"/>
                  </a:ext>
                </a:extLst>
              </p:cNvPr>
              <p:cNvSpPr txBox="1"/>
              <p:nvPr/>
            </p:nvSpPr>
            <p:spPr>
              <a:xfrm>
                <a:off x="9847809" y="2461618"/>
                <a:ext cx="365805" cy="610936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f>
                        <m:fPr>
                          <m:ctrlPr>
                            <a:rPr lang="en-US" b="0" i="1" smtClean="0">
                              <a:latin typeface="Cambria Math" panose="02040503050406030204" pitchFamily="18" charset="0"/>
                            </a:rPr>
                          </m:ctrlPr>
                        </m:fPr>
                        <m:num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1</m:t>
                          </m:r>
                        </m:num>
                        <m:den>
                          <m:r>
                            <a:rPr lang="en-US" b="0" i="1" smtClean="0">
                              <a:latin typeface="Cambria Math" panose="02040503050406030204" pitchFamily="18" charset="0"/>
                            </a:rPr>
                            <m:t>2</m:t>
                          </m:r>
                        </m:den>
                      </m:f>
                    </m:oMath>
                  </m:oMathPara>
                </a14:m>
                <a:endParaRPr lang="en-US" dirty="0"/>
              </a:p>
            </p:txBody>
          </p:sp>
        </mc:Choice>
        <mc:Fallback>
          <p:sp>
            <p:nvSpPr>
              <p:cNvPr id="29" name="TextBox 28">
                <a:extLst>
                  <a:ext uri="{FF2B5EF4-FFF2-40B4-BE49-F238E27FC236}">
                    <a16:creationId xmlns:a16="http://schemas.microsoft.com/office/drawing/2014/main" id="{107C6C66-F6F5-3848-B228-977695EB1C6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847809" y="2461618"/>
                <a:ext cx="365805" cy="610936"/>
              </a:xfrm>
              <a:prstGeom prst="rect">
                <a:avLst/>
              </a:prstGeom>
              <a:blipFill>
                <a:blip r:embed="rId6"/>
                <a:stretch>
                  <a:fillRect b="-204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>
        <mc:Choice xmlns:a14="http://schemas.microsoft.com/office/drawing/2010/main" Requires="a14"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A1FE4A-5BAA-0249-B2CF-B349D92E6654}"/>
                  </a:ext>
                </a:extLst>
              </p:cNvPr>
              <p:cNvSpPr txBox="1"/>
              <p:nvPr/>
            </p:nvSpPr>
            <p:spPr>
              <a:xfrm>
                <a:off x="563187" y="3212435"/>
                <a:ext cx="11065625" cy="346735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algn="just"/>
                <a:r>
                  <a:rPr lang="en-PH" sz="2800" dirty="0"/>
                  <a:t>	When comparing each shaded region side by side, it turns out that each boy has the same size of cassava cake after sharing it with someone.</a:t>
                </a:r>
              </a:p>
              <a:p>
                <a:pPr algn="just"/>
                <a:r>
                  <a:rPr lang="en-PH" sz="2800" dirty="0"/>
                  <a:t>	The fractions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,</m:t>
                    </m:r>
                    <m:r>
                      <a:rPr lang="en-US" sz="2800" b="0" i="1" smtClean="0">
                        <a:latin typeface="Cambria Math" panose="02040503050406030204" pitchFamily="18" charset="0"/>
                      </a:rPr>
                      <m:t>𝑎𝑛𝑑</m:t>
                    </m:r>
                    <m:f>
                      <m:fPr>
                        <m:ctrlPr>
                          <a:rPr lang="en-US" sz="2800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b="0" i="1" smtClean="0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sz="2800" dirty="0"/>
                  <a:t> are called equivalent fractions. The fraction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sz="2800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1</m:t>
                        </m:r>
                      </m:num>
                      <m:den>
                        <m:r>
                          <a:rPr lang="en-US" sz="2800" i="1">
                            <a:latin typeface="Cambria Math" panose="02040503050406030204" pitchFamily="18" charset="0"/>
                          </a:rPr>
                          <m:t>2</m:t>
                        </m:r>
                      </m:den>
                    </m:f>
                  </m:oMath>
                </a14:m>
                <a:r>
                  <a:rPr lang="en-PH" sz="2800" dirty="0"/>
                  <a:t> is in its </a:t>
                </a:r>
                <a:r>
                  <a:rPr lang="en-PH" sz="2800" b="1" dirty="0"/>
                  <a:t>simplest form </a:t>
                </a:r>
                <a:r>
                  <a:rPr lang="en-PH" sz="2800" dirty="0"/>
                  <a:t>or </a:t>
                </a:r>
                <a:r>
                  <a:rPr lang="en-PH" sz="2800" b="1" dirty="0"/>
                  <a:t>lowest terms</a:t>
                </a:r>
                <a:r>
                  <a:rPr lang="en-PH" sz="2800" dirty="0"/>
                  <a:t>. A fraction is in simplest form or lowest terms when the numerator and denominator of a fraction have no common factor other than 1.</a:t>
                </a:r>
              </a:p>
              <a:p>
                <a:pPr algn="just"/>
                <a:endParaRPr lang="en-US" sz="2800" dirty="0"/>
              </a:p>
            </p:txBody>
          </p:sp>
        </mc:Choice>
        <mc:Fallback>
          <p:sp>
            <p:nvSpPr>
              <p:cNvPr id="17" name="TextBox 16">
                <a:extLst>
                  <a:ext uri="{FF2B5EF4-FFF2-40B4-BE49-F238E27FC236}">
                    <a16:creationId xmlns:a16="http://schemas.microsoft.com/office/drawing/2014/main" id="{BFA1FE4A-5BAA-0249-B2CF-B349D92E6654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563187" y="3212435"/>
                <a:ext cx="11065625" cy="3467359"/>
              </a:xfrm>
              <a:prstGeom prst="rect">
                <a:avLst/>
              </a:prstGeom>
              <a:blipFill>
                <a:blip r:embed="rId7"/>
                <a:stretch>
                  <a:fillRect l="-1031" t="-1825" r="-103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6646874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1: </a:t>
                </a:r>
                <a:r>
                  <a:rPr lang="en-US" dirty="0"/>
                  <a:t>Reduce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its simplest form.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Step 1: </a:t>
                </a:r>
                <a:r>
                  <a:rPr lang="en-US" dirty="0"/>
                  <a:t>Get the GCF of the numerator and denominator.</a:t>
                </a:r>
              </a:p>
              <a:p>
                <a:pPr marL="0" indent="0">
                  <a:buNone/>
                </a:pPr>
                <a:r>
                  <a:rPr lang="en-US" b="1" dirty="0"/>
                  <a:t>		</a:t>
                </a:r>
                <a:r>
                  <a:rPr lang="en-US" dirty="0"/>
                  <a:t>The GCF off 8 and 12 is 4.</a:t>
                </a:r>
              </a:p>
              <a:p>
                <a:pPr marL="0" indent="0">
                  <a:buNone/>
                </a:pPr>
                <a:r>
                  <a:rPr lang="en-US" b="1" dirty="0"/>
                  <a:t>Step 2: </a:t>
                </a:r>
                <a:r>
                  <a:rPr lang="en-US" dirty="0"/>
                  <a:t>Divide the numerator and the denominator by the GCF.</a:t>
                </a:r>
              </a:p>
              <a:p>
                <a:pPr marL="0" indent="0">
                  <a:buNone/>
                </a:pPr>
                <a:r>
                  <a:rPr lang="en-US" b="1" dirty="0"/>
                  <a:t>		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8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÷4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÷4</m:t>
                        </m:r>
                      </m:den>
                    </m:f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The simplest form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𝟖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b="1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𝟐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𝟑</m:t>
                        </m:r>
                      </m:den>
                    </m:f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60192011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/>
            <p:txBody>
              <a:bodyPr/>
              <a:lstStyle/>
              <a:p>
                <a:pPr marL="0" indent="0">
                  <a:buNone/>
                </a:pPr>
                <a:r>
                  <a:rPr lang="en-US" b="1" dirty="0"/>
                  <a:t>Example 1: </a:t>
                </a:r>
                <a:r>
                  <a:rPr lang="en-US" dirty="0"/>
                  <a:t>Reduce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its lowest form.</a:t>
                </a:r>
              </a:p>
              <a:p>
                <a:pPr marL="0" indent="0">
                  <a:buNone/>
                </a:pPr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Step 1: </a:t>
                </a:r>
                <a:r>
                  <a:rPr lang="en-US" dirty="0"/>
                  <a:t>Get the GCF of 10 and 12 is 2.</a:t>
                </a:r>
              </a:p>
              <a:p>
                <a:pPr marL="0" indent="0">
                  <a:buNone/>
                </a:pPr>
                <a:r>
                  <a:rPr lang="en-US" b="1" dirty="0"/>
                  <a:t>Step 2: </a:t>
                </a:r>
                <a:r>
                  <a:rPr lang="en-US" dirty="0"/>
                  <a:t>Divide 10 and 12 by the GCF 2.</a:t>
                </a:r>
              </a:p>
              <a:p>
                <a:pPr marL="0" indent="0">
                  <a:buNone/>
                </a:pPr>
                <a:r>
                  <a:rPr lang="en-US" b="1" dirty="0"/>
                  <a:t>			</a:t>
                </a:r>
                <a:r>
                  <a:rPr lang="en-US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</m:den>
                    </m:f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</m:oMath>
                </a14:m>
                <a:r>
                  <a:rPr lang="en-US" b="1" dirty="0"/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10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÷2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12</m:t>
                        </m:r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÷2</m:t>
                        </m:r>
                      </m:den>
                    </m:f>
                    <m:r>
                      <a:rPr lang="en-US" b="1" i="0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1" i="0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0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b="1" dirty="0"/>
              </a:p>
              <a:p>
                <a:pPr marL="0" indent="0">
                  <a:buNone/>
                </a:pPr>
                <a:r>
                  <a:rPr lang="en-US" b="1" dirty="0"/>
                  <a:t>The lowest term of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𝟏𝟎</m:t>
                        </m:r>
                      </m:num>
                      <m:den>
                        <m:r>
                          <a:rPr lang="en-US" b="1" i="1">
                            <a:latin typeface="Cambria Math" panose="02040503050406030204" pitchFamily="18" charset="0"/>
                          </a:rPr>
                          <m:t>𝟏𝟐</m:t>
                        </m:r>
                      </m:den>
                    </m:f>
                  </m:oMath>
                </a14:m>
                <a:r>
                  <a:rPr lang="en-US" b="1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1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𝟓</m:t>
                        </m:r>
                      </m:num>
                      <m:den>
                        <m:r>
                          <a:rPr lang="en-US" b="1" i="1" smtClean="0">
                            <a:latin typeface="Cambria Math" panose="02040503050406030204" pitchFamily="18" charset="0"/>
                          </a:rPr>
                          <m:t>𝟔</m:t>
                        </m:r>
                      </m:den>
                    </m:f>
                  </m:oMath>
                </a14:m>
                <a:endParaRPr lang="en-US" b="1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blipFill>
                <a:blip r:embed="rId3"/>
                <a:stretch>
                  <a:fillRect l="-1086" t="-585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299052849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91015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3: </a:t>
                </a:r>
                <a:r>
                  <a:rPr lang="en-US" dirty="0"/>
                  <a:t>Reduce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its lowest form.</a:t>
                </a:r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0" indent="0" algn="just">
                  <a:buNone/>
                </a:pPr>
                <a:r>
                  <a:rPr lang="en-US" b="1" dirty="0"/>
                  <a:t>Step 1: </a:t>
                </a:r>
                <a:r>
                  <a:rPr lang="en-US" dirty="0"/>
                  <a:t>Express both numerator and denominator as prime factors. Cancel the common factors.</a:t>
                </a:r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 × 3 × 5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 × 2 × 2× 5</m:t>
                        </m:r>
                      </m:den>
                    </m:f>
                  </m:oMath>
                </a14:m>
                <a:endParaRPr lang="en-US" dirty="0"/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910158"/>
              </a:xfrm>
              <a:blipFill>
                <a:blip r:embed="rId3"/>
                <a:stretch>
                  <a:fillRect l="-1086" t="-649" r="-1086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0E21568-B2D0-C34E-BC85-1F579F17FC1A}"/>
              </a:ext>
            </a:extLst>
          </p:cNvPr>
          <p:cNvSpPr txBox="1"/>
          <p:nvPr/>
        </p:nvSpPr>
        <p:spPr>
          <a:xfrm>
            <a:off x="3757353" y="82462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A7D5064-91FD-1843-8A2A-1778A83B45A2}"/>
              </a:ext>
            </a:extLst>
          </p:cNvPr>
          <p:cNvCxnSpPr/>
          <p:nvPr/>
        </p:nvCxnSpPr>
        <p:spPr>
          <a:xfrm>
            <a:off x="5569527" y="4422371"/>
            <a:ext cx="232757" cy="2660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8AC3EB6-8EAB-FA45-9359-3B8A0AA25D17}"/>
              </a:ext>
            </a:extLst>
          </p:cNvPr>
          <p:cNvCxnSpPr/>
          <p:nvPr/>
        </p:nvCxnSpPr>
        <p:spPr>
          <a:xfrm>
            <a:off x="6519948" y="4422371"/>
            <a:ext cx="232757" cy="2660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52F2DBF3-E662-A841-8426-486B0E09AD9A}"/>
              </a:ext>
            </a:extLst>
          </p:cNvPr>
          <p:cNvCxnSpPr/>
          <p:nvPr/>
        </p:nvCxnSpPr>
        <p:spPr>
          <a:xfrm>
            <a:off x="5353395" y="4813070"/>
            <a:ext cx="232757" cy="2660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86423B0-2AAE-0F4D-9FEB-833D5F7933DB}"/>
              </a:ext>
            </a:extLst>
          </p:cNvPr>
          <p:cNvCxnSpPr/>
          <p:nvPr/>
        </p:nvCxnSpPr>
        <p:spPr>
          <a:xfrm>
            <a:off x="6646022" y="4796444"/>
            <a:ext cx="232757" cy="266007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8134660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D4578-C8FE-FE47-B785-17E2FE43523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1" dirty="0"/>
              <a:t>Reducing Fractions to Lowest Terms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1825625"/>
                <a:ext cx="10515600" cy="3910158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b="1" dirty="0"/>
                  <a:t>Example 3: </a:t>
                </a:r>
                <a:r>
                  <a:rPr lang="en-US" dirty="0"/>
                  <a:t>Reduce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b="1" dirty="0"/>
                  <a:t> </a:t>
                </a:r>
                <a:r>
                  <a:rPr lang="en-US" dirty="0"/>
                  <a:t>to its lowest form.</a:t>
                </a:r>
              </a:p>
              <a:p>
                <a:pPr marL="0" indent="0" algn="just">
                  <a:buNone/>
                </a:pPr>
                <a:endParaRPr lang="en-US" b="1" dirty="0"/>
              </a:p>
              <a:p>
                <a:pPr marL="0" indent="0" algn="just">
                  <a:buNone/>
                </a:pPr>
                <a:r>
                  <a:rPr lang="en-US" b="1" dirty="0"/>
                  <a:t>Step 2: </a:t>
                </a:r>
                <a:r>
                  <a:rPr lang="en-US" dirty="0"/>
                  <a:t>Multiply.</a:t>
                </a:r>
              </a:p>
              <a:p>
                <a:pPr marL="0" indent="0" algn="just">
                  <a:buNone/>
                </a:pPr>
                <a:r>
                  <a:rPr lang="en-US" dirty="0"/>
                  <a:t>				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3 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2  × 2</m:t>
                        </m:r>
                      </m:den>
                    </m:f>
                    <m:r>
                      <a:rPr lang="en-US" b="0" i="1" smtClean="0">
                        <a:latin typeface="Cambria Math" panose="02040503050406030204" pitchFamily="18" charset="0"/>
                      </a:rPr>
                      <m:t>=</m:t>
                    </m:r>
                    <m:f>
                      <m:fPr>
                        <m:ctrlPr>
                          <a:rPr lang="en-US" b="0" i="1" smtClean="0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b="0" i="1" smtClean="0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endParaRPr lang="en-US" dirty="0"/>
              </a:p>
              <a:p>
                <a:pPr marL="0" indent="0" algn="just">
                  <a:buNone/>
                </a:pPr>
                <a:endParaRPr lang="en-US" dirty="0"/>
              </a:p>
              <a:p>
                <a:pPr marL="0" indent="0" algn="just">
                  <a:buNone/>
                </a:pPr>
                <a:r>
                  <a:rPr lang="en-US" dirty="0"/>
                  <a:t>The lowest term of 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30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40</m:t>
                        </m:r>
                      </m:den>
                    </m:f>
                  </m:oMath>
                </a14:m>
                <a:r>
                  <a:rPr lang="en-US" dirty="0"/>
                  <a:t> is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en-US" i="1"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a:rPr lang="en-US" i="1">
                            <a:latin typeface="Cambria Math" panose="02040503050406030204" pitchFamily="18" charset="0"/>
                          </a:rPr>
                          <m:t>3</m:t>
                        </m:r>
                      </m:num>
                      <m:den>
                        <m:r>
                          <a:rPr lang="en-US" i="1">
                            <a:latin typeface="Cambria Math" panose="02040503050406030204" pitchFamily="18" charset="0"/>
                          </a:rPr>
                          <m:t>4</m:t>
                        </m:r>
                      </m:den>
                    </m:f>
                  </m:oMath>
                </a14:m>
                <a:r>
                  <a:rPr lang="en-US" dirty="0"/>
                  <a:t>.</a:t>
                </a:r>
              </a:p>
            </p:txBody>
          </p:sp>
        </mc:Choice>
        <mc:Fallback>
          <p:sp>
            <p:nvSpPr>
              <p:cNvPr id="4" name="Content Placeholder 3">
                <a:extLst>
                  <a:ext uri="{FF2B5EF4-FFF2-40B4-BE49-F238E27FC236}">
                    <a16:creationId xmlns:a16="http://schemas.microsoft.com/office/drawing/2014/main" id="{CE9D9807-551D-794C-A130-5F67CCAC7FA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1825625"/>
                <a:ext cx="10515600" cy="3910158"/>
              </a:xfrm>
              <a:blipFill>
                <a:blip r:embed="rId3"/>
                <a:stretch>
                  <a:fillRect l="-1086" t="-649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3" name="TextBox 2">
            <a:extLst>
              <a:ext uri="{FF2B5EF4-FFF2-40B4-BE49-F238E27FC236}">
                <a16:creationId xmlns:a16="http://schemas.microsoft.com/office/drawing/2014/main" id="{20E21568-B2D0-C34E-BC85-1F579F17FC1A}"/>
              </a:ext>
            </a:extLst>
          </p:cNvPr>
          <p:cNvSpPr txBox="1"/>
          <p:nvPr/>
        </p:nvSpPr>
        <p:spPr>
          <a:xfrm>
            <a:off x="3757353" y="8246225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3460439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2870</TotalTime>
  <Words>267</Words>
  <Application>Microsoft Macintosh PowerPoint</Application>
  <PresentationFormat>Widescreen</PresentationFormat>
  <Paragraphs>56</Paragraphs>
  <Slides>10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10</vt:i4>
      </vt:variant>
    </vt:vector>
  </HeadingPairs>
  <TitlesOfParts>
    <vt:vector size="19" baseType="lpstr">
      <vt:lpstr>Arial</vt:lpstr>
      <vt:lpstr>Calibri</vt:lpstr>
      <vt:lpstr>Calibri Light</vt:lpstr>
      <vt:lpstr>Cambria Math</vt:lpstr>
      <vt:lpstr>Lato</vt:lpstr>
      <vt:lpstr>Montserrat Medium</vt:lpstr>
      <vt:lpstr>Office Theme</vt:lpstr>
      <vt:lpstr>Custom Design</vt:lpstr>
      <vt:lpstr>1_Custom Design</vt:lpstr>
      <vt:lpstr>PowerPoint Presentation</vt:lpstr>
      <vt:lpstr>Reducing Fractions to Lowest Terms</vt:lpstr>
      <vt:lpstr>Reducing Fractions to Lowest Terms</vt:lpstr>
      <vt:lpstr>Reducing Fractions to Lowest Terms</vt:lpstr>
      <vt:lpstr>Reducing Fractions to Lowest Terms</vt:lpstr>
      <vt:lpstr>Reducing Fractions to Lowest Terms</vt:lpstr>
      <vt:lpstr>Reducing Fractions to Lowest Terms</vt:lpstr>
      <vt:lpstr>Reducing Fractions to Lowest Terms</vt:lpstr>
      <vt:lpstr>Reducing Fractions to Lowest Terms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Office User</dc:creator>
  <cp:lastModifiedBy>Microsoft Office User</cp:lastModifiedBy>
  <cp:revision>225</cp:revision>
  <cp:lastPrinted>2023-03-16T06:30:06Z</cp:lastPrinted>
  <dcterms:created xsi:type="dcterms:W3CDTF">2019-04-16T02:10:14Z</dcterms:created>
  <dcterms:modified xsi:type="dcterms:W3CDTF">2023-03-25T01:38:20Z</dcterms:modified>
</cp:coreProperties>
</file>