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2"/>
  </p:notesMasterIdLst>
  <p:sldIdLst>
    <p:sldId id="256" r:id="rId4"/>
    <p:sldId id="271" r:id="rId5"/>
    <p:sldId id="273" r:id="rId6"/>
    <p:sldId id="272" r:id="rId7"/>
    <p:sldId id="275" r:id="rId8"/>
    <p:sldId id="274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6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/>
    <p:restoredTop sz="94807"/>
  </p:normalViewPr>
  <p:slideViewPr>
    <p:cSldViewPr snapToGrid="0" snapToObjects="1">
      <p:cViewPr varScale="1">
        <p:scale>
          <a:sx n="76" d="100"/>
          <a:sy n="76" d="100"/>
        </p:scale>
        <p:origin x="216" y="1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8/7/23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29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49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3503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52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626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727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133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90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33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40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872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83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433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08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56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67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8/7/23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193299" y="2967872"/>
            <a:ext cx="7495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Surface Area of Square and Rectangular Pyramids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7649D31-0FA6-C641-8FB7-E101FA8E11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971550" lvl="1" indent="-514350">
                  <a:buFont typeface="+mj-lt"/>
                  <a:buAutoNum type="alphaLcPeriod"/>
                </a:pPr>
                <a:r>
                  <a:rPr lang="en-US" dirty="0"/>
                  <a:t>Lateral Area</a:t>
                </a:r>
              </a:p>
              <a:p>
                <a:pPr marL="914400" lvl="2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>
                          <a:latin typeface="Cambria Math" panose="02040503050406030204" pitchFamily="18" charset="0"/>
                        </a:rPr>
                        <m:t>𝐿𝐴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=4×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dirty="0"/>
              </a:p>
              <a:p>
                <a:pPr marL="914400" lvl="2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𝐿𝐴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×3×6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914400" lvl="2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𝐿𝐴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72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914400" lvl="2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𝑳𝑨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𝐬𝐪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𝐟𝐭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𝐨𝐫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𝐟𝐭</m:t>
                          </m:r>
                        </m:e>
                        <m:sup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  <a:p>
                <a:pPr marL="457200" lvl="1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457200" lvl="1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457200" lvl="1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457200" lvl="1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7649D31-0FA6-C641-8FB7-E101FA8E11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9603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7649D31-0FA6-C641-8FB7-E101FA8E11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7442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Solution: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Area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of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the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base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+(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Lateral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Area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971550" lvl="1" indent="-514350">
                  <a:buFont typeface="+mj-lt"/>
                  <a:buAutoNum type="alphaLcPeriod" startAt="2"/>
                </a:pPr>
                <a:r>
                  <a:rPr lang="en-US" dirty="0"/>
                  <a:t>Surface Area	 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</m:d>
                  </m:oMath>
                </a14:m>
                <a:r>
                  <a:rPr lang="en-PH" dirty="0"/>
                  <a:t> </a:t>
                </a:r>
                <a:endParaRPr lang="en-US" dirty="0"/>
              </a:p>
              <a:p>
                <a:pPr marL="457200" lvl="1" indent="0">
                  <a:buNone/>
                </a:pPr>
                <a:r>
                  <a:rPr lang="en-US" b="1" dirty="0"/>
                  <a:t>Given:		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e>
                    </m:d>
                  </m:oMath>
                </a14:m>
                <a:endParaRPr lang="en-US" b="1" dirty="0"/>
              </a:p>
              <a:p>
                <a:pPr marL="457200" lvl="1" indent="0">
                  <a:buNone/>
                </a:pPr>
                <a:r>
                  <a:rPr lang="en-PH" dirty="0"/>
                  <a:t>					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 × 3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×3×6</m:t>
                        </m:r>
                      </m:e>
                    </m:d>
                  </m:oMath>
                </a14:m>
                <a:endParaRPr lang="en-PH" dirty="0"/>
              </a:p>
              <a:p>
                <a:pPr marL="457200" lvl="1" indent="0">
                  <a:buNone/>
                </a:pPr>
                <a:r>
                  <a:rPr lang="en-PH" sz="2000" dirty="0"/>
                  <a:t>	</a:t>
                </a:r>
                <a:r>
                  <a:rPr lang="en-PH" dirty="0"/>
                  <a:t>				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 × 3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4×1×3×6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PH" dirty="0"/>
              </a:p>
              <a:p>
                <a:pPr marL="457200" lvl="1" indent="0">
                  <a:buNone/>
                </a:pPr>
                <a:r>
                  <a:rPr lang="en-US" b="1" dirty="0"/>
                  <a:t>					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=9+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72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=9+36</m:t>
                    </m:r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r>
                  <a:rPr lang="en-US" b="1" dirty="0"/>
                  <a:t>					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𝑺𝑨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𝟒𝟓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𝐬𝐪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𝐟𝐭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𝐨𝐫𝟒𝟓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𝐟𝐭</m:t>
                        </m:r>
                      </m:e>
                      <m:sup>
                        <m:r>
                          <a:rPr lang="en-US" b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b="1" dirty="0"/>
              </a:p>
              <a:p>
                <a:pPr marL="914400" lvl="2" indent="0">
                  <a:lnSpc>
                    <a:spcPct val="100000"/>
                  </a:lnSpc>
                  <a:buNone/>
                </a:pPr>
                <a:endParaRPr lang="en-US" b="1" dirty="0"/>
              </a:p>
              <a:p>
                <a:pPr marL="457200" lvl="1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457200" lvl="1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457200" lvl="1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457200" lvl="1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7649D31-0FA6-C641-8FB7-E101FA8E11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744200" cy="4351338"/>
              </a:xfrm>
              <a:blipFill>
                <a:blip r:embed="rId3"/>
                <a:stretch>
                  <a:fillRect l="-1063" t="-2924" r="-2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9C58A86-07AA-994E-8199-DC923C12835F}"/>
              </a:ext>
            </a:extLst>
          </p:cNvPr>
          <p:cNvSpPr txBox="1"/>
          <p:nvPr/>
        </p:nvSpPr>
        <p:spPr>
          <a:xfrm>
            <a:off x="1219200" y="3429000"/>
            <a:ext cx="37289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400" dirty="0">
                <a:latin typeface="Lato" panose="020F0502020204030203" pitchFamily="34" charset="77"/>
              </a:rPr>
              <a:t>s = 3 ft, b = 3 ft, and h = 6 ft</a:t>
            </a:r>
          </a:p>
          <a:p>
            <a:endParaRPr lang="en-US" sz="2400" dirty="0">
              <a:latin typeface="Lato" panose="020F0502020204030203" pitchFamily="34" charset="7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3D65CE-40BC-0C43-B9F2-9BC82924D156}"/>
                  </a:ext>
                </a:extLst>
              </p:cNvPr>
              <p:cNvSpPr txBox="1"/>
              <p:nvPr/>
            </p:nvSpPr>
            <p:spPr>
              <a:xfrm>
                <a:off x="243840" y="4259997"/>
                <a:ext cx="5019039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PH" sz="2800" b="1" dirty="0">
                    <a:latin typeface="Lato" panose="020F0502020204030203" pitchFamily="34" charset="77"/>
                  </a:rPr>
                  <a:t>Answers</a:t>
                </a:r>
                <a:r>
                  <a:rPr lang="en-PH" sz="2800" dirty="0">
                    <a:latin typeface="Lato" panose="020F0502020204030203" pitchFamily="34" charset="77"/>
                  </a:rPr>
                  <a:t>: The lateral area of the square pyramid is 36 sq. ft or 36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1">
                            <a:latin typeface="Cambria Math" panose="02040503050406030204" pitchFamily="18" charset="0"/>
                          </a:rPr>
                          <m:t>ft</m:t>
                        </m:r>
                      </m:e>
                      <m:sup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sz="2800" dirty="0">
                    <a:latin typeface="Lato" panose="020F0502020204030203" pitchFamily="34" charset="77"/>
                  </a:rPr>
                  <a:t>, while the surface area is 45 sq. ft or 45</a:t>
                </a:r>
                <a14:m>
                  <m:oMath xmlns:m="http://schemas.openxmlformats.org/officeDocument/2006/math">
                    <m:r>
                      <a:rPr lang="en-US" sz="2800" b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1">
                            <a:latin typeface="Cambria Math" panose="02040503050406030204" pitchFamily="18" charset="0"/>
                          </a:rPr>
                          <m:t>ft</m:t>
                        </m:r>
                      </m:e>
                      <m:sup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sz="2800" dirty="0">
                    <a:latin typeface="Lato" panose="020F0502020204030203" pitchFamily="34" charset="77"/>
                  </a:rPr>
                  <a:t>.</a:t>
                </a:r>
              </a:p>
              <a:p>
                <a:endParaRPr lang="en-US" sz="2800" dirty="0">
                  <a:latin typeface="Lato" panose="020F0502020204030203" pitchFamily="34" charset="77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3D65CE-40BC-0C43-B9F2-9BC82924D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" y="4259997"/>
                <a:ext cx="5019039" cy="2246769"/>
              </a:xfrm>
              <a:prstGeom prst="rect">
                <a:avLst/>
              </a:prstGeom>
              <a:blipFill>
                <a:blip r:embed="rId4"/>
                <a:stretch>
                  <a:fillRect l="-2273" t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9808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A220FAC-FA4F-DE48-AE4F-4798CB607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640"/>
            <a:ext cx="10515600" cy="4590671"/>
          </a:xfrm>
        </p:spPr>
        <p:txBody>
          <a:bodyPr/>
          <a:lstStyle/>
          <a:p>
            <a:pPr marL="0" indent="0">
              <a:buNone/>
            </a:pPr>
            <a:r>
              <a:rPr lang="en-PH" b="1" dirty="0"/>
              <a:t>Surface Area and Lateral Area of a Rectangular Pyramid</a:t>
            </a:r>
          </a:p>
          <a:p>
            <a:pPr marL="0" indent="0">
              <a:buNone/>
            </a:pPr>
            <a:r>
              <a:rPr lang="en-PH" dirty="0"/>
              <a:t>The following figures show the net of a rectangular pyramid.</a:t>
            </a:r>
          </a:p>
          <a:p>
            <a:pPr marL="0" indent="0" algn="ctr">
              <a:buNone/>
            </a:pPr>
            <a:r>
              <a:rPr lang="en-PH" b="1" dirty="0"/>
              <a:t>Net of a Rectangular Pyramid</a:t>
            </a:r>
          </a:p>
          <a:p>
            <a:pPr marL="0" indent="0" algn="ctr">
              <a:buNone/>
            </a:pPr>
            <a:endParaRPr lang="en-PH" b="1" dirty="0"/>
          </a:p>
          <a:p>
            <a:pPr marL="0" indent="0" algn="ctr">
              <a:buNone/>
            </a:pPr>
            <a:endParaRPr lang="en-PH" b="1" dirty="0"/>
          </a:p>
          <a:p>
            <a:pPr marL="0" indent="0" algn="ctr">
              <a:buNone/>
            </a:pPr>
            <a:endParaRPr lang="en-PH" b="1" dirty="0"/>
          </a:p>
          <a:p>
            <a:pPr marL="0" indent="0" algn="ctr">
              <a:buNone/>
            </a:pPr>
            <a:endParaRPr lang="en-PH" b="1" dirty="0"/>
          </a:p>
          <a:p>
            <a:pPr marL="0" indent="0" algn="ctr">
              <a:buNone/>
            </a:pPr>
            <a:endParaRPr lang="en-PH" b="1" dirty="0"/>
          </a:p>
          <a:p>
            <a:pPr marL="0" indent="0">
              <a:buNone/>
            </a:pPr>
            <a:r>
              <a:rPr lang="en-PH" b="1" dirty="0"/>
              <a:t>  Rectangular Pyramid	   Area of the Base	  Lateral Area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07A259-65B4-6245-9CB1-3A6E38131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827" y="3327803"/>
            <a:ext cx="2908609" cy="23222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4D877B-6F25-6541-9EF6-D4860709A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0076" y="3182806"/>
            <a:ext cx="2799275" cy="23222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A174DF-C3CA-7140-92FA-740D8E873A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4064" y="3216313"/>
            <a:ext cx="3248736" cy="254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48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EB02AEB-74F9-7548-95C6-8017C8022E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dirty="0"/>
                  <a:t>	The formula </a:t>
                </a:r>
                <a:r>
                  <a:rPr lang="en-PH" i="1" dirty="0"/>
                  <a:t>A</a:t>
                </a:r>
                <a:r>
                  <a:rPr lang="en-PH" dirty="0"/>
                  <a:t> = </a:t>
                </a:r>
                <a:r>
                  <a:rPr lang="en-PH" i="1" dirty="0"/>
                  <a:t>L </a:t>
                </a:r>
                <a:r>
                  <a:rPr lang="en-PH" dirty="0"/>
                  <a:t>× </a:t>
                </a:r>
                <a:r>
                  <a:rPr lang="en-PH" i="1" dirty="0"/>
                  <a:t>W</a:t>
                </a:r>
                <a:r>
                  <a:rPr lang="en-PH" dirty="0"/>
                  <a:t>, where </a:t>
                </a:r>
                <a:r>
                  <a:rPr lang="en-PH" i="1" dirty="0"/>
                  <a:t>L</a:t>
                </a:r>
                <a:r>
                  <a:rPr lang="en-PH" dirty="0"/>
                  <a:t> is the length and </a:t>
                </a:r>
                <a:r>
                  <a:rPr lang="en-PH" i="1" dirty="0"/>
                  <a:t>W </a:t>
                </a:r>
                <a:r>
                  <a:rPr lang="en-PH" dirty="0"/>
                  <a:t> is the width, is used to find the area of the base. In general, the formula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PH" dirty="0"/>
                  <a:t>, where b is the length of the base and h is the height, is used to find the area of each lateral face.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PH" dirty="0"/>
                  <a:t> The lateral area (</a:t>
                </a:r>
                <a:r>
                  <a:rPr lang="en-PH" i="1" dirty="0"/>
                  <a:t>LA</a:t>
                </a:r>
                <a:r>
                  <a:rPr lang="en-PH" dirty="0"/>
                  <a:t>) of a rectangular pyramid is the sum of the areas of the lateral faces. In symbols,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2×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PH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PH" dirty="0"/>
                  <a:t> = base 1,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PH" dirty="0"/>
                  <a:t> = base 2,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PH" dirty="0"/>
                  <a:t> = height 1,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PH" dirty="0"/>
                  <a:t> = height 2, and 2 is the number of identical lateral faces.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EB02AEB-74F9-7548-95C6-8017C8022E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924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0266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A221D6A-E594-894E-B33F-5ED343CAF2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308922"/>
                <a:ext cx="10515600" cy="2814108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PH" dirty="0"/>
                  <a:t>	On the other hand, the surface area (SA) of a rectangular pyramid is equal to the area of the base plus the lateral area. In symbols,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2×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PH" dirty="0"/>
                  <a:t>, where </a:t>
                </a:r>
                <a:r>
                  <a:rPr lang="en-PH" i="1" dirty="0"/>
                  <a:t>L</a:t>
                </a:r>
                <a:r>
                  <a:rPr lang="en-PH" dirty="0"/>
                  <a:t> = length, </a:t>
                </a:r>
                <a:r>
                  <a:rPr lang="en-PH" i="1" dirty="0"/>
                  <a:t>W</a:t>
                </a:r>
                <a:r>
                  <a:rPr lang="en-PH" dirty="0"/>
                  <a:t> = width,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PH" dirty="0"/>
                  <a:t>= base 1,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PH" dirty="0"/>
                  <a:t>= base 2,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PH" dirty="0"/>
                  <a:t> =</a:t>
                </a:r>
                <a:r>
                  <a:rPr lang="en-US" dirty="0">
                    <a:ea typeface="Cambria Math" panose="02040503050406030204" pitchFamily="18" charset="0"/>
                  </a:rPr>
                  <a:t> height 1,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PH" dirty="0"/>
                  <a:t> =</a:t>
                </a:r>
                <a:r>
                  <a:rPr lang="en-US" dirty="0">
                    <a:ea typeface="Cambria Math" panose="02040503050406030204" pitchFamily="18" charset="0"/>
                  </a:rPr>
                  <a:t> height 2, </a:t>
                </a:r>
                <a:r>
                  <a:rPr lang="en-PH" dirty="0"/>
                  <a:t>and 2 is the number of identical lateral faces.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A221D6A-E594-894E-B33F-5ED343CAF2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308922"/>
                <a:ext cx="10515600" cy="2814108"/>
              </a:xfrm>
              <a:blipFill>
                <a:blip r:embed="rId3"/>
                <a:stretch>
                  <a:fillRect l="-1086" t="-4054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2204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2C77DC2-FC8A-B746-A322-CFD7F6ACAD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4"/>
                <a:ext cx="10778067" cy="462296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b="1" dirty="0"/>
                  <a:t>Find the lateral area (</a:t>
                </a:r>
                <a:r>
                  <a:rPr lang="en-PH" b="1" i="1" dirty="0"/>
                  <a:t>LA</a:t>
                </a:r>
                <a:r>
                  <a:rPr lang="en-PH" b="1" dirty="0"/>
                  <a:t>) and surface area (</a:t>
                </a:r>
                <a:r>
                  <a:rPr lang="en-PH" b="1" i="1" dirty="0"/>
                  <a:t>SA</a:t>
                </a:r>
                <a:r>
                  <a:rPr lang="en-PH" b="1" dirty="0"/>
                  <a:t>) of the rectangular pyramid.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Given:</a:t>
                </a:r>
              </a:p>
              <a:p>
                <a:pPr marL="0" indent="0" algn="just">
                  <a:buNone/>
                </a:pPr>
                <a:r>
                  <a:rPr lang="en-US" i="1" dirty="0"/>
                  <a:t>Rectangular Base	    1st Pair off Lateral Face   2nd Pair of Lateral Face</a:t>
                </a:r>
              </a:p>
              <a:p>
                <a:pPr marL="0" indent="0" algn="just">
                  <a:buNone/>
                </a:pPr>
                <a:endParaRPr lang="en-US" i="1" dirty="0"/>
              </a:p>
              <a:p>
                <a:pPr marL="0" indent="0">
                  <a:buNone/>
                </a:pPr>
                <a:r>
                  <a:rPr lang="en-PH" dirty="0"/>
                  <a:t>      </a:t>
                </a:r>
                <a:r>
                  <a:rPr lang="en-PH" i="1" dirty="0"/>
                  <a:t>L</a:t>
                </a:r>
                <a:r>
                  <a:rPr lang="en-PH" dirty="0"/>
                  <a:t> = 15 in			</a:t>
                </a:r>
                <a:r>
                  <a:rPr lang="en-US" dirty="0">
                    <a:ea typeface="Cambria Math" panose="02040503050406030204" pitchFamily="18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PH" dirty="0"/>
                  <a:t>= 15 in			       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PH" dirty="0"/>
                  <a:t>= 11 in</a:t>
                </a:r>
              </a:p>
              <a:p>
                <a:pPr marL="0" indent="0">
                  <a:buNone/>
                </a:pPr>
                <a:r>
                  <a:rPr lang="en-PH" dirty="0"/>
                  <a:t>     </a:t>
                </a:r>
                <a:r>
                  <a:rPr lang="en-PH" i="1" dirty="0"/>
                  <a:t>W</a:t>
                </a:r>
                <a:r>
                  <a:rPr lang="en-PH" dirty="0"/>
                  <a:t> = 11 in			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PH" dirty="0"/>
                  <a:t>= 13 in			       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PH" dirty="0"/>
                  <a:t>= 14 in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r>
                  <a:rPr lang="en-PH" b="1" dirty="0"/>
                  <a:t>Note: </a:t>
                </a:r>
                <a:r>
                  <a:rPr lang="en-PH" dirty="0"/>
                  <a:t>There are 2 pairs of identical lateral faces.</a:t>
                </a:r>
              </a:p>
              <a:p>
                <a:pPr marL="0" indent="0" algn="just">
                  <a:buNone/>
                </a:pPr>
                <a:endParaRPr lang="en-US" i="1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2C77DC2-FC8A-B746-A322-CFD7F6ACAD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4"/>
                <a:ext cx="10778067" cy="4622967"/>
              </a:xfrm>
              <a:blipFill>
                <a:blip r:embed="rId3"/>
                <a:stretch>
                  <a:fillRect l="-1059" t="-2747" r="-1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5123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274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2C77DC2-FC8A-B746-A322-CFD7F6ACAD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301" y="1514837"/>
                <a:ext cx="11332633" cy="462296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u="sng" dirty="0"/>
                  <a:t>Solution</a:t>
                </a:r>
                <a:endParaRPr lang="en-US" u="sng" dirty="0"/>
              </a:p>
              <a:p>
                <a:pPr marL="514350" indent="-514350" algn="just">
                  <a:buFont typeface="+mj-lt"/>
                  <a:buAutoNum type="alphaLcPeriod"/>
                </a:pPr>
                <a:r>
                  <a:rPr lang="en-US" u="sng" dirty="0"/>
                  <a:t>Lateral Area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	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14</m:t>
                        </m:r>
                      </m:e>
                    </m:d>
                  </m:oMath>
                </a14:m>
                <a:r>
                  <a:rPr lang="en-US" dirty="0"/>
                  <a:t>	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×15×13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×11×14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		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390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308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				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𝑳𝑨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b="1" dirty="0"/>
                  <a:t> 349 s1. in or 346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𝐢𝐧</m:t>
                        </m:r>
                      </m:e>
                      <m:sup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=195+154</m:t>
                    </m:r>
                  </m:oMath>
                </a14:m>
                <a:r>
                  <a:rPr lang="en-US" dirty="0"/>
                  <a:t>	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2C77DC2-FC8A-B746-A322-CFD7F6ACAD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301" y="1514837"/>
                <a:ext cx="11332633" cy="4622967"/>
              </a:xfrm>
              <a:blipFill>
                <a:blip r:embed="rId3"/>
                <a:stretch>
                  <a:fillRect l="-1120" t="-24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0464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274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2C77DC2-FC8A-B746-A322-CFD7F6ACAD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5368" y="1488741"/>
                <a:ext cx="11332633" cy="4622967"/>
              </a:xfrm>
            </p:spPr>
            <p:txBody>
              <a:bodyPr>
                <a:normAutofit/>
              </a:bodyPr>
              <a:lstStyle/>
              <a:p>
                <a:pPr marL="514350" indent="-514350" algn="just">
                  <a:buFont typeface="+mj-lt"/>
                  <a:buAutoNum type="alphaLcPeriod" startAt="2"/>
                </a:pPr>
                <a:r>
                  <a:rPr lang="en-US" u="sng" dirty="0"/>
                  <a:t>Surface Area</a:t>
                </a:r>
              </a:p>
              <a:p>
                <a:pPr marL="0" indent="0" algn="just">
                  <a:buNone/>
                </a:pPr>
                <a:r>
                  <a:rPr lang="en-US" i="1" dirty="0"/>
                  <a:t>SA </a:t>
                </a:r>
                <a:r>
                  <a:rPr lang="en-US" dirty="0"/>
                  <a:t>= Area of the Base + Lateral Area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i="1" dirty="0"/>
                  <a:t>	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2×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14</m:t>
                        </m:r>
                      </m:e>
                    </m:d>
                  </m:oMath>
                </a14:m>
                <a:r>
                  <a:rPr lang="en-US" i="1" dirty="0"/>
                  <a:t>	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=165+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×15×13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×11×14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i="1" dirty="0"/>
                  <a:t>	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=165+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390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308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i="1" dirty="0"/>
                  <a:t>	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=165+195+154</m:t>
                    </m:r>
                  </m:oMath>
                </a14:m>
                <a:r>
                  <a:rPr lang="en-US" i="1" dirty="0"/>
                  <a:t>		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𝑺𝑨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b="1" dirty="0"/>
                  <a:t> 514 s1. in or 514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𝐢𝐧</m:t>
                        </m:r>
                      </m:e>
                      <m:sup>
                        <m:r>
                          <a:rPr lang="en-US" b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i="1" dirty="0"/>
              </a:p>
              <a:p>
                <a:pPr marL="0" indent="0" algn="just">
                  <a:buNone/>
                </a:pPr>
                <a:endParaRPr lang="en-US" i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2C77DC2-FC8A-B746-A322-CFD7F6ACAD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5368" y="1488741"/>
                <a:ext cx="11332633" cy="4622967"/>
              </a:xfrm>
              <a:blipFill>
                <a:blip r:embed="rId3"/>
                <a:stretch>
                  <a:fillRect l="-1233" t="-2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F21B3D-5B9E-9848-B977-25FCA740CFFC}"/>
                  </a:ext>
                </a:extLst>
              </p:cNvPr>
              <p:cNvSpPr txBox="1"/>
              <p:nvPr/>
            </p:nvSpPr>
            <p:spPr>
              <a:xfrm>
                <a:off x="6951732" y="4148667"/>
                <a:ext cx="524026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PH" sz="2000" dirty="0">
                    <a:latin typeface="Lato" panose="020F0502020204030203" pitchFamily="34" charset="77"/>
                  </a:rPr>
                  <a:t>Answers: The lateral area of the rectangular pyramid is 349 sq. in or 349</a:t>
                </a:r>
                <a:r>
                  <a:rPr lang="en-PH" sz="2000" b="1" dirty="0">
                    <a:latin typeface="Lato" panose="020F0502020204030203" pitchFamily="34" charset="77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1">
                            <a:latin typeface="Cambria Math" panose="02040503050406030204" pitchFamily="18" charset="0"/>
                          </a:rPr>
                          <m:t>in</m:t>
                        </m:r>
                      </m:e>
                      <m:sup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sz="2000" dirty="0">
                    <a:latin typeface="Lato" panose="020F0502020204030203" pitchFamily="34" charset="77"/>
                  </a:rPr>
                  <a:t>, while the surface area is 514 sq. in or 514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i="1">
                            <a:latin typeface="Cambria Math" panose="02040503050406030204" pitchFamily="18" charset="0"/>
                          </a:rPr>
                          <m:t>in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sz="2000" dirty="0">
                    <a:latin typeface="Lato" panose="020F0502020204030203" pitchFamily="34" charset="77"/>
                  </a:rPr>
                  <a:t>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F21B3D-5B9E-9848-B977-25FCA740C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732" y="4148667"/>
                <a:ext cx="5240268" cy="1015663"/>
              </a:xfrm>
              <a:prstGeom prst="rect">
                <a:avLst/>
              </a:prstGeom>
              <a:blipFill>
                <a:blip r:embed="rId4"/>
                <a:stretch>
                  <a:fillRect l="-966" t="-2469" r="-966" b="-8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9352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A97E7CC-F8A9-604E-889C-251822EC3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PH" dirty="0"/>
              <a:t>	The Monastery of Transfiguration in Malaybalay City, Bukidnon is one example of a square pyramid found in the Philippines.</a:t>
            </a: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7EA675-133D-1D42-A992-4369EFDA3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3039753"/>
            <a:ext cx="5127879" cy="294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4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A4CFF3-4134-5443-8F97-7598B8C79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6084"/>
            <a:ext cx="10515600" cy="3172044"/>
          </a:xfrm>
        </p:spPr>
        <p:txBody>
          <a:bodyPr/>
          <a:lstStyle/>
          <a:p>
            <a:pPr algn="just"/>
            <a:r>
              <a:rPr lang="en-PH" b="1" dirty="0"/>
              <a:t>Pyramid</a:t>
            </a:r>
            <a:r>
              <a:rPr lang="en-PH" dirty="0"/>
              <a:t> is a solid figure with a polygonal base and triangular lateral faces.</a:t>
            </a:r>
          </a:p>
          <a:p>
            <a:pPr algn="just"/>
            <a:endParaRPr lang="en-PH" dirty="0"/>
          </a:p>
          <a:p>
            <a:pPr algn="just"/>
            <a:r>
              <a:rPr lang="en-PH" dirty="0"/>
              <a:t>If the </a:t>
            </a:r>
            <a:r>
              <a:rPr lang="en-PH" b="1" dirty="0"/>
              <a:t>vertex</a:t>
            </a:r>
            <a:r>
              <a:rPr lang="en-PH" dirty="0"/>
              <a:t> is directly over the center of the base, it is called a </a:t>
            </a:r>
            <a:r>
              <a:rPr lang="en-PH" b="1" dirty="0"/>
              <a:t>right pyramid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9539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A4CFF3-4134-5443-8F97-7598B8C79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PH" dirty="0"/>
              <a:t>The perpendicular distance between the vertex and the base is called the </a:t>
            </a:r>
            <a:r>
              <a:rPr lang="en-PH" b="1" dirty="0"/>
              <a:t>height</a:t>
            </a:r>
            <a:r>
              <a:rPr lang="en-PH" dirty="0"/>
              <a:t> of the pyramid.</a:t>
            </a:r>
          </a:p>
          <a:p>
            <a:pPr algn="just"/>
            <a:r>
              <a:rPr lang="en-PH" dirty="0"/>
              <a:t>The height of any of its lateral faces is called the </a:t>
            </a:r>
            <a:r>
              <a:rPr lang="en-PH" b="1" dirty="0"/>
              <a:t>slant height </a:t>
            </a:r>
            <a:r>
              <a:rPr lang="en-PH" dirty="0"/>
              <a:t>of the pyramid.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B01860-ED46-4144-AFFB-4FF480738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890" y="3808687"/>
            <a:ext cx="2766847" cy="22478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CCEF2F-5C68-5044-A88D-192FCF5077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8077" y="3808687"/>
            <a:ext cx="3193393" cy="2199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847D57-9793-4841-9CCE-17E6D161B679}"/>
              </a:ext>
            </a:extLst>
          </p:cNvPr>
          <p:cNvSpPr txBox="1"/>
          <p:nvPr/>
        </p:nvSpPr>
        <p:spPr>
          <a:xfrm>
            <a:off x="7624603" y="3494534"/>
            <a:ext cx="1385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Lato" panose="020F0502020204030203" pitchFamily="34" charset="77"/>
              </a:rPr>
              <a:t>Slant height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F2D3C6-1E9B-C94F-9949-D63FCBE457AC}"/>
              </a:ext>
            </a:extLst>
          </p:cNvPr>
          <p:cNvSpPr txBox="1"/>
          <p:nvPr/>
        </p:nvSpPr>
        <p:spPr>
          <a:xfrm>
            <a:off x="3252305" y="3533367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Lato" panose="020F0502020204030203" pitchFamily="34" charset="77"/>
              </a:rPr>
              <a:t>Height</a:t>
            </a:r>
          </a:p>
        </p:txBody>
      </p:sp>
    </p:spTree>
    <p:extLst>
      <p:ext uri="{BB962C8B-B14F-4D97-AF65-F5344CB8AC3E}">
        <p14:creationId xmlns:p14="http://schemas.microsoft.com/office/powerpoint/2010/main" val="595543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4FF5FD-DD22-124D-BDDE-830547769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9621"/>
            <a:ext cx="10515600" cy="2273409"/>
          </a:xfrm>
        </p:spPr>
        <p:txBody>
          <a:bodyPr/>
          <a:lstStyle/>
          <a:p>
            <a:pPr marL="0" indent="0" algn="just">
              <a:buNone/>
            </a:pPr>
            <a:r>
              <a:rPr lang="en-PH" dirty="0"/>
              <a:t>	A </a:t>
            </a:r>
            <a:r>
              <a:rPr lang="en-PH" b="1" dirty="0"/>
              <a:t>regular pyramid </a:t>
            </a:r>
            <a:r>
              <a:rPr lang="en-PH" dirty="0"/>
              <a:t>is a right pyramid with a regular polygon (e.g., equilateral triangle, square, etc.) as its base. The lateral faces of a regular pyramid form identical isosceles triangles.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286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0095C42-7851-7C4A-A8BC-A7B114470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Surface Area of a Cube</a:t>
            </a:r>
          </a:p>
          <a:p>
            <a:pPr marL="0" indent="0">
              <a:buNone/>
            </a:pPr>
            <a:r>
              <a:rPr lang="en-PH" dirty="0"/>
              <a:t>The figures below show the net of a square pyramid.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C62168-0B5D-AB49-8910-D69F76BAF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429000"/>
            <a:ext cx="2976971" cy="25235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877D42-F0F7-3149-A500-06C484C5C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3554" y="3191201"/>
            <a:ext cx="2651029" cy="249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042017B-F20B-B742-B8E7-D77728E383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6442" y="3236875"/>
            <a:ext cx="2681093" cy="249895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68507DA-305E-8D43-AB3B-6E81746BFCFE}"/>
              </a:ext>
            </a:extLst>
          </p:cNvPr>
          <p:cNvSpPr txBox="1"/>
          <p:nvPr/>
        </p:nvSpPr>
        <p:spPr>
          <a:xfrm>
            <a:off x="6404199" y="2958658"/>
            <a:ext cx="2468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Lato" panose="020F0502020204030203" pitchFamily="34" charset="77"/>
              </a:rPr>
              <a:t>Net of Square Pyramid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EDC454-CBD0-4842-B665-A46FEE2BADD9}"/>
              </a:ext>
            </a:extLst>
          </p:cNvPr>
          <p:cNvSpPr txBox="1"/>
          <p:nvPr/>
        </p:nvSpPr>
        <p:spPr>
          <a:xfrm>
            <a:off x="1101734" y="5727985"/>
            <a:ext cx="1789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Lato" panose="020F0502020204030203" pitchFamily="34" charset="77"/>
              </a:rPr>
              <a:t>Square Pyramid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027367-7B72-0A46-A43F-F51203AF5E45}"/>
              </a:ext>
            </a:extLst>
          </p:cNvPr>
          <p:cNvSpPr txBox="1"/>
          <p:nvPr/>
        </p:nvSpPr>
        <p:spPr>
          <a:xfrm>
            <a:off x="4969195" y="5727985"/>
            <a:ext cx="184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Lato" panose="020F0502020204030203" pitchFamily="34" charset="77"/>
              </a:rPr>
              <a:t>Area of the Base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9D0AE9-70B6-5C44-A434-80A93EDDFB12}"/>
              </a:ext>
            </a:extLst>
          </p:cNvPr>
          <p:cNvSpPr txBox="1"/>
          <p:nvPr/>
        </p:nvSpPr>
        <p:spPr>
          <a:xfrm>
            <a:off x="8689969" y="5771729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Lato" panose="020F0502020204030203" pitchFamily="34" charset="77"/>
              </a:rPr>
              <a:t>Lateral Area</a:t>
            </a:r>
          </a:p>
        </p:txBody>
      </p:sp>
    </p:spTree>
    <p:extLst>
      <p:ext uri="{BB962C8B-B14F-4D97-AF65-F5344CB8AC3E}">
        <p14:creationId xmlns:p14="http://schemas.microsoft.com/office/powerpoint/2010/main" val="4033169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ABC6FED-FB4F-244C-BC1C-E0FF841CAA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83153"/>
                <a:ext cx="10515600" cy="3566182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	</a:t>
                </a:r>
                <a:r>
                  <a:rPr lang="en-PH" dirty="0"/>
                  <a:t>The formula A = s × s, where s is the length of a side, is used to find the area of the base. The formula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lang="en-PH" dirty="0"/>
                  <a:t>, where </a:t>
                </a:r>
                <a:r>
                  <a:rPr lang="en-PH" i="1" dirty="0"/>
                  <a:t>b</a:t>
                </a:r>
                <a:r>
                  <a:rPr lang="en-PH" dirty="0"/>
                  <a:t> is the length of the base and h is the height, is used to find the area of each lateral face. The lateral area (LA) of a square pyramid is the sum of the areas of the lateral faces. In symbols,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𝑳𝑨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lang="en-PH" dirty="0"/>
                  <a:t>, where</a:t>
                </a:r>
                <a:r>
                  <a:rPr lang="en-PH" i="1" dirty="0"/>
                  <a:t> LA </a:t>
                </a:r>
                <a:r>
                  <a:rPr lang="en-PH" dirty="0"/>
                  <a:t>= lateral area, </a:t>
                </a:r>
                <a:r>
                  <a:rPr lang="en-PH" i="1" dirty="0"/>
                  <a:t>b</a:t>
                </a:r>
                <a:r>
                  <a:rPr lang="en-PH" dirty="0"/>
                  <a:t> = base, </a:t>
                </a:r>
                <a:r>
                  <a:rPr lang="en-PH" i="1" dirty="0"/>
                  <a:t>h</a:t>
                </a:r>
                <a:r>
                  <a:rPr lang="en-PH" dirty="0"/>
                  <a:t> = height, and 4 is the number of identical lateral faces.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ABC6FED-FB4F-244C-BC1C-E0FF841CAA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83153"/>
                <a:ext cx="10515600" cy="3566182"/>
              </a:xfrm>
              <a:blipFill>
                <a:blip r:embed="rId3"/>
                <a:stretch>
                  <a:fillRect l="-1086" t="-3559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6565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42FE913-CEC7-414F-8309-7E0A24AEEB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430059"/>
                <a:ext cx="10515600" cy="3459297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PH" dirty="0"/>
                  <a:t>	Meanwhile, the surface area (</a:t>
                </a:r>
                <a:r>
                  <a:rPr lang="en-PH" i="1" dirty="0"/>
                  <a:t>SA</a:t>
                </a:r>
                <a:r>
                  <a:rPr lang="en-PH" dirty="0"/>
                  <a:t>) of a square pyramid is equal to the area of the base plus the lateral area. In symbols,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4×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</m:d>
                  </m:oMath>
                </a14:m>
                <a:r>
                  <a:rPr lang="en-PH" dirty="0"/>
                  <a:t> where </a:t>
                </a:r>
                <a:r>
                  <a:rPr lang="en-PH" i="1" dirty="0"/>
                  <a:t>SA</a:t>
                </a:r>
                <a:r>
                  <a:rPr lang="en-PH" dirty="0"/>
                  <a:t> = surface area, </a:t>
                </a:r>
                <a:r>
                  <a:rPr lang="en-PH" i="1" dirty="0"/>
                  <a:t>s</a:t>
                </a:r>
                <a:r>
                  <a:rPr lang="en-PH" dirty="0"/>
                  <a:t> = side, </a:t>
                </a:r>
                <a:r>
                  <a:rPr lang="en-PH" i="1" dirty="0"/>
                  <a:t>b</a:t>
                </a:r>
                <a:r>
                  <a:rPr lang="en-PH" dirty="0"/>
                  <a:t> = base,  </a:t>
                </a:r>
                <a:r>
                  <a:rPr lang="en-PH" i="1" dirty="0"/>
                  <a:t>h</a:t>
                </a:r>
                <a:r>
                  <a:rPr lang="en-PH" dirty="0"/>
                  <a:t> = height, and 4 is the number of identical lateral faces.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42FE913-CEC7-414F-8309-7E0A24AEEB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430059"/>
                <a:ext cx="10515600" cy="3459297"/>
              </a:xfrm>
              <a:blipFill>
                <a:blip r:embed="rId3"/>
                <a:stretch>
                  <a:fillRect l="-1086" t="-2920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4617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54F53C-BC61-6E43-9B62-28EDA252B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5668" y="1825625"/>
            <a:ext cx="3938060" cy="35367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Square and Rectangular Pyramids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584204-B1A3-1A42-B2A0-63E079612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b="1" dirty="0"/>
              <a:t>Study the figure on the left. Find the</a:t>
            </a:r>
          </a:p>
          <a:p>
            <a:pPr marL="0" indent="0">
              <a:buNone/>
            </a:pPr>
            <a:endParaRPr lang="en-PH" b="1" dirty="0"/>
          </a:p>
          <a:p>
            <a:pPr marL="514350" indent="-514350">
              <a:buFont typeface="+mj-lt"/>
              <a:buAutoNum type="alphaLcPeriod"/>
            </a:pPr>
            <a:r>
              <a:rPr lang="en-US" b="1" dirty="0"/>
              <a:t>lateral area (</a:t>
            </a:r>
            <a:r>
              <a:rPr lang="en-US" b="1" i="1" dirty="0"/>
              <a:t>LA</a:t>
            </a:r>
            <a:r>
              <a:rPr lang="en-US" b="1" dirty="0"/>
              <a:t>) and</a:t>
            </a:r>
          </a:p>
          <a:p>
            <a:pPr marL="514350" indent="-514350">
              <a:buFont typeface="+mj-lt"/>
              <a:buAutoNum type="alphaLcPeriod"/>
            </a:pPr>
            <a:r>
              <a:rPr lang="en-US" b="1" dirty="0"/>
              <a:t>surface area (</a:t>
            </a:r>
            <a:r>
              <a:rPr lang="en-US" b="1" i="1" dirty="0"/>
              <a:t>SA</a:t>
            </a:r>
            <a:r>
              <a:rPr lang="en-US" b="1" dirty="0"/>
              <a:t>) of the square pyramid.</a:t>
            </a:r>
            <a:endParaRPr lang="en-US" dirty="0"/>
          </a:p>
          <a:p>
            <a:pPr marL="514350" indent="-514350">
              <a:buFont typeface="+mj-lt"/>
              <a:buAutoNum type="alphaLcPeriod"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Given: </a:t>
            </a:r>
            <a:r>
              <a:rPr lang="en-US" i="1" dirty="0"/>
              <a:t>s</a:t>
            </a:r>
            <a:r>
              <a:rPr lang="en-US" dirty="0"/>
              <a:t> = 3 ft, </a:t>
            </a:r>
            <a:r>
              <a:rPr lang="en-US" i="1" dirty="0"/>
              <a:t>b</a:t>
            </a:r>
            <a:r>
              <a:rPr lang="en-US" dirty="0"/>
              <a:t> = 3 ft, and </a:t>
            </a:r>
            <a:r>
              <a:rPr lang="en-US" i="1" dirty="0"/>
              <a:t>h</a:t>
            </a:r>
            <a:r>
              <a:rPr lang="en-US" dirty="0"/>
              <a:t> = 6 ft</a:t>
            </a:r>
          </a:p>
          <a:p>
            <a:pPr marL="0" indent="0">
              <a:buNone/>
            </a:pPr>
            <a:r>
              <a:rPr lang="en-US" b="1" dirty="0"/>
              <a:t>Note: </a:t>
            </a:r>
            <a:r>
              <a:rPr lang="en-PH" dirty="0"/>
              <a:t>There are 4 identical lateral faces.</a:t>
            </a:r>
          </a:p>
        </p:txBody>
      </p:sp>
    </p:spTree>
    <p:extLst>
      <p:ext uri="{BB962C8B-B14F-4D97-AF65-F5344CB8AC3E}">
        <p14:creationId xmlns:p14="http://schemas.microsoft.com/office/powerpoint/2010/main" val="3909191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7606</TotalTime>
  <Words>467</Words>
  <Application>Microsoft Macintosh PowerPoint</Application>
  <PresentationFormat>Widescreen</PresentationFormat>
  <Paragraphs>119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Surface Area of Square and Rectangular Pyramids</vt:lpstr>
      <vt:lpstr>Surface Area of Square and Rectangular Pyramids</vt:lpstr>
      <vt:lpstr>Surface Area of Square and Rectangular Pyramids</vt:lpstr>
      <vt:lpstr>Surface Area of Square and Rectangular Pyramids</vt:lpstr>
      <vt:lpstr>Surface Area of Square and Rectangular Pyramids</vt:lpstr>
      <vt:lpstr>Surface Area of Square and Rectangular Pyramids</vt:lpstr>
      <vt:lpstr>Surface Area of Square and Rectangular Pyramids</vt:lpstr>
      <vt:lpstr>Surface Area of Square and Rectangular Pyramids</vt:lpstr>
      <vt:lpstr>Surface Area of Square and Rectangular Pyramids</vt:lpstr>
      <vt:lpstr>Surface Area of Square and Rectangular Pyramids</vt:lpstr>
      <vt:lpstr>Surface Area of Square and Rectangular Pyramids</vt:lpstr>
      <vt:lpstr>Surface Area of Square and Rectangular Pyramids</vt:lpstr>
      <vt:lpstr>Surface Area of Square and Rectangular Pyramids</vt:lpstr>
      <vt:lpstr>Surface Area of Square and Rectangular Pyramids</vt:lpstr>
      <vt:lpstr>Surface Area of Square and Rectangular Pyramids</vt:lpstr>
      <vt:lpstr>Surface Area of Square and Rectangular Pyramids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671</cp:revision>
  <cp:lastPrinted>2023-03-16T06:30:06Z</cp:lastPrinted>
  <dcterms:created xsi:type="dcterms:W3CDTF">2019-04-16T02:10:14Z</dcterms:created>
  <dcterms:modified xsi:type="dcterms:W3CDTF">2023-08-07T00:19:55Z</dcterms:modified>
</cp:coreProperties>
</file>