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2.png" ContentType="image/png"/>
  <Override PartName="/ppt/media/image7.png" ContentType="image/png"/>
  <Override PartName="/ppt/media/image10.png" ContentType="image/png"/>
  <Override PartName="/ppt/media/image9.png" ContentType="image/png"/>
  <Override PartName="/ppt/media/image8.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280" cy="684216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3160" cy="2783160"/>
          </a:xfrm>
          <a:prstGeom prst="rect">
            <a:avLst/>
          </a:prstGeom>
          <a:ln w="0">
            <a:noFill/>
          </a:ln>
        </p:spPr>
      </p:pic>
      <p:sp>
        <p:nvSpPr>
          <p:cNvPr id="2" name="Rectangle 5"/>
          <p:cNvSpPr/>
          <p:nvPr/>
        </p:nvSpPr>
        <p:spPr>
          <a:xfrm>
            <a:off x="3487320" y="1475280"/>
            <a:ext cx="8688600" cy="384660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8600" cy="36828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6280" cy="619200"/>
          </a:xfrm>
          <a:prstGeom prst="rect">
            <a:avLst/>
          </a:prstGeom>
          <a:ln w="0">
            <a:noFill/>
          </a:ln>
        </p:spPr>
      </p:pic>
      <p:sp>
        <p:nvSpPr>
          <p:cNvPr id="43" name="Rectangle 7"/>
          <p:cNvSpPr/>
          <p:nvPr/>
        </p:nvSpPr>
        <p:spPr>
          <a:xfrm>
            <a:off x="10868760" y="0"/>
            <a:ext cx="954720" cy="95472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8800" cy="1018800"/>
          </a:xfrm>
          <a:prstGeom prst="rect">
            <a:avLst/>
          </a:prstGeom>
          <a:ln w="0">
            <a:noFill/>
          </a:ln>
        </p:spPr>
      </p:pic>
      <p:sp>
        <p:nvSpPr>
          <p:cNvPr id="45" name="TextBox 9"/>
          <p:cNvSpPr/>
          <p:nvPr/>
        </p:nvSpPr>
        <p:spPr>
          <a:xfrm>
            <a:off x="185400" y="6362280"/>
            <a:ext cx="4676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7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0600" cy="33688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033800" y="2880000"/>
            <a:ext cx="77360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Electric Generator</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10260000" y="5746320"/>
            <a:ext cx="173880" cy="339480"/>
          </a:xfrm>
          <a:prstGeom prst="rect">
            <a:avLst/>
          </a:prstGeom>
          <a:noFill/>
          <a:ln w="0">
            <a:noFill/>
          </a:ln>
        </p:spPr>
        <p:style>
          <a:lnRef idx="0"/>
          <a:fillRef idx="0"/>
          <a:effectRef idx="0"/>
          <a:fontRef idx="minor"/>
        </p:style>
      </p:sp>
      <p:sp>
        <p:nvSpPr>
          <p:cNvPr id="126" name=""/>
          <p:cNvSpPr/>
          <p:nvPr/>
        </p:nvSpPr>
        <p:spPr>
          <a:xfrm>
            <a:off x="3847320" y="540000"/>
            <a:ext cx="4496760" cy="623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Electric Generator</a:t>
            </a:r>
            <a:endParaRPr b="0" lang="en-PH" sz="3000" spc="-1" strike="noStrike">
              <a:latin typeface="Arial"/>
            </a:endParaRPr>
          </a:p>
        </p:txBody>
      </p:sp>
      <p:sp>
        <p:nvSpPr>
          <p:cNvPr id="127" name=""/>
          <p:cNvSpPr/>
          <p:nvPr/>
        </p:nvSpPr>
        <p:spPr>
          <a:xfrm>
            <a:off x="540000" y="1405080"/>
            <a:ext cx="11156760" cy="23720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Power stations use various sources to spin turbines. Some use very hot steam, while others use the energy from falling water to cause the turbine to spin. Another example could be fitting the turbines in windmills and let the wind do the work. </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Electric motors and generators are related like two sides of the coin. In the setup below, we can just rearrange the electric motor to become a generator. The magnet stays the same, the battery is replaced with a bulb, and a windmill rotor is attached to the loop. The loop rotates as the wind rotates the blade. Then, electricity is produced. This is the application of the concept of electromagnetic induction.</a:t>
            </a:r>
            <a:endParaRPr b="0" lang="en-PH" sz="1800" spc="-1" strike="noStrike">
              <a:latin typeface="Arial"/>
            </a:endParaRPr>
          </a:p>
        </p:txBody>
      </p:sp>
      <p:pic>
        <p:nvPicPr>
          <p:cNvPr id="128" name="" descr=""/>
          <p:cNvPicPr/>
          <p:nvPr/>
        </p:nvPicPr>
        <p:blipFill>
          <a:blip r:embed="rId1"/>
          <a:stretch/>
        </p:blipFill>
        <p:spPr>
          <a:xfrm>
            <a:off x="3152160" y="3960000"/>
            <a:ext cx="2784600" cy="1616760"/>
          </a:xfrm>
          <a:prstGeom prst="rect">
            <a:avLst/>
          </a:prstGeom>
          <a:ln w="19080">
            <a:solidFill>
              <a:srgbClr val="000000"/>
            </a:solidFill>
            <a:round/>
          </a:ln>
        </p:spPr>
      </p:pic>
      <p:pic>
        <p:nvPicPr>
          <p:cNvPr id="129" name="" descr=""/>
          <p:cNvPicPr/>
          <p:nvPr/>
        </p:nvPicPr>
        <p:blipFill>
          <a:blip r:embed="rId2"/>
          <a:stretch/>
        </p:blipFill>
        <p:spPr>
          <a:xfrm>
            <a:off x="6120000" y="3960000"/>
            <a:ext cx="2876760" cy="1599480"/>
          </a:xfrm>
          <a:prstGeom prst="rect">
            <a:avLst/>
          </a:prstGeom>
          <a:ln w="19080">
            <a:solidFill>
              <a:srgbClr val="000000"/>
            </a:solidFill>
            <a:round/>
          </a:ln>
        </p:spPr>
      </p:pic>
      <p:sp>
        <p:nvSpPr>
          <p:cNvPr id="130" name=""/>
          <p:cNvSpPr/>
          <p:nvPr/>
        </p:nvSpPr>
        <p:spPr>
          <a:xfrm>
            <a:off x="3420000" y="5580000"/>
            <a:ext cx="2354760" cy="408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Electric Motor </a:t>
            </a:r>
            <a:endParaRPr b="0" lang="en-PH" sz="1800" spc="-1" strike="noStrike">
              <a:latin typeface="Arial"/>
            </a:endParaRPr>
          </a:p>
        </p:txBody>
      </p:sp>
      <p:sp>
        <p:nvSpPr>
          <p:cNvPr id="131" name=""/>
          <p:cNvSpPr/>
          <p:nvPr/>
        </p:nvSpPr>
        <p:spPr>
          <a:xfrm>
            <a:off x="6728400" y="5580000"/>
            <a:ext cx="1692360" cy="409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Generator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10260000" y="5746320"/>
            <a:ext cx="173880" cy="339480"/>
          </a:xfrm>
          <a:prstGeom prst="rect">
            <a:avLst/>
          </a:prstGeom>
          <a:noFill/>
          <a:ln w="0">
            <a:noFill/>
          </a:ln>
        </p:spPr>
        <p:style>
          <a:lnRef idx="0"/>
          <a:fillRef idx="0"/>
          <a:effectRef idx="0"/>
          <a:fontRef idx="minor"/>
        </p:style>
      </p:sp>
      <p:sp>
        <p:nvSpPr>
          <p:cNvPr id="133" name=""/>
          <p:cNvSpPr/>
          <p:nvPr/>
        </p:nvSpPr>
        <p:spPr>
          <a:xfrm>
            <a:off x="1235880" y="1872000"/>
            <a:ext cx="9716760" cy="827280"/>
          </a:xfrm>
          <a:prstGeom prst="rect">
            <a:avLst/>
          </a:prstGeom>
          <a:noFill/>
          <a:ln w="0">
            <a:noFill/>
          </a:ln>
        </p:spPr>
        <p:style>
          <a:lnRef idx="0"/>
          <a:fillRef idx="0"/>
          <a:effectRef idx="0"/>
          <a:fontRef idx="minor"/>
        </p:style>
        <p:txBody>
          <a:bodyPr lIns="90000" rIns="90000" tIns="45000" bIns="45000" anchor="t">
            <a:noAutofit/>
          </a:bodyPr>
          <a:p>
            <a:pPr algn="ctr">
              <a:lnSpc>
                <a:spcPct val="115000"/>
              </a:lnSpc>
              <a:buNone/>
            </a:pPr>
            <a:r>
              <a:rPr b="0" lang="en-PH" sz="1800" spc="-1" strike="noStrike">
                <a:solidFill>
                  <a:srgbClr val="000000"/>
                </a:solidFill>
                <a:latin typeface="Lato"/>
                <a:ea typeface="DejaVu Sans"/>
              </a:rPr>
              <a:t>There are two types of generators: </a:t>
            </a:r>
            <a:r>
              <a:rPr b="1" lang="en-PH" sz="1800" spc="-1" strike="noStrike">
                <a:solidFill>
                  <a:srgbClr val="000000"/>
                </a:solidFill>
                <a:latin typeface="Lato"/>
                <a:ea typeface="DejaVu Sans"/>
              </a:rPr>
              <a:t>alternating current (AC)</a:t>
            </a:r>
            <a:r>
              <a:rPr b="0" lang="en-PH" sz="1800" spc="-1" strike="noStrike">
                <a:solidFill>
                  <a:srgbClr val="000000"/>
                </a:solidFill>
                <a:latin typeface="Lato"/>
                <a:ea typeface="DejaVu Sans"/>
              </a:rPr>
              <a:t> and </a:t>
            </a:r>
            <a:r>
              <a:rPr b="1" lang="en-PH" sz="1800" spc="-1" strike="noStrike">
                <a:solidFill>
                  <a:srgbClr val="000000"/>
                </a:solidFill>
                <a:latin typeface="Lato"/>
                <a:ea typeface="DejaVu Sans"/>
              </a:rPr>
              <a:t>direct current (DC) generators</a:t>
            </a:r>
            <a:r>
              <a:rPr b="0" lang="en-PH" sz="1800" spc="-1" strike="noStrike">
                <a:solidFill>
                  <a:srgbClr val="000000"/>
                </a:solidFill>
                <a:latin typeface="Lato"/>
                <a:ea typeface="DejaVu Sans"/>
              </a:rPr>
              <a:t>. Both generators depend on the principle of electromagnetic induction.</a:t>
            </a:r>
            <a:endParaRPr b="0" lang="en-PH" sz="1800" spc="-1" strike="noStrike">
              <a:latin typeface="Arial"/>
            </a:endParaRPr>
          </a:p>
        </p:txBody>
      </p:sp>
      <p:sp>
        <p:nvSpPr>
          <p:cNvPr id="134" name=""/>
          <p:cNvSpPr/>
          <p:nvPr/>
        </p:nvSpPr>
        <p:spPr>
          <a:xfrm>
            <a:off x="540000" y="3024000"/>
            <a:ext cx="8276760" cy="19774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Fleming’s left-hand rule is used to determine the direction of movement of the current-carrying wire if placed in a magnetic field. For generators, Fleming’s right-hand rule is used to determine the direction of the current. To do the right-hand rule, just point your right thumb to the direction of the movement of the loop. Your right index finger denotes the direction of the magnetic field. Your middle finger will then show you the direction of the current.</a:t>
            </a:r>
            <a:endParaRPr b="0" lang="en-PH" sz="1800" spc="-1" strike="noStrike">
              <a:latin typeface="Arial"/>
            </a:endParaRPr>
          </a:p>
        </p:txBody>
      </p:sp>
      <p:pic>
        <p:nvPicPr>
          <p:cNvPr id="135" name="" descr=""/>
          <p:cNvPicPr/>
          <p:nvPr/>
        </p:nvPicPr>
        <p:blipFill>
          <a:blip r:embed="rId1"/>
          <a:srcRect l="9290" t="0" r="15119" b="16882"/>
          <a:stretch/>
        </p:blipFill>
        <p:spPr>
          <a:xfrm>
            <a:off x="9000000" y="2808000"/>
            <a:ext cx="2696760" cy="2156760"/>
          </a:xfrm>
          <a:prstGeom prst="rect">
            <a:avLst/>
          </a:prstGeom>
          <a:ln w="19080">
            <a:solidFill>
              <a:srgbClr val="000000"/>
            </a:solidFill>
            <a:round/>
          </a:ln>
        </p:spPr>
      </p:pic>
      <p:sp>
        <p:nvSpPr>
          <p:cNvPr id="136" name=""/>
          <p:cNvSpPr/>
          <p:nvPr/>
        </p:nvSpPr>
        <p:spPr>
          <a:xfrm>
            <a:off x="8697960" y="5004000"/>
            <a:ext cx="3361320" cy="407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Fleming’s Right-hand Rule</a:t>
            </a:r>
            <a:endParaRPr b="0" lang="en-PH" sz="1800" spc="-1" strike="noStrike">
              <a:latin typeface="Arial"/>
            </a:endParaRPr>
          </a:p>
        </p:txBody>
      </p:sp>
      <p:sp>
        <p:nvSpPr>
          <p:cNvPr id="137" name=""/>
          <p:cNvSpPr/>
          <p:nvPr/>
        </p:nvSpPr>
        <p:spPr>
          <a:xfrm>
            <a:off x="3847320" y="684000"/>
            <a:ext cx="4496760" cy="623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Electric Generator</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10260000" y="5746320"/>
            <a:ext cx="173880" cy="339480"/>
          </a:xfrm>
          <a:prstGeom prst="rect">
            <a:avLst/>
          </a:prstGeom>
          <a:noFill/>
          <a:ln w="0">
            <a:noFill/>
          </a:ln>
        </p:spPr>
        <p:style>
          <a:lnRef idx="0"/>
          <a:fillRef idx="0"/>
          <a:effectRef idx="0"/>
          <a:fontRef idx="minor"/>
        </p:style>
      </p:sp>
      <p:sp>
        <p:nvSpPr>
          <p:cNvPr id="139" name=""/>
          <p:cNvSpPr/>
          <p:nvPr/>
        </p:nvSpPr>
        <p:spPr>
          <a:xfrm>
            <a:off x="2046240" y="1981800"/>
            <a:ext cx="8097120" cy="393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þ`'E4þ"/>
              </a:rPr>
              <a:t>The table below summarizes the difference between a motor and a generator.</a:t>
            </a:r>
            <a:endParaRPr b="0" lang="en-PH" sz="1800" spc="-1" strike="noStrike">
              <a:latin typeface="Arial"/>
            </a:endParaRPr>
          </a:p>
        </p:txBody>
      </p:sp>
      <p:graphicFrame>
        <p:nvGraphicFramePr>
          <p:cNvPr id="140" name=""/>
          <p:cNvGraphicFramePr/>
          <p:nvPr/>
        </p:nvGraphicFramePr>
        <p:xfrm>
          <a:off x="795240" y="2553480"/>
          <a:ext cx="10580400" cy="3314160"/>
        </p:xfrm>
        <a:graphic>
          <a:graphicData uri="http://schemas.openxmlformats.org/drawingml/2006/table">
            <a:tbl>
              <a:tblPr/>
              <a:tblGrid>
                <a:gridCol w="3525840"/>
                <a:gridCol w="3525840"/>
                <a:gridCol w="3529080"/>
              </a:tblGrid>
              <a:tr h="614880">
                <a:tc>
                  <a:txBody>
                    <a:bodyPr lIns="90000" rIns="90000" anchor="ctr">
                      <a:noAutofit/>
                    </a:bodyPr>
                    <a:p>
                      <a:pPr algn="ctr">
                        <a:lnSpc>
                          <a:spcPct val="100000"/>
                        </a:lnSpc>
                        <a:buNone/>
                      </a:pPr>
                      <a:r>
                        <a:rPr b="1" lang="en-PH" sz="1800" spc="-1" strike="noStrike">
                          <a:latin typeface="Lato"/>
                        </a:rPr>
                        <a:t>Basis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Motor</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Generator</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769320">
                <a:tc>
                  <a:txBody>
                    <a:bodyPr lIns="90000" rIns="90000" anchor="ctr">
                      <a:noAutofit/>
                    </a:bodyPr>
                    <a:p>
                      <a:pPr>
                        <a:lnSpc>
                          <a:spcPct val="100000"/>
                        </a:lnSpc>
                        <a:buNone/>
                      </a:pPr>
                      <a:r>
                        <a:rPr b="0" lang="en-PH" sz="1800" spc="-1" strike="noStrike">
                          <a:latin typeface="Lato"/>
                        </a:rPr>
                        <a:t>Function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It transforms electrical energy into mechanical energy.</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It transforms mechanical energy</a:t>
                      </a:r>
                      <a:endParaRPr b="0" lang="en-PH" sz="1800" spc="-1" strike="noStrike">
                        <a:latin typeface="Arial"/>
                      </a:endParaRPr>
                    </a:p>
                    <a:p>
                      <a:pPr>
                        <a:lnSpc>
                          <a:spcPct val="100000"/>
                        </a:lnSpc>
                        <a:buNone/>
                      </a:pPr>
                      <a:r>
                        <a:rPr b="0" lang="en-PH" sz="1800" spc="-1" strike="noStrike">
                          <a:latin typeface="Lato"/>
                        </a:rPr>
                        <a:t>into electrical energy.</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576720">
                <a:tc>
                  <a:txBody>
                    <a:bodyPr lIns="90000" rIns="90000" anchor="ctr">
                      <a:noAutofit/>
                    </a:bodyPr>
                    <a:p>
                      <a:pPr>
                        <a:lnSpc>
                          <a:spcPct val="100000"/>
                        </a:lnSpc>
                        <a:buNone/>
                      </a:pPr>
                      <a:r>
                        <a:rPr b="0" lang="en-PH" sz="1800" spc="-1" strike="noStrike">
                          <a:latin typeface="Lato"/>
                        </a:rPr>
                        <a:t>Electricity</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It uses electricity.</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It generates electricity.</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589680">
                <a:tc>
                  <a:txBody>
                    <a:bodyPr lIns="90000" rIns="90000" anchor="ctr">
                      <a:noAutofit/>
                    </a:bodyPr>
                    <a:p>
                      <a:pPr>
                        <a:lnSpc>
                          <a:spcPct val="100000"/>
                        </a:lnSpc>
                        <a:buNone/>
                      </a:pPr>
                      <a:r>
                        <a:rPr b="0" lang="en-PH" sz="1800" spc="-1" strike="noStrike">
                          <a:latin typeface="Lato"/>
                        </a:rPr>
                        <a:t>Rule followed</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Fleming’s left-hand rule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Fleming’s right-hand rule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763920">
                <a:tc>
                  <a:txBody>
                    <a:bodyPr lIns="90000" rIns="90000" anchor="ctr">
                      <a:noAutofit/>
                    </a:bodyPr>
                    <a:p>
                      <a:pPr>
                        <a:lnSpc>
                          <a:spcPct val="100000"/>
                        </a:lnSpc>
                        <a:buNone/>
                      </a:pPr>
                      <a:r>
                        <a:rPr b="0" lang="en-PH" sz="1800" spc="-1" strike="noStrike">
                          <a:latin typeface="Lato"/>
                        </a:rPr>
                        <a:t>Examples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Household appliances such as</a:t>
                      </a:r>
                      <a:endParaRPr b="0" lang="en-PH" sz="1800" spc="-1" strike="noStrike">
                        <a:latin typeface="Arial"/>
                      </a:endParaRPr>
                    </a:p>
                    <a:p>
                      <a:pPr>
                        <a:lnSpc>
                          <a:spcPct val="100000"/>
                        </a:lnSpc>
                        <a:buNone/>
                      </a:pPr>
                      <a:r>
                        <a:rPr b="0" lang="en-PH" sz="1800" spc="-1" strike="noStrike">
                          <a:latin typeface="Lato"/>
                        </a:rPr>
                        <a:t>electric fan, blow drier, etc.</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Power stations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141" name=""/>
          <p:cNvSpPr/>
          <p:nvPr/>
        </p:nvSpPr>
        <p:spPr>
          <a:xfrm>
            <a:off x="3847320" y="684000"/>
            <a:ext cx="4496760" cy="623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Electric Generator</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10260000" y="5746320"/>
            <a:ext cx="173880" cy="339480"/>
          </a:xfrm>
          <a:prstGeom prst="rect">
            <a:avLst/>
          </a:prstGeom>
          <a:noFill/>
          <a:ln w="0">
            <a:noFill/>
          </a:ln>
        </p:spPr>
        <p:style>
          <a:lnRef idx="0"/>
          <a:fillRef idx="0"/>
          <a:effectRef idx="0"/>
          <a:fontRef idx="minor"/>
        </p:style>
      </p:sp>
      <p:sp>
        <p:nvSpPr>
          <p:cNvPr id="143" name=""/>
          <p:cNvSpPr/>
          <p:nvPr/>
        </p:nvSpPr>
        <p:spPr>
          <a:xfrm>
            <a:off x="722160" y="1871640"/>
            <a:ext cx="10617480" cy="43200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1" lang="en-PH" sz="1800" spc="-1" strike="noStrike">
                <a:solidFill>
                  <a:srgbClr val="000000"/>
                </a:solidFill>
                <a:latin typeface="Lato"/>
                <a:ea typeface="þ`'E4þ"/>
              </a:rPr>
              <a:t>Directions</a:t>
            </a:r>
            <a:r>
              <a:rPr b="0" lang="en-PH" sz="1800" spc="-1" strike="noStrike">
                <a:solidFill>
                  <a:srgbClr val="000000"/>
                </a:solidFill>
                <a:latin typeface="Lato"/>
                <a:ea typeface="þ`'E4þ"/>
              </a:rPr>
              <a:t>: Study the diagram below and find out how similar or different generators are from motors. </a:t>
            </a:r>
            <a:endParaRPr b="0" lang="en-PH" sz="1800" spc="-1" strike="noStrike">
              <a:latin typeface="Arial"/>
            </a:endParaRPr>
          </a:p>
        </p:txBody>
      </p:sp>
      <p:pic>
        <p:nvPicPr>
          <p:cNvPr id="144" name="" descr=""/>
          <p:cNvPicPr/>
          <p:nvPr/>
        </p:nvPicPr>
        <p:blipFill>
          <a:blip r:embed="rId1"/>
          <a:stretch/>
        </p:blipFill>
        <p:spPr>
          <a:xfrm>
            <a:off x="3600000" y="2450520"/>
            <a:ext cx="2339640" cy="1329120"/>
          </a:xfrm>
          <a:prstGeom prst="rect">
            <a:avLst/>
          </a:prstGeom>
          <a:ln w="19080">
            <a:solidFill>
              <a:srgbClr val="000000"/>
            </a:solidFill>
            <a:round/>
          </a:ln>
        </p:spPr>
      </p:pic>
      <p:pic>
        <p:nvPicPr>
          <p:cNvPr id="145" name="" descr=""/>
          <p:cNvPicPr/>
          <p:nvPr/>
        </p:nvPicPr>
        <p:blipFill>
          <a:blip r:embed="rId2"/>
          <a:stretch/>
        </p:blipFill>
        <p:spPr>
          <a:xfrm>
            <a:off x="6300000" y="2458080"/>
            <a:ext cx="2339640" cy="1321560"/>
          </a:xfrm>
          <a:prstGeom prst="rect">
            <a:avLst/>
          </a:prstGeom>
          <a:ln w="19080">
            <a:solidFill>
              <a:srgbClr val="000000"/>
            </a:solidFill>
            <a:round/>
          </a:ln>
        </p:spPr>
      </p:pic>
      <p:graphicFrame>
        <p:nvGraphicFramePr>
          <p:cNvPr id="146" name=""/>
          <p:cNvGraphicFramePr/>
          <p:nvPr/>
        </p:nvGraphicFramePr>
        <p:xfrm>
          <a:off x="716760" y="3913200"/>
          <a:ext cx="10799280" cy="2009520"/>
        </p:xfrm>
        <a:graphic>
          <a:graphicData uri="http://schemas.openxmlformats.org/drawingml/2006/table">
            <a:tbl>
              <a:tblPr/>
              <a:tblGrid>
                <a:gridCol w="5406480"/>
                <a:gridCol w="5393160"/>
              </a:tblGrid>
              <a:tr h="427320">
                <a:tc>
                  <a:txBody>
                    <a:bodyPr lIns="90000" rIns="90000" anchor="ctr">
                      <a:noAutofit/>
                    </a:bodyPr>
                    <a:p>
                      <a:pPr algn="ctr">
                        <a:lnSpc>
                          <a:spcPct val="100000"/>
                        </a:lnSpc>
                        <a:buNone/>
                      </a:pPr>
                      <a:r>
                        <a:rPr b="1" lang="en-PH" sz="1700" spc="-1" strike="noStrike">
                          <a:latin typeface="Lato"/>
                          <a:ea typeface="þ`'E4þ"/>
                        </a:rPr>
                        <a:t>Similarities</a:t>
                      </a:r>
                      <a:endParaRPr b="0" lang="en-PH" sz="17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700" spc="-1" strike="noStrike">
                          <a:latin typeface="Lato"/>
                          <a:ea typeface="þ`'E4þ"/>
                        </a:rPr>
                        <a:t>Differences</a:t>
                      </a:r>
                      <a:endParaRPr b="0" lang="en-PH" sz="17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1582560">
                <a:tc>
                  <a:txBody>
                    <a:bodyPr lIns="90000" rIns="90000" anchor="ctr">
                      <a:noAutofit/>
                    </a:bodyPr>
                    <a:p>
                      <a:pPr>
                        <a:lnSpc>
                          <a:spcPct val="115000"/>
                        </a:lnSpc>
                        <a:buNone/>
                      </a:pPr>
                      <a:r>
                        <a:rPr b="0" lang="en-PH" sz="1700" spc="-1" strike="noStrike">
                          <a:latin typeface="Lato"/>
                        </a:rPr>
                        <a:t>Generator – converts mechanical energy to electrical energy</a:t>
                      </a:r>
                      <a:endParaRPr b="0" lang="en-PH" sz="1700" spc="-1" strike="noStrike">
                        <a:latin typeface="Arial"/>
                      </a:endParaRPr>
                    </a:p>
                    <a:p>
                      <a:pPr>
                        <a:lnSpc>
                          <a:spcPct val="115000"/>
                        </a:lnSpc>
                        <a:buNone/>
                      </a:pPr>
                      <a:r>
                        <a:rPr b="0" lang="en-PH" sz="1700" spc="-1" strike="noStrike">
                          <a:latin typeface="Lato"/>
                        </a:rPr>
                        <a:t>Motor – converts electrical energy to mechanical energy</a:t>
                      </a:r>
                      <a:endParaRPr b="0" lang="en-PH" sz="17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15000"/>
                        </a:lnSpc>
                        <a:buNone/>
                      </a:pPr>
                      <a:r>
                        <a:rPr b="0" lang="en-PH" sz="1700" spc="-1" strike="noStrike">
                          <a:latin typeface="Lato"/>
                        </a:rPr>
                        <a:t>Generator – the source of energy are turbines.</a:t>
                      </a:r>
                      <a:endParaRPr b="0" lang="en-PH" sz="1700" spc="-1" strike="noStrike">
                        <a:latin typeface="Arial"/>
                      </a:endParaRPr>
                    </a:p>
                    <a:p>
                      <a:pPr>
                        <a:lnSpc>
                          <a:spcPct val="115000"/>
                        </a:lnSpc>
                        <a:buNone/>
                      </a:pPr>
                      <a:r>
                        <a:rPr b="0" lang="en-PH" sz="1700" spc="-1" strike="noStrike">
                          <a:latin typeface="Lato"/>
                        </a:rPr>
                        <a:t>Motor – the source of energy are power grids and electrical supply.</a:t>
                      </a:r>
                      <a:endParaRPr b="0" lang="en-PH" sz="17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147" name=""/>
          <p:cNvSpPr/>
          <p:nvPr/>
        </p:nvSpPr>
        <p:spPr>
          <a:xfrm>
            <a:off x="5285880" y="1440000"/>
            <a:ext cx="1619640" cy="44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rPr>
              <a:t>Activity </a:t>
            </a:r>
            <a:endParaRPr b="0" lang="en-PH" sz="2000" spc="-1" strike="noStrike">
              <a:latin typeface="Arial"/>
            </a:endParaRPr>
          </a:p>
        </p:txBody>
      </p:sp>
      <p:sp>
        <p:nvSpPr>
          <p:cNvPr id="148" name=""/>
          <p:cNvSpPr/>
          <p:nvPr/>
        </p:nvSpPr>
        <p:spPr>
          <a:xfrm>
            <a:off x="3847320" y="684000"/>
            <a:ext cx="4496760" cy="623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Electric Generator</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10260000" y="5746320"/>
            <a:ext cx="173880" cy="339480"/>
          </a:xfrm>
          <a:prstGeom prst="rect">
            <a:avLst/>
          </a:prstGeom>
          <a:noFill/>
          <a:ln w="0">
            <a:noFill/>
          </a:ln>
        </p:spPr>
        <p:style>
          <a:lnRef idx="0"/>
          <a:fillRef idx="0"/>
          <a:effectRef idx="0"/>
          <a:fontRef idx="minor"/>
        </p:style>
      </p:sp>
      <p:sp>
        <p:nvSpPr>
          <p:cNvPr id="150" name=""/>
          <p:cNvSpPr/>
          <p:nvPr/>
        </p:nvSpPr>
        <p:spPr>
          <a:xfrm>
            <a:off x="5134320" y="1486080"/>
            <a:ext cx="1923120" cy="457560"/>
          </a:xfrm>
          <a:prstGeom prst="rect">
            <a:avLst/>
          </a:prstGeom>
          <a:noFill/>
          <a:ln w="0">
            <a:noFill/>
          </a:ln>
        </p:spPr>
        <p:style>
          <a:lnRef idx="0"/>
          <a:fillRef idx="0"/>
          <a:effectRef idx="0"/>
          <a:fontRef idx="minor"/>
        </p:style>
        <p:txBody>
          <a:bodyPr lIns="90000" rIns="90000" tIns="45000" bIns="45000" anchor="t">
            <a:noAutofit/>
          </a:bodyPr>
          <a:p>
            <a:pPr algn="ctr">
              <a:lnSpc>
                <a:spcPct val="115000"/>
              </a:lnSpc>
              <a:buNone/>
            </a:pPr>
            <a:r>
              <a:rPr b="1" lang="en-PH" sz="2000" spc="-1" strike="noStrike">
                <a:solidFill>
                  <a:srgbClr val="c9211e"/>
                </a:solidFill>
                <a:latin typeface="Lato"/>
                <a:ea typeface="þ`'E4þ"/>
              </a:rPr>
              <a:t>Answer Key</a:t>
            </a:r>
            <a:endParaRPr b="0" lang="en-PH" sz="2000" spc="-1" strike="noStrike">
              <a:latin typeface="Arial"/>
            </a:endParaRPr>
          </a:p>
        </p:txBody>
      </p:sp>
      <p:pic>
        <p:nvPicPr>
          <p:cNvPr id="151" name="" descr=""/>
          <p:cNvPicPr/>
          <p:nvPr/>
        </p:nvPicPr>
        <p:blipFill>
          <a:blip r:embed="rId1"/>
          <a:stretch/>
        </p:blipFill>
        <p:spPr>
          <a:xfrm>
            <a:off x="6212520" y="2124000"/>
            <a:ext cx="2607120" cy="1737000"/>
          </a:xfrm>
          <a:prstGeom prst="rect">
            <a:avLst/>
          </a:prstGeom>
          <a:ln w="19080">
            <a:solidFill>
              <a:srgbClr val="000000"/>
            </a:solidFill>
            <a:round/>
          </a:ln>
        </p:spPr>
      </p:pic>
      <p:pic>
        <p:nvPicPr>
          <p:cNvPr id="152" name="" descr=""/>
          <p:cNvPicPr/>
          <p:nvPr/>
        </p:nvPicPr>
        <p:blipFill>
          <a:blip r:embed="rId2"/>
          <a:stretch/>
        </p:blipFill>
        <p:spPr>
          <a:xfrm>
            <a:off x="3422520" y="2124000"/>
            <a:ext cx="2517120" cy="1708920"/>
          </a:xfrm>
          <a:prstGeom prst="rect">
            <a:avLst/>
          </a:prstGeom>
          <a:ln w="19080">
            <a:solidFill>
              <a:srgbClr val="000000"/>
            </a:solidFill>
            <a:round/>
          </a:ln>
        </p:spPr>
      </p:pic>
      <p:graphicFrame>
        <p:nvGraphicFramePr>
          <p:cNvPr id="153" name=""/>
          <p:cNvGraphicFramePr/>
          <p:nvPr/>
        </p:nvGraphicFramePr>
        <p:xfrm>
          <a:off x="756000" y="4068000"/>
          <a:ext cx="10799280" cy="2049480"/>
        </p:xfrm>
        <a:graphic>
          <a:graphicData uri="http://schemas.openxmlformats.org/drawingml/2006/table">
            <a:tbl>
              <a:tblPr/>
              <a:tblGrid>
                <a:gridCol w="5406480"/>
                <a:gridCol w="5393160"/>
              </a:tblGrid>
              <a:tr h="446400">
                <a:tc>
                  <a:txBody>
                    <a:bodyPr lIns="90000" rIns="90000" anchor="ctr">
                      <a:noAutofit/>
                    </a:bodyPr>
                    <a:p>
                      <a:pPr algn="ctr">
                        <a:lnSpc>
                          <a:spcPct val="100000"/>
                        </a:lnSpc>
                        <a:buNone/>
                      </a:pPr>
                      <a:r>
                        <a:rPr b="1" lang="en-PH" sz="1700" spc="-1" strike="noStrike">
                          <a:latin typeface="Lato"/>
                          <a:ea typeface="þ`'E4þ"/>
                        </a:rPr>
                        <a:t>Similarities</a:t>
                      </a:r>
                      <a:endParaRPr b="0" lang="en-PH" sz="17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700" spc="-1" strike="noStrike">
                          <a:latin typeface="Lato"/>
                          <a:ea typeface="þ`'E4þ"/>
                        </a:rPr>
                        <a:t>Differences</a:t>
                      </a:r>
                      <a:endParaRPr b="0" lang="en-PH" sz="17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1603440">
                <a:tc>
                  <a:txBody>
                    <a:bodyPr lIns="90000" rIns="90000" anchor="ctr">
                      <a:noAutofit/>
                    </a:bodyPr>
                    <a:p>
                      <a:pPr>
                        <a:lnSpc>
                          <a:spcPct val="115000"/>
                        </a:lnSpc>
                        <a:buNone/>
                      </a:pPr>
                      <a:r>
                        <a:rPr b="1" lang="en-PH" sz="1700" spc="-1" strike="noStrike">
                          <a:latin typeface="Lato"/>
                        </a:rPr>
                        <a:t>Generator</a:t>
                      </a:r>
                      <a:r>
                        <a:rPr b="0" lang="en-PH" sz="1700" spc="-1" strike="noStrike">
                          <a:latin typeface="Lato"/>
                        </a:rPr>
                        <a:t> – converts mechanical energy to electrical energy</a:t>
                      </a:r>
                      <a:endParaRPr b="0" lang="en-PH" sz="1700" spc="-1" strike="noStrike">
                        <a:latin typeface="Arial"/>
                      </a:endParaRPr>
                    </a:p>
                    <a:p>
                      <a:pPr>
                        <a:lnSpc>
                          <a:spcPct val="115000"/>
                        </a:lnSpc>
                        <a:buNone/>
                      </a:pPr>
                      <a:r>
                        <a:rPr b="1" lang="en-PH" sz="1700" spc="-1" strike="noStrike">
                          <a:latin typeface="Lato"/>
                        </a:rPr>
                        <a:t>Motor</a:t>
                      </a:r>
                      <a:r>
                        <a:rPr b="0" lang="en-PH" sz="1700" spc="-1" strike="noStrike">
                          <a:latin typeface="Lato"/>
                        </a:rPr>
                        <a:t> – converts electrical energy to mechanical energy</a:t>
                      </a:r>
                      <a:endParaRPr b="0" lang="en-PH" sz="17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15000"/>
                        </a:lnSpc>
                        <a:buNone/>
                      </a:pPr>
                      <a:r>
                        <a:rPr b="1" lang="en-PH" sz="1700" spc="-1" strike="noStrike">
                          <a:latin typeface="Lato"/>
                        </a:rPr>
                        <a:t>Generator</a:t>
                      </a:r>
                      <a:r>
                        <a:rPr b="0" lang="en-PH" sz="1700" spc="-1" strike="noStrike">
                          <a:latin typeface="Lato"/>
                        </a:rPr>
                        <a:t> – the source of energy are turbines.</a:t>
                      </a:r>
                      <a:endParaRPr b="0" lang="en-PH" sz="1700" spc="-1" strike="noStrike">
                        <a:latin typeface="Arial"/>
                      </a:endParaRPr>
                    </a:p>
                    <a:p>
                      <a:pPr>
                        <a:lnSpc>
                          <a:spcPct val="115000"/>
                        </a:lnSpc>
                        <a:buNone/>
                      </a:pPr>
                      <a:r>
                        <a:rPr b="1" lang="en-PH" sz="1700" spc="-1" strike="noStrike">
                          <a:latin typeface="Lato"/>
                        </a:rPr>
                        <a:t>Motor</a:t>
                      </a:r>
                      <a:r>
                        <a:rPr b="0" lang="en-PH" sz="1700" spc="-1" strike="noStrike">
                          <a:latin typeface="Lato"/>
                        </a:rPr>
                        <a:t> – the source of energy are power grids and electrical supply.</a:t>
                      </a:r>
                      <a:endParaRPr b="0" lang="en-PH" sz="17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154" name=""/>
          <p:cNvSpPr/>
          <p:nvPr/>
        </p:nvSpPr>
        <p:spPr>
          <a:xfrm>
            <a:off x="3847320" y="540000"/>
            <a:ext cx="4496760" cy="623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Electric Generator</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791</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2023-07-12T07:29:49Z</dcterms:modified>
  <cp:revision>116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