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2.png" ContentType="image/png"/>
  <Override PartName="/ppt/media/image7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2320" cy="68382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9200" cy="27792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4640" cy="38426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4640" cy="3643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2320" cy="6152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0760" cy="9507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4840" cy="10148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2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3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6640" cy="33649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554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Babala sa Daan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(Patinig at Katinig)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540000" y="1260000"/>
            <a:ext cx="11159640" cy="3239640"/>
          </a:xfrm>
          <a:prstGeom prst="rect">
            <a:avLst/>
          </a:prstGeom>
          <a:solidFill>
            <a:srgbClr val="e6e905"/>
          </a:solidFill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720000" y="1620000"/>
            <a:ext cx="10763640" cy="2519640"/>
          </a:xfrm>
          <a:prstGeom prst="rect">
            <a:avLst/>
          </a:prstGeom>
          <a:solidFill>
            <a:srgbClr val="ffff38"/>
          </a:solidFill>
          <a:ln w="57240">
            <a:solidFill>
              <a:srgbClr val="1584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4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4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4800" spc="-1" strike="noStrike">
                <a:solidFill>
                  <a:srgbClr val="000000"/>
                </a:solidFill>
                <a:latin typeface="Lato"/>
                <a:ea typeface="DejaVu Sans"/>
              </a:rPr>
              <a:t>pantig</a:t>
            </a:r>
            <a:r>
              <a:rPr b="0" lang="en-PH" sz="4800" spc="-1" strike="noStrike">
                <a:solidFill>
                  <a:srgbClr val="000000"/>
                </a:solidFill>
                <a:latin typeface="Lato"/>
                <a:ea typeface="DejaVu Sans"/>
              </a:rPr>
              <a:t> ay binubuo ng isang letra, o mga letrang magkakasama sa isang bigkas.</a:t>
            </a:r>
            <a:endParaRPr b="0" lang="en-PH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360000" y="540000"/>
            <a:ext cx="2519640" cy="719280"/>
          </a:xfrm>
          <a:prstGeom prst="rect">
            <a:avLst/>
          </a:prstGeom>
          <a:solidFill>
            <a:srgbClr val="bbe33d">
              <a:alpha val="65000"/>
            </a:srgbClr>
          </a:solidFill>
          <a:ln w="29160">
            <a:solidFill>
              <a:srgbClr val="4923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104760" rIns="104760" tIns="59760" bIns="597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203840" y="1507680"/>
            <a:ext cx="9775800" cy="427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432000" y="1728000"/>
            <a:ext cx="11339640" cy="4319640"/>
          </a:xfrm>
          <a:prstGeom prst="rect">
            <a:avLst/>
          </a:prstGeom>
          <a:solidFill>
            <a:srgbClr val="ffaa95">
              <a:alpha val="53000"/>
            </a:srgbClr>
          </a:solidFill>
          <a:ln w="76320">
            <a:solidFill>
              <a:srgbClr val="55215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Makipagpaligsahan sa pagbuo ng mga salita.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1. Pakinggan at isulat ang mga pantig na ididikta ng guro.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2. Isulat ang mga ito sa kahon sa ibaba at dagdagan ng iba pang pantig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para mabuo ang salita.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3. Puwede kang bumuo ng iba’t ibang salita. Mas mabuti kung mas 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maraming mabubuong salita.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4. Sa loob ng isang minuto, bigkasin nang papantig ang mga salitang 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iyong naisulat. Ang pinakamaraming nabigkas na salita ang 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700" spc="-1" strike="noStrike">
                <a:solidFill>
                  <a:srgbClr val="000000"/>
                </a:solidFill>
                <a:latin typeface="Lato"/>
                <a:ea typeface="DejaVu Sans"/>
              </a:rPr>
              <a:t>makakatanggap ng dagdag na puntos sa pagsasanay.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80000" y="360000"/>
            <a:ext cx="10079640" cy="1079640"/>
          </a:xfrm>
          <a:prstGeom prst="rect">
            <a:avLst/>
          </a:prstGeom>
          <a:solidFill>
            <a:srgbClr val="ffd428"/>
          </a:solidFill>
          <a:ln w="76320">
            <a:solidFill>
              <a:srgbClr val="224b1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2a6099"/>
                </a:solidFill>
                <a:latin typeface="Lato"/>
                <a:ea typeface="DejaVu Sans"/>
              </a:rPr>
              <a:t>Pagsulat at Pagsasalita:</a:t>
            </a:r>
            <a:r>
              <a:rPr b="1" lang="en-PH" sz="3200" spc="-1" strike="noStrike">
                <a:solidFill>
                  <a:srgbClr val="ff4000"/>
                </a:solidFill>
                <a:latin typeface="Lato"/>
                <a:ea typeface="DejaVu Sans"/>
              </a:rPr>
              <a:t> 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700" spc="-1" strike="noStrike">
                <a:solidFill>
                  <a:srgbClr val="ff4000"/>
                </a:solidFill>
                <a:latin typeface="Lato"/>
                <a:ea typeface="DejaVu Sans"/>
              </a:rPr>
              <a:t>Pagbubuo at Pagbigkas ng salita gamit ang pagpapantig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6840000" y="3060000"/>
            <a:ext cx="3842640" cy="538560"/>
          </a:xfrm>
          <a:prstGeom prst="rect">
            <a:avLst/>
          </a:prstGeom>
          <a:solidFill>
            <a:srgbClr val="ffff00"/>
          </a:solidFill>
          <a:ln w="38160">
            <a:solidFill>
              <a:srgbClr val="bf004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Payo nina Mama at Papa</a:t>
            </a:r>
            <a:endParaRPr b="0" lang="en-PH" sz="26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43040" y="1421640"/>
            <a:ext cx="5736960" cy="451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rcRect l="0" t="12026" r="0" b="0"/>
          <a:stretch/>
        </p:blipFill>
        <p:spPr>
          <a:xfrm>
            <a:off x="1246320" y="1080000"/>
            <a:ext cx="9193320" cy="50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rcRect l="0" t="2220" r="0" b="0"/>
          <a:stretch/>
        </p:blipFill>
        <p:spPr>
          <a:xfrm>
            <a:off x="1249920" y="1080000"/>
            <a:ext cx="9729720" cy="47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080000" y="538560"/>
            <a:ext cx="9359640" cy="558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720000" y="290520"/>
            <a:ext cx="9899640" cy="564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900000" y="540000"/>
            <a:ext cx="9719640" cy="542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720000" y="1080000"/>
            <a:ext cx="10619640" cy="4679640"/>
          </a:xfrm>
          <a:prstGeom prst="rect">
            <a:avLst/>
          </a:prstGeom>
          <a:solidFill>
            <a:srgbClr val="ffffd7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936000" y="1620000"/>
            <a:ext cx="10109520" cy="3599640"/>
          </a:xfrm>
          <a:prstGeom prst="rect">
            <a:avLst/>
          </a:prstGeom>
          <a:solidFill>
            <a:srgbClr val="ffbf00">
              <a:alpha val="53000"/>
            </a:srgbClr>
          </a:solidFill>
          <a:ln cap="rnd" w="76320">
            <a:solidFill>
              <a:srgbClr val="ff3838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May mga </a:t>
            </a:r>
            <a:r>
              <a:rPr b="1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banyagang salita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 na naging bahagi na ng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bokabularyong Filipino. Naging bahagi na rin kasi ito ng ating pang-araw-araw na buhay. Karaniwang nagtataglay ito ng letrang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c, f, v, j, ñ, x, at z. Kakaiba rin ang bigkas nito kompara sa mga salitang likas na Filipino.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1080000" y="1800000"/>
            <a:ext cx="9899640" cy="2159640"/>
          </a:xfrm>
          <a:prstGeom prst="rect">
            <a:avLst/>
          </a:prstGeom>
          <a:solidFill>
            <a:srgbClr val="ffd8ce"/>
          </a:solidFill>
          <a:ln w="5724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1440720" y="2160000"/>
            <a:ext cx="9178920" cy="1439640"/>
          </a:xfrm>
          <a:prstGeom prst="rect">
            <a:avLst/>
          </a:prstGeom>
          <a:solidFill>
            <a:srgbClr val="81d41a">
              <a:alpha val="25000"/>
            </a:srgbClr>
          </a:solidFill>
          <a:ln w="57240">
            <a:solidFill>
              <a:srgbClr val="2a6099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Pagtukoy at Pagbilang ng Pantig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2023-08-05T14:48:25Z</dcterms:modified>
  <cp:revision>246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