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7640" cy="6833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4520" cy="2774520"/>
          </a:xfrm>
          <a:prstGeom prst="rect">
            <a:avLst/>
          </a:prstGeom>
          <a:ln w="0">
            <a:noFill/>
          </a:ln>
        </p:spPr>
      </p:pic>
      <p:sp>
        <p:nvSpPr>
          <p:cNvPr id="2" name="Rectangle 5"/>
          <p:cNvSpPr/>
          <p:nvPr/>
        </p:nvSpPr>
        <p:spPr>
          <a:xfrm>
            <a:off x="3487320" y="1475280"/>
            <a:ext cx="8679960" cy="3837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9960" cy="359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7640" cy="610560"/>
          </a:xfrm>
          <a:prstGeom prst="rect">
            <a:avLst/>
          </a:prstGeom>
          <a:ln w="0">
            <a:noFill/>
          </a:ln>
        </p:spPr>
      </p:pic>
      <p:sp>
        <p:nvSpPr>
          <p:cNvPr id="43" name="Rectangle 7"/>
          <p:cNvSpPr/>
          <p:nvPr/>
        </p:nvSpPr>
        <p:spPr>
          <a:xfrm>
            <a:off x="10868760" y="0"/>
            <a:ext cx="946080" cy="946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0160" cy="1010160"/>
          </a:xfrm>
          <a:prstGeom prst="rect">
            <a:avLst/>
          </a:prstGeom>
          <a:ln w="0">
            <a:noFill/>
          </a:ln>
        </p:spPr>
      </p:pic>
      <p:sp>
        <p:nvSpPr>
          <p:cNvPr id="45" name="TextBox 9"/>
          <p:cNvSpPr/>
          <p:nvPr/>
        </p:nvSpPr>
        <p:spPr>
          <a:xfrm>
            <a:off x="185400" y="6362280"/>
            <a:ext cx="4667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1960" cy="3360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00000" y="2649600"/>
            <a:ext cx="845892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67"/>
              </a:spcBef>
              <a:spcAft>
                <a:spcPts val="567"/>
              </a:spcAft>
              <a:buNone/>
            </a:pPr>
            <a:r>
              <a:rPr b="1" lang="en-PH" sz="3600" spc="-1" strike="noStrike">
                <a:solidFill>
                  <a:srgbClr val="ffffff"/>
                </a:solidFill>
                <a:latin typeface="Lato"/>
                <a:ea typeface="DejaVu Sans"/>
              </a:rPr>
              <a:t>Work! Work! Work! </a:t>
            </a:r>
            <a:endParaRPr b="0" lang="en-PH" sz="3600" spc="-1" strike="noStrike">
              <a:latin typeface="Arial"/>
            </a:endParaRPr>
          </a:p>
          <a:p>
            <a:pPr algn="ctr">
              <a:lnSpc>
                <a:spcPct val="100000"/>
              </a:lnSpc>
              <a:spcBef>
                <a:spcPts val="567"/>
              </a:spcBef>
              <a:spcAft>
                <a:spcPts val="567"/>
              </a:spcAft>
              <a:buNone/>
            </a:pPr>
            <a:r>
              <a:rPr b="1" lang="en-PH" sz="3600" spc="-1" strike="noStrike">
                <a:solidFill>
                  <a:srgbClr val="ffffff"/>
                </a:solidFill>
                <a:latin typeface="Lato"/>
                <a:ea typeface="DejaVu Sans"/>
              </a:rPr>
              <a:t>(Simple Future Tense)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4636080" y="212040"/>
            <a:ext cx="2941200" cy="1406160"/>
          </a:xfrm>
          <a:prstGeom prst="rect">
            <a:avLst/>
          </a:prstGeom>
          <a:ln w="0">
            <a:noFill/>
          </a:ln>
        </p:spPr>
      </p:pic>
      <p:graphicFrame>
        <p:nvGraphicFramePr>
          <p:cNvPr id="126" name=""/>
          <p:cNvGraphicFramePr/>
          <p:nvPr/>
        </p:nvGraphicFramePr>
        <p:xfrm>
          <a:off x="792000" y="1746720"/>
          <a:ext cx="10619640" cy="4146120"/>
        </p:xfrm>
        <a:graphic>
          <a:graphicData uri="http://schemas.openxmlformats.org/drawingml/2006/table">
            <a:tbl>
              <a:tblPr/>
              <a:tblGrid>
                <a:gridCol w="1782000"/>
                <a:gridCol w="2293920"/>
                <a:gridCol w="3021120"/>
                <a:gridCol w="1656000"/>
                <a:gridCol w="1866960"/>
              </a:tblGrid>
              <a:tr h="878040">
                <a:tc gridSpan="2">
                  <a:txBody>
                    <a:bodyPr lIns="90000" rIns="90000" anchor="ctr">
                      <a:noAutofit/>
                    </a:bodyPr>
                    <a:p>
                      <a:pPr algn="ctr">
                        <a:lnSpc>
                          <a:spcPct val="100000"/>
                        </a:lnSpc>
                        <a:buNone/>
                      </a:pPr>
                      <a:r>
                        <a:rPr b="1" lang="en-PH" sz="2200" spc="-1" strike="noStrike">
                          <a:latin typeface="Lato"/>
                          <a:ea typeface="AppleSystemUIFontBold"/>
                        </a:rPr>
                        <a:t>Words Starting with </a:t>
                      </a:r>
                      <a:r>
                        <a:rPr b="1" i="1" lang="en-PH" sz="2200" spc="-1" strike="noStrike">
                          <a:latin typeface="Lato"/>
                          <a:ea typeface="AppleSystemUIFontBoldItalic"/>
                        </a:rPr>
                        <a: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hMerge="1">
                  <a:tcPr anchor="t" marL="90000" marR="90000">
                    <a:solidFill>
                      <a:srgbClr val="729fcf"/>
                    </a:solidFill>
                  </a:tcPr>
                </a:tc>
                <a:tc>
                  <a:txBody>
                    <a:bodyPr lIns="90000" rIns="90000" anchor="ctr">
                      <a:noAutofit/>
                    </a:bodyPr>
                    <a:p>
                      <a:pPr algn="ctr">
                        <a:lnSpc>
                          <a:spcPct val="100000"/>
                        </a:lnSpc>
                        <a:buNone/>
                      </a:pPr>
                      <a:r>
                        <a:rPr b="1" lang="en-PH" sz="2200" spc="-1" strike="noStrike">
                          <a:latin typeface="Lato"/>
                          <a:ea typeface="AppleSystemUIFontBold"/>
                        </a:rPr>
                        <a:t>Words That have Medial </a:t>
                      </a:r>
                      <a:r>
                        <a:rPr b="1" i="1" lang="en-PH" sz="2200" spc="-1" strike="noStrike">
                          <a:latin typeface="Lato"/>
                          <a:ea typeface="AppleSystemUIFontBoldItalic"/>
                        </a:rPr>
                        <a:t>ch </a:t>
                      </a:r>
                      <a:r>
                        <a:rPr b="1" lang="en-PH" sz="2200" spc="-1" strike="noStrike">
                          <a:latin typeface="Lato"/>
                          <a:ea typeface="AppleSystemUIFontBold"/>
                        </a:rPr>
                        <a:t>Sound</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gridSpan="2">
                  <a:txBody>
                    <a:bodyPr lIns="90000" rIns="90000" anchor="ctr">
                      <a:noAutofit/>
                    </a:bodyPr>
                    <a:p>
                      <a:pPr algn="ctr">
                        <a:lnSpc>
                          <a:spcPct val="100000"/>
                        </a:lnSpc>
                        <a:buNone/>
                      </a:pPr>
                      <a:r>
                        <a:rPr b="1" lang="en-PH" sz="2200" spc="-1" strike="noStrike">
                          <a:latin typeface="Lato"/>
                          <a:ea typeface="AppleSystemUIFontBold"/>
                        </a:rPr>
                        <a:t>Words Ending in </a:t>
                      </a:r>
                      <a:r>
                        <a:rPr b="1" i="1" lang="en-PH" sz="2200" spc="-1" strike="noStrike">
                          <a:latin typeface="Lato"/>
                          <a:ea typeface="AppleSystemUIFontBoldItalic"/>
                        </a:rPr>
                        <a: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hMerge="1">
                  <a:tcPr anchor="t" marL="90000" marR="90000">
                    <a:solidFill>
                      <a:srgbClr val="729fcf"/>
                    </a:solidFill>
                  </a:tcPr>
                </a:tc>
              </a:tr>
              <a:tr h="466920">
                <a:tc>
                  <a:txBody>
                    <a:bodyPr lIns="90000" rIns="90000" anchor="ctr">
                      <a:noAutofit/>
                    </a:bodyPr>
                    <a:p>
                      <a:pPr>
                        <a:lnSpc>
                          <a:spcPct val="100000"/>
                        </a:lnSpc>
                        <a:buNone/>
                      </a:pPr>
                      <a:r>
                        <a:rPr b="0" lang="en-PH" sz="2200" spc="-1" strike="noStrike">
                          <a:latin typeface="Lato"/>
                          <a:ea typeface="AppleSystemUIFont"/>
                        </a:rPr>
                        <a:t>China</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child</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achiever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French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pouch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6920">
                <a:tc>
                  <a:txBody>
                    <a:bodyPr lIns="90000" rIns="90000" anchor="ctr">
                      <a:noAutofit/>
                    </a:bodyPr>
                    <a:p>
                      <a:pPr>
                        <a:lnSpc>
                          <a:spcPct val="100000"/>
                        </a:lnSpc>
                        <a:buNone/>
                      </a:pPr>
                      <a:r>
                        <a:rPr b="0" lang="en-PH" sz="2200" spc="-1" strike="noStrike">
                          <a:latin typeface="Lato"/>
                          <a:ea typeface="AppleSystemUIFont"/>
                        </a:rPr>
                        <a:t>check</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chili</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bleacher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hatch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punch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6920">
                <a:tc>
                  <a:txBody>
                    <a:bodyPr lIns="90000" rIns="90000" anchor="ctr">
                      <a:noAutofit/>
                    </a:bodyPr>
                    <a:p>
                      <a:pPr>
                        <a:lnSpc>
                          <a:spcPct val="100000"/>
                        </a:lnSpc>
                        <a:buNone/>
                      </a:pPr>
                      <a:r>
                        <a:rPr b="0" lang="en-PH" sz="2200" spc="-1" strike="noStrike">
                          <a:latin typeface="Lato"/>
                          <a:ea typeface="AppleSystemUIFont"/>
                        </a:rPr>
                        <a:t>cheer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cheese</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catcher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itch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sandwich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6920">
                <a:tc>
                  <a:txBody>
                    <a:bodyPr lIns="90000" rIns="90000" anchor="ctr">
                      <a:noAutofit/>
                    </a:bodyPr>
                    <a:p>
                      <a:pPr>
                        <a:lnSpc>
                          <a:spcPct val="100000"/>
                        </a:lnSpc>
                        <a:buNone/>
                      </a:pPr>
                      <a:r>
                        <a:rPr b="0" lang="en-PH" sz="2200" spc="-1" strike="noStrike">
                          <a:latin typeface="Lato"/>
                          <a:ea typeface="AppleSystemUIFont"/>
                        </a:rPr>
                        <a:t>cheetah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chimpanzee</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merchant</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lunch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stitch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6920">
                <a:tc>
                  <a:txBody>
                    <a:bodyPr lIns="90000" rIns="90000" anchor="ctr">
                      <a:noAutofit/>
                    </a:bodyPr>
                    <a:p>
                      <a:pPr>
                        <a:lnSpc>
                          <a:spcPct val="100000"/>
                        </a:lnSpc>
                        <a:buNone/>
                      </a:pPr>
                      <a:r>
                        <a:rPr b="0" lang="en-PH" sz="2200" spc="-1" strike="noStrike">
                          <a:latin typeface="Lato"/>
                          <a:ea typeface="AppleSystemUIFont"/>
                        </a:rPr>
                        <a:t>cherry</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chocolate</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pitcher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march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stretch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6920">
                <a:tc>
                  <a:txBody>
                    <a:bodyPr lIns="90000" rIns="90000" anchor="ctr">
                      <a:noAutofit/>
                    </a:bodyPr>
                    <a:p>
                      <a:pPr>
                        <a:lnSpc>
                          <a:spcPct val="100000"/>
                        </a:lnSpc>
                        <a:buNone/>
                      </a:pPr>
                      <a:r>
                        <a:rPr b="0" lang="en-PH" sz="2200" spc="-1" strike="noStrike">
                          <a:latin typeface="Lato"/>
                          <a:ea typeface="AppleSystemUIFont"/>
                        </a:rPr>
                        <a:t>chess</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church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teacher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match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switch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6920">
                <a:tc>
                  <a:txBody>
                    <a:bodyPr lIns="90000" rIns="90000" anchor="ctr">
                      <a:noAutofit/>
                    </a:bodyPr>
                    <a:p>
                      <a:pPr>
                        <a:lnSpc>
                          <a:spcPct val="100000"/>
                        </a:lnSpc>
                        <a:buNone/>
                      </a:pPr>
                      <a:r>
                        <a:rPr b="0" lang="en-PH" sz="2200" spc="-1" strike="noStrike">
                          <a:latin typeface="Lato"/>
                          <a:ea typeface="AppleSystemUIFont"/>
                        </a:rPr>
                        <a:t>chicken</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chair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watcher</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catch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200" spc="-1" strike="noStrike">
                          <a:latin typeface="Lato"/>
                          <a:ea typeface="AppleSystemUIFont"/>
                        </a:rPr>
                        <a:t>coach</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1044000" y="864000"/>
            <a:ext cx="9178200" cy="4462200"/>
          </a:xfrm>
          <a:custGeom>
            <a:avLst/>
            <a:gdLst/>
            <a:ahLst/>
            <a:rect l="l" t="t" r="r" b="b"/>
            <a:pathLst>
              <a:path w="25502" h="12402">
                <a:moveTo>
                  <a:pt x="2066" y="0"/>
                </a:moveTo>
                <a:lnTo>
                  <a:pt x="2067" y="0"/>
                </a:lnTo>
                <a:cubicBezTo>
                  <a:pt x="1704" y="0"/>
                  <a:pt x="1348" y="96"/>
                  <a:pt x="1033" y="277"/>
                </a:cubicBezTo>
                <a:cubicBezTo>
                  <a:pt x="719" y="458"/>
                  <a:pt x="458" y="719"/>
                  <a:pt x="277" y="1033"/>
                </a:cubicBezTo>
                <a:cubicBezTo>
                  <a:pt x="96" y="1348"/>
                  <a:pt x="0" y="1704"/>
                  <a:pt x="0" y="2067"/>
                </a:cubicBezTo>
                <a:lnTo>
                  <a:pt x="0" y="10334"/>
                </a:lnTo>
                <a:lnTo>
                  <a:pt x="0" y="10334"/>
                </a:lnTo>
                <a:cubicBezTo>
                  <a:pt x="0" y="10697"/>
                  <a:pt x="96" y="11053"/>
                  <a:pt x="277" y="11368"/>
                </a:cubicBezTo>
                <a:cubicBezTo>
                  <a:pt x="458" y="11682"/>
                  <a:pt x="719" y="11943"/>
                  <a:pt x="1033" y="12124"/>
                </a:cubicBezTo>
                <a:cubicBezTo>
                  <a:pt x="1348" y="12305"/>
                  <a:pt x="1704" y="12401"/>
                  <a:pt x="2067" y="12401"/>
                </a:cubicBezTo>
                <a:lnTo>
                  <a:pt x="23434" y="12401"/>
                </a:lnTo>
                <a:lnTo>
                  <a:pt x="23434" y="12401"/>
                </a:lnTo>
                <a:cubicBezTo>
                  <a:pt x="23797" y="12401"/>
                  <a:pt x="24153" y="12305"/>
                  <a:pt x="24468" y="12124"/>
                </a:cubicBezTo>
                <a:cubicBezTo>
                  <a:pt x="24782" y="11943"/>
                  <a:pt x="25043" y="11682"/>
                  <a:pt x="25224" y="11368"/>
                </a:cubicBezTo>
                <a:cubicBezTo>
                  <a:pt x="25405" y="11053"/>
                  <a:pt x="25501" y="10697"/>
                  <a:pt x="25501" y="10334"/>
                </a:cubicBezTo>
                <a:lnTo>
                  <a:pt x="25501" y="2066"/>
                </a:lnTo>
                <a:lnTo>
                  <a:pt x="25501" y="2067"/>
                </a:lnTo>
                <a:lnTo>
                  <a:pt x="25501" y="2067"/>
                </a:lnTo>
                <a:cubicBezTo>
                  <a:pt x="25501" y="1704"/>
                  <a:pt x="25405" y="1348"/>
                  <a:pt x="25224" y="1033"/>
                </a:cubicBezTo>
                <a:cubicBezTo>
                  <a:pt x="25043" y="719"/>
                  <a:pt x="24782" y="458"/>
                  <a:pt x="24468" y="277"/>
                </a:cubicBezTo>
                <a:cubicBezTo>
                  <a:pt x="24153" y="96"/>
                  <a:pt x="23797" y="0"/>
                  <a:pt x="23434" y="0"/>
                </a:cubicBezTo>
                <a:lnTo>
                  <a:pt x="2066" y="0"/>
                </a:lnTo>
              </a:path>
            </a:pathLst>
          </a:custGeom>
          <a:noFill/>
          <a:ln w="57240">
            <a:solidFill>
              <a:srgbClr val="5983b0"/>
            </a:solidFill>
            <a:round/>
          </a:ln>
        </p:spPr>
        <p:style>
          <a:lnRef idx="0"/>
          <a:fillRef idx="0"/>
          <a:effectRef idx="0"/>
          <a:fontRef idx="minor"/>
        </p:style>
      </p:sp>
      <p:pic>
        <p:nvPicPr>
          <p:cNvPr id="128" name="" descr=""/>
          <p:cNvPicPr/>
          <p:nvPr/>
        </p:nvPicPr>
        <p:blipFill>
          <a:blip r:embed="rId1"/>
          <a:srcRect l="0" t="0" r="0" b="17"/>
          <a:stretch/>
        </p:blipFill>
        <p:spPr>
          <a:xfrm>
            <a:off x="7740000" y="4320000"/>
            <a:ext cx="3401280" cy="1438200"/>
          </a:xfrm>
          <a:prstGeom prst="rect">
            <a:avLst/>
          </a:prstGeom>
          <a:ln cap="rnd" w="38160">
            <a:solidFill>
              <a:srgbClr val="ffffff"/>
            </a:solidFill>
            <a:round/>
          </a:ln>
        </p:spPr>
      </p:pic>
      <p:sp>
        <p:nvSpPr>
          <p:cNvPr id="129" name=""/>
          <p:cNvSpPr/>
          <p:nvPr/>
        </p:nvSpPr>
        <p:spPr>
          <a:xfrm>
            <a:off x="1550160" y="1224000"/>
            <a:ext cx="5828040" cy="322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buNone/>
            </a:pPr>
            <a:r>
              <a:rPr b="0" lang="en-PH" sz="2300" spc="-1" strike="noStrike">
                <a:solidFill>
                  <a:srgbClr val="000000"/>
                </a:solidFill>
                <a:latin typeface="Lato"/>
                <a:ea typeface="AppleSystemUIFont"/>
              </a:rPr>
              <a:t>1. a chubby child</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2. the preacher in the church</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3. the cheating butcher</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4. the approaching snatcher</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5. the teacher’s achievement</a:t>
            </a:r>
            <a:endParaRPr b="0" lang="en-PH" sz="2300" spc="-1" strike="noStrike">
              <a:latin typeface="Arial"/>
            </a:endParaRPr>
          </a:p>
        </p:txBody>
      </p:sp>
      <p:sp>
        <p:nvSpPr>
          <p:cNvPr id="130" name=""/>
          <p:cNvSpPr/>
          <p:nvPr/>
        </p:nvSpPr>
        <p:spPr>
          <a:xfrm>
            <a:off x="5649480" y="1224000"/>
            <a:ext cx="5148720" cy="2910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buNone/>
            </a:pPr>
            <a:r>
              <a:rPr b="0" lang="en-PH" sz="2300" spc="-1" strike="noStrike">
                <a:solidFill>
                  <a:srgbClr val="000000"/>
                </a:solidFill>
                <a:latin typeface="Lato"/>
                <a:ea typeface="AppleSystemUIFont"/>
              </a:rPr>
              <a:t>6. a high-pitched chant</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7. the brooch of the merchant</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8. the choosy chief</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9. the coach with a couch</a:t>
            </a:r>
            <a:endParaRPr b="0" lang="en-PH" sz="2300" spc="-1" strike="noStrike">
              <a:latin typeface="Arial"/>
            </a:endParaRPr>
          </a:p>
          <a:p>
            <a:pPr>
              <a:lnSpc>
                <a:spcPct val="100000"/>
              </a:lnSpc>
              <a:spcBef>
                <a:spcPts val="850"/>
              </a:spcBef>
              <a:spcAft>
                <a:spcPts val="850"/>
              </a:spcAft>
              <a:buNone/>
            </a:pPr>
            <a:r>
              <a:rPr b="0" lang="en-PH" sz="2300" spc="-1" strike="noStrike">
                <a:solidFill>
                  <a:srgbClr val="000000"/>
                </a:solidFill>
                <a:latin typeface="Lato"/>
                <a:ea typeface="AppleSystemUIFont"/>
              </a:rPr>
              <a:t>10. the mischievous catcher</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1" name=""/>
          <p:cNvGraphicFramePr/>
          <p:nvPr/>
        </p:nvGraphicFramePr>
        <p:xfrm>
          <a:off x="768600" y="1112040"/>
          <a:ext cx="9491040" cy="4041000"/>
        </p:xfrm>
        <a:graphic>
          <a:graphicData uri="http://schemas.openxmlformats.org/drawingml/2006/table">
            <a:tbl>
              <a:tblPr/>
              <a:tblGrid>
                <a:gridCol w="3763440"/>
                <a:gridCol w="5727960"/>
              </a:tblGrid>
              <a:tr h="505440">
                <a:tc>
                  <a:txBody>
                    <a:bodyPr lIns="90000" rIns="90000" anchor="t">
                      <a:noAutofit/>
                    </a:bodyPr>
                    <a:p>
                      <a:pPr algn="ctr">
                        <a:lnSpc>
                          <a:spcPct val="100000"/>
                        </a:lnSpc>
                        <a:buNone/>
                      </a:pPr>
                      <a:r>
                        <a:rPr b="1" lang="en-PH" sz="2300" spc="-1" strike="noStrike">
                          <a:latin typeface="Lato"/>
                          <a:ea typeface="AppleSystemUIFontBold"/>
                        </a:rPr>
                        <a:t>Phrases</a:t>
                      </a:r>
                      <a:endParaRPr b="0" lang="en-PH" sz="23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5ce"/>
                    </a:solidFill>
                  </a:tcPr>
                </a:tc>
                <a:tc>
                  <a:txBody>
                    <a:bodyPr lIns="90000" rIns="90000" anchor="t">
                      <a:noAutofit/>
                    </a:bodyPr>
                    <a:p>
                      <a:pPr algn="ctr">
                        <a:lnSpc>
                          <a:spcPct val="100000"/>
                        </a:lnSpc>
                        <a:buNone/>
                      </a:pPr>
                      <a:r>
                        <a:rPr b="1" lang="en-PH" sz="2300" spc="-1" strike="noStrike">
                          <a:latin typeface="Lato"/>
                          <a:ea typeface="AppleSystemUIFontBold"/>
                        </a:rPr>
                        <a:t>Sentences</a:t>
                      </a:r>
                      <a:endParaRPr b="0" lang="en-PH" sz="23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5ce"/>
                    </a:solidFill>
                  </a:tcPr>
                </a:tc>
              </a:tr>
              <a:tr h="3535920">
                <a:tc>
                  <a:txBody>
                    <a:bodyPr lIns="90000" rIns="90000" anchor="t">
                      <a:noAutofit/>
                    </a:bodyPr>
                    <a:p>
                      <a:pPr>
                        <a:lnSpc>
                          <a:spcPct val="100000"/>
                        </a:lnSpc>
                        <a:buNone/>
                      </a:pPr>
                      <a:r>
                        <a:rPr b="0" lang="en-PH" sz="2300" spc="-1" strike="noStrike">
                          <a:latin typeface="Lato"/>
                        </a:rPr>
                        <a:t>1. a lunch on the beach</a:t>
                      </a:r>
                      <a:endParaRPr b="0" lang="en-PH" sz="2300" spc="-1" strike="noStrike">
                        <a:latin typeface="Arial"/>
                      </a:endParaRPr>
                    </a:p>
                    <a:p>
                      <a:pPr>
                        <a:lnSpc>
                          <a:spcPct val="100000"/>
                        </a:lnSpc>
                        <a:buNone/>
                      </a:pPr>
                      <a:r>
                        <a:rPr b="0" lang="en-PH" sz="2300" spc="-1" strike="noStrike">
                          <a:latin typeface="Lato"/>
                        </a:rPr>
                        <a:t>2. catch the chicken</a:t>
                      </a:r>
                      <a:endParaRPr b="0" lang="en-PH" sz="2300" spc="-1" strike="noStrike">
                        <a:latin typeface="Arial"/>
                      </a:endParaRPr>
                    </a:p>
                    <a:p>
                      <a:pPr>
                        <a:lnSpc>
                          <a:spcPct val="100000"/>
                        </a:lnSpc>
                        <a:buNone/>
                      </a:pPr>
                      <a:r>
                        <a:rPr b="0" lang="en-PH" sz="2300" spc="-1" strike="noStrike">
                          <a:latin typeface="Lato"/>
                        </a:rPr>
                        <a:t>3. check the kitchen</a:t>
                      </a:r>
                      <a:endParaRPr b="0" lang="en-PH" sz="2300" spc="-1" strike="noStrike">
                        <a:latin typeface="Arial"/>
                      </a:endParaRPr>
                    </a:p>
                    <a:p>
                      <a:pPr>
                        <a:lnSpc>
                          <a:spcPct val="100000"/>
                        </a:lnSpc>
                        <a:buNone/>
                      </a:pPr>
                      <a:r>
                        <a:rPr b="0" lang="en-PH" sz="2300" spc="-1" strike="noStrike">
                          <a:latin typeface="Lato"/>
                        </a:rPr>
                        <a:t>4. match the children</a:t>
                      </a:r>
                      <a:endParaRPr b="0" lang="en-PH" sz="2300" spc="-1" strike="noStrike">
                        <a:latin typeface="Arial"/>
                      </a:endParaRPr>
                    </a:p>
                    <a:p>
                      <a:pPr>
                        <a:lnSpc>
                          <a:spcPct val="100000"/>
                        </a:lnSpc>
                        <a:buNone/>
                      </a:pPr>
                      <a:r>
                        <a:rPr b="0" lang="en-PH" sz="2300" spc="-1" strike="noStrike">
                          <a:latin typeface="Lato"/>
                        </a:rPr>
                        <a:t>5. lunch with the teacher</a:t>
                      </a:r>
                      <a:endParaRPr b="0" lang="en-PH" sz="2300" spc="-1" strike="noStrike">
                        <a:latin typeface="Arial"/>
                      </a:endParaRPr>
                    </a:p>
                    <a:p>
                      <a:pPr>
                        <a:lnSpc>
                          <a:spcPct val="100000"/>
                        </a:lnSpc>
                        <a:buNone/>
                      </a:pPr>
                      <a:r>
                        <a:rPr b="0" lang="en-PH" sz="2300" spc="-1" strike="noStrike">
                          <a:latin typeface="Lato"/>
                        </a:rPr>
                        <a:t>6. watch your speech</a:t>
                      </a:r>
                      <a:endParaRPr b="0" lang="en-PH" sz="23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nSpc>
                          <a:spcPct val="100000"/>
                        </a:lnSpc>
                        <a:buNone/>
                      </a:pPr>
                      <a:r>
                        <a:rPr b="0" lang="en-PH" sz="2300" spc="-1" strike="noStrike">
                          <a:latin typeface="Lato"/>
                        </a:rPr>
                        <a:t>1. How much of other people’s manners         do you know?</a:t>
                      </a:r>
                      <a:endParaRPr b="0" lang="en-PH" sz="2300" spc="-1" strike="noStrike">
                        <a:latin typeface="Arial"/>
                      </a:endParaRPr>
                    </a:p>
                    <a:p>
                      <a:pPr>
                        <a:lnSpc>
                          <a:spcPct val="100000"/>
                        </a:lnSpc>
                        <a:buNone/>
                      </a:pPr>
                      <a:r>
                        <a:rPr b="0" lang="en-PH" sz="2300" spc="-1" strike="noStrike">
                          <a:latin typeface="Lato"/>
                        </a:rPr>
                        <a:t>2. Do you speak Chinese?</a:t>
                      </a:r>
                      <a:endParaRPr b="0" lang="en-PH" sz="2300" spc="-1" strike="noStrike">
                        <a:latin typeface="Arial"/>
                      </a:endParaRPr>
                    </a:p>
                    <a:p>
                      <a:pPr>
                        <a:lnSpc>
                          <a:spcPct val="100000"/>
                        </a:lnSpc>
                        <a:buNone/>
                      </a:pPr>
                      <a:r>
                        <a:rPr b="0" lang="en-PH" sz="2300" spc="-1" strike="noStrike">
                          <a:latin typeface="Lato"/>
                        </a:rPr>
                        <a:t>3. No, I speak French.</a:t>
                      </a:r>
                      <a:endParaRPr b="0" lang="en-PH" sz="2300" spc="-1" strike="noStrike">
                        <a:latin typeface="Arial"/>
                      </a:endParaRPr>
                    </a:p>
                    <a:p>
                      <a:pPr>
                        <a:lnSpc>
                          <a:spcPct val="100000"/>
                        </a:lnSpc>
                        <a:buNone/>
                      </a:pPr>
                      <a:r>
                        <a:rPr b="0" lang="en-PH" sz="2300" spc="-1" strike="noStrike">
                          <a:latin typeface="Lato"/>
                        </a:rPr>
                        <a:t>4. The British love to drink tea and eat            sandwiches in the afternoon.</a:t>
                      </a:r>
                      <a:endParaRPr b="0" lang="en-PH" sz="2300" spc="-1" strike="noStrike">
                        <a:latin typeface="Arial"/>
                      </a:endParaRPr>
                    </a:p>
                    <a:p>
                      <a:pPr>
                        <a:lnSpc>
                          <a:spcPct val="100000"/>
                        </a:lnSpc>
                        <a:buNone/>
                      </a:pPr>
                      <a:r>
                        <a:rPr b="0" lang="en-PH" sz="2300" spc="-1" strike="noStrike">
                          <a:latin typeface="Lato"/>
                        </a:rPr>
                        <a:t>5. The British say chips instead of French       fries.</a:t>
                      </a:r>
                      <a:endParaRPr b="0" lang="en-PH" sz="23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432000" y="324000"/>
            <a:ext cx="10078200" cy="5578200"/>
          </a:xfrm>
          <a:custGeom>
            <a:avLst/>
            <a:gdLst/>
            <a:ahLst/>
            <a:rect l="l" t="t" r="r" b="b"/>
            <a:pathLst>
              <a:path w="28002" h="15502">
                <a:moveTo>
                  <a:pt x="2583" y="0"/>
                </a:moveTo>
                <a:lnTo>
                  <a:pt x="2583" y="0"/>
                </a:lnTo>
                <a:cubicBezTo>
                  <a:pt x="2130" y="0"/>
                  <a:pt x="1684" y="119"/>
                  <a:pt x="1292" y="346"/>
                </a:cubicBezTo>
                <a:cubicBezTo>
                  <a:pt x="899" y="573"/>
                  <a:pt x="573" y="899"/>
                  <a:pt x="346" y="1292"/>
                </a:cubicBezTo>
                <a:cubicBezTo>
                  <a:pt x="119" y="1684"/>
                  <a:pt x="0" y="2130"/>
                  <a:pt x="0" y="2584"/>
                </a:cubicBezTo>
                <a:lnTo>
                  <a:pt x="0" y="12917"/>
                </a:lnTo>
                <a:lnTo>
                  <a:pt x="0" y="12918"/>
                </a:lnTo>
                <a:cubicBezTo>
                  <a:pt x="0" y="13371"/>
                  <a:pt x="119" y="13817"/>
                  <a:pt x="346" y="14209"/>
                </a:cubicBezTo>
                <a:cubicBezTo>
                  <a:pt x="573" y="14602"/>
                  <a:pt x="899" y="14928"/>
                  <a:pt x="1292" y="15155"/>
                </a:cubicBezTo>
                <a:cubicBezTo>
                  <a:pt x="1684" y="15382"/>
                  <a:pt x="2130" y="15501"/>
                  <a:pt x="2584" y="15501"/>
                </a:cubicBezTo>
                <a:lnTo>
                  <a:pt x="25417" y="15501"/>
                </a:lnTo>
                <a:lnTo>
                  <a:pt x="25418" y="15501"/>
                </a:lnTo>
                <a:cubicBezTo>
                  <a:pt x="25871" y="15501"/>
                  <a:pt x="26317" y="15382"/>
                  <a:pt x="26709" y="15155"/>
                </a:cubicBezTo>
                <a:cubicBezTo>
                  <a:pt x="27102" y="14928"/>
                  <a:pt x="27428" y="14602"/>
                  <a:pt x="27655" y="14209"/>
                </a:cubicBezTo>
                <a:cubicBezTo>
                  <a:pt x="27882" y="13817"/>
                  <a:pt x="28001" y="13371"/>
                  <a:pt x="28001" y="12918"/>
                </a:cubicBezTo>
                <a:lnTo>
                  <a:pt x="28001" y="2583"/>
                </a:lnTo>
                <a:lnTo>
                  <a:pt x="28001" y="2584"/>
                </a:lnTo>
                <a:lnTo>
                  <a:pt x="28001" y="2583"/>
                </a:lnTo>
                <a:cubicBezTo>
                  <a:pt x="28001" y="2130"/>
                  <a:pt x="27882" y="1684"/>
                  <a:pt x="27655" y="1292"/>
                </a:cubicBezTo>
                <a:cubicBezTo>
                  <a:pt x="27428" y="899"/>
                  <a:pt x="27102" y="573"/>
                  <a:pt x="26709" y="346"/>
                </a:cubicBezTo>
                <a:cubicBezTo>
                  <a:pt x="26317" y="119"/>
                  <a:pt x="25871" y="0"/>
                  <a:pt x="25418" y="0"/>
                </a:cubicBezTo>
                <a:lnTo>
                  <a:pt x="2583" y="0"/>
                </a:lnTo>
              </a:path>
            </a:pathLst>
          </a:custGeom>
          <a:solidFill>
            <a:srgbClr val="eeeeee">
              <a:alpha val="5000"/>
            </a:srgbClr>
          </a:solidFill>
          <a:ln w="57240">
            <a:solidFill>
              <a:srgbClr val="1c1c1c"/>
            </a:solidFill>
            <a:round/>
          </a:ln>
        </p:spPr>
        <p:style>
          <a:lnRef idx="0"/>
          <a:fillRef idx="0"/>
          <a:effectRef idx="0"/>
          <a:fontRef idx="minor"/>
        </p:style>
      </p:sp>
      <p:sp>
        <p:nvSpPr>
          <p:cNvPr id="133" name=""/>
          <p:cNvSpPr/>
          <p:nvPr/>
        </p:nvSpPr>
        <p:spPr>
          <a:xfrm>
            <a:off x="3378600" y="435240"/>
            <a:ext cx="4467600" cy="53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500" spc="-1" strike="noStrike">
                <a:solidFill>
                  <a:srgbClr val="069a2e"/>
                </a:solidFill>
                <a:latin typeface="Lato"/>
                <a:ea typeface="AppleSystemUIFont"/>
              </a:rPr>
              <a:t>Work! Work! Work!</a:t>
            </a:r>
            <a:endParaRPr b="0" lang="en-PH" sz="2500" spc="-1" strike="noStrike">
              <a:latin typeface="Arial"/>
            </a:endParaRPr>
          </a:p>
        </p:txBody>
      </p:sp>
      <p:sp>
        <p:nvSpPr>
          <p:cNvPr id="134" name=""/>
          <p:cNvSpPr/>
          <p:nvPr/>
        </p:nvSpPr>
        <p:spPr>
          <a:xfrm>
            <a:off x="852840" y="2823480"/>
            <a:ext cx="9297360" cy="27907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Two bunnies, one brown and the other white, were eating the fruits they got from a garden. Some fruits were round; some were oblong. The brown bunny told the white bunny to plant the seed of the fruits so they could have a regular supply of fruits. The brown bunny planted the seed. Contrary to what he said, the white bunny just smiled and threw the seeds of the fruits into the garbage can. </a:t>
            </a:r>
            <a:endParaRPr b="0" lang="en-PH" sz="2300" spc="-1" strike="noStrike">
              <a:latin typeface="Arial"/>
            </a:endParaRPr>
          </a:p>
        </p:txBody>
      </p:sp>
      <p:pic>
        <p:nvPicPr>
          <p:cNvPr id="135" name="" descr=""/>
          <p:cNvPicPr/>
          <p:nvPr/>
        </p:nvPicPr>
        <p:blipFill>
          <a:blip r:embed="rId1"/>
          <a:stretch/>
        </p:blipFill>
        <p:spPr>
          <a:xfrm>
            <a:off x="4498920" y="1044000"/>
            <a:ext cx="2231280" cy="17982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468000" y="324000"/>
            <a:ext cx="10078200" cy="5578200"/>
          </a:xfrm>
          <a:custGeom>
            <a:avLst/>
            <a:gdLst/>
            <a:ahLst/>
            <a:rect l="l" t="t" r="r" b="b"/>
            <a:pathLst>
              <a:path w="28002" h="15502">
                <a:moveTo>
                  <a:pt x="2583" y="0"/>
                </a:moveTo>
                <a:lnTo>
                  <a:pt x="2583" y="0"/>
                </a:lnTo>
                <a:cubicBezTo>
                  <a:pt x="2130" y="0"/>
                  <a:pt x="1684" y="119"/>
                  <a:pt x="1292" y="346"/>
                </a:cubicBezTo>
                <a:cubicBezTo>
                  <a:pt x="899" y="573"/>
                  <a:pt x="573" y="899"/>
                  <a:pt x="346" y="1292"/>
                </a:cubicBezTo>
                <a:cubicBezTo>
                  <a:pt x="119" y="1684"/>
                  <a:pt x="0" y="2130"/>
                  <a:pt x="0" y="2584"/>
                </a:cubicBezTo>
                <a:lnTo>
                  <a:pt x="0" y="12917"/>
                </a:lnTo>
                <a:lnTo>
                  <a:pt x="0" y="12918"/>
                </a:lnTo>
                <a:cubicBezTo>
                  <a:pt x="0" y="13371"/>
                  <a:pt x="119" y="13817"/>
                  <a:pt x="346" y="14209"/>
                </a:cubicBezTo>
                <a:cubicBezTo>
                  <a:pt x="573" y="14602"/>
                  <a:pt x="899" y="14928"/>
                  <a:pt x="1292" y="15155"/>
                </a:cubicBezTo>
                <a:cubicBezTo>
                  <a:pt x="1684" y="15382"/>
                  <a:pt x="2130" y="15501"/>
                  <a:pt x="2584" y="15501"/>
                </a:cubicBezTo>
                <a:lnTo>
                  <a:pt x="25417" y="15501"/>
                </a:lnTo>
                <a:lnTo>
                  <a:pt x="25418" y="15501"/>
                </a:lnTo>
                <a:cubicBezTo>
                  <a:pt x="25871" y="15501"/>
                  <a:pt x="26317" y="15382"/>
                  <a:pt x="26709" y="15155"/>
                </a:cubicBezTo>
                <a:cubicBezTo>
                  <a:pt x="27102" y="14928"/>
                  <a:pt x="27428" y="14602"/>
                  <a:pt x="27655" y="14209"/>
                </a:cubicBezTo>
                <a:cubicBezTo>
                  <a:pt x="27882" y="13817"/>
                  <a:pt x="28001" y="13371"/>
                  <a:pt x="28001" y="12918"/>
                </a:cubicBezTo>
                <a:lnTo>
                  <a:pt x="28001" y="2583"/>
                </a:lnTo>
                <a:lnTo>
                  <a:pt x="28001" y="2584"/>
                </a:lnTo>
                <a:lnTo>
                  <a:pt x="28001" y="2583"/>
                </a:lnTo>
                <a:cubicBezTo>
                  <a:pt x="28001" y="2130"/>
                  <a:pt x="27882" y="1684"/>
                  <a:pt x="27655" y="1292"/>
                </a:cubicBezTo>
                <a:cubicBezTo>
                  <a:pt x="27428" y="899"/>
                  <a:pt x="27102" y="573"/>
                  <a:pt x="26709" y="346"/>
                </a:cubicBezTo>
                <a:cubicBezTo>
                  <a:pt x="26317" y="119"/>
                  <a:pt x="25871" y="0"/>
                  <a:pt x="25418" y="0"/>
                </a:cubicBezTo>
                <a:lnTo>
                  <a:pt x="2583" y="0"/>
                </a:lnTo>
              </a:path>
            </a:pathLst>
          </a:custGeom>
          <a:solidFill>
            <a:srgbClr val="eeeeee">
              <a:alpha val="5000"/>
            </a:srgbClr>
          </a:solidFill>
          <a:ln w="57240">
            <a:solidFill>
              <a:srgbClr val="1c1c1c"/>
            </a:solidFill>
            <a:round/>
          </a:ln>
        </p:spPr>
        <p:style>
          <a:lnRef idx="0"/>
          <a:fillRef idx="0"/>
          <a:effectRef idx="0"/>
          <a:fontRef idx="minor"/>
        </p:style>
      </p:sp>
      <p:pic>
        <p:nvPicPr>
          <p:cNvPr id="137" name="" descr=""/>
          <p:cNvPicPr/>
          <p:nvPr/>
        </p:nvPicPr>
        <p:blipFill>
          <a:blip r:embed="rId1"/>
          <a:stretch/>
        </p:blipFill>
        <p:spPr>
          <a:xfrm>
            <a:off x="2700000" y="3420000"/>
            <a:ext cx="2554200" cy="2158200"/>
          </a:xfrm>
          <a:prstGeom prst="rect">
            <a:avLst/>
          </a:prstGeom>
          <a:ln w="0">
            <a:noFill/>
          </a:ln>
        </p:spPr>
      </p:pic>
      <p:sp>
        <p:nvSpPr>
          <p:cNvPr id="138" name=""/>
          <p:cNvSpPr/>
          <p:nvPr/>
        </p:nvSpPr>
        <p:spPr>
          <a:xfrm>
            <a:off x="792000" y="447480"/>
            <a:ext cx="9358200" cy="27907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Soon, the seeds grew until they became plants that bore fruits. Now, the brown rabbit had a steady supply of fruits—big fruits and small fruits and green fruits and yellow fruits. He didn’t have to sneak into a man’s garden to have something to eat anymore. When the white bunny asked for some fruits, the brown bunny gave him seeds instead. He told the white bunny to stop being lazy.</a:t>
            </a:r>
            <a:endParaRPr b="0" lang="en-PH" sz="2300" spc="-1" strike="noStrike">
              <a:latin typeface="Arial"/>
            </a:endParaRPr>
          </a:p>
        </p:txBody>
      </p:sp>
      <p:pic>
        <p:nvPicPr>
          <p:cNvPr id="139" name="" descr=""/>
          <p:cNvPicPr/>
          <p:nvPr/>
        </p:nvPicPr>
        <p:blipFill>
          <a:blip r:embed="rId2"/>
          <a:stretch/>
        </p:blipFill>
        <p:spPr>
          <a:xfrm>
            <a:off x="5976000" y="3456000"/>
            <a:ext cx="2554200" cy="21582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828000" y="1080000"/>
            <a:ext cx="9358200" cy="4318200"/>
          </a:xfrm>
          <a:prstGeom prst="rect">
            <a:avLst/>
          </a:prstGeom>
          <a:solidFill>
            <a:srgbClr val="b7b3ca">
              <a:alpha val="16000"/>
            </a:srgbClr>
          </a:solidFill>
          <a:ln w="38160">
            <a:solidFill>
              <a:srgbClr val="8d1d75"/>
            </a:solidFill>
            <a:round/>
          </a:ln>
        </p:spPr>
        <p:style>
          <a:lnRef idx="0"/>
          <a:fillRef idx="0"/>
          <a:effectRef idx="0"/>
          <a:fontRef idx="minor"/>
        </p:style>
      </p:sp>
      <p:sp>
        <p:nvSpPr>
          <p:cNvPr id="141" name=""/>
          <p:cNvSpPr/>
          <p:nvPr/>
        </p:nvSpPr>
        <p:spPr>
          <a:xfrm>
            <a:off x="1260000" y="1800000"/>
            <a:ext cx="8818200" cy="2779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400" spc="-1" strike="noStrike">
                <a:solidFill>
                  <a:srgbClr val="000000"/>
                </a:solidFill>
                <a:latin typeface="Lato"/>
                <a:ea typeface="DejaVu Sans"/>
              </a:rPr>
              <a:t>1. What happened to the seeds that the brown bunny planted?</a:t>
            </a:r>
            <a:endParaRPr b="0" lang="en-PH" sz="2400" spc="-1" strike="noStrike">
              <a:latin typeface="Arial"/>
            </a:endParaRPr>
          </a:p>
          <a:p>
            <a:pPr algn="just">
              <a:lnSpc>
                <a:spcPct val="100000"/>
              </a:lnSpc>
              <a:spcBef>
                <a:spcPts val="850"/>
              </a:spcBef>
              <a:spcAft>
                <a:spcPts val="850"/>
              </a:spcAft>
              <a:buNone/>
            </a:pPr>
            <a:r>
              <a:rPr b="0" lang="en-PH" sz="2400" spc="-1" strike="noStrike">
                <a:solidFill>
                  <a:srgbClr val="000000"/>
                </a:solidFill>
                <a:latin typeface="Lato"/>
                <a:ea typeface="DejaVu Sans"/>
              </a:rPr>
              <a:t>2. Why did the white bunny ask the brown bunny for some              fruits?</a:t>
            </a:r>
            <a:endParaRPr b="0" lang="en-PH" sz="2400" spc="-1" strike="noStrike">
              <a:latin typeface="Arial"/>
            </a:endParaRPr>
          </a:p>
          <a:p>
            <a:pPr algn="just">
              <a:lnSpc>
                <a:spcPct val="100000"/>
              </a:lnSpc>
              <a:spcBef>
                <a:spcPts val="850"/>
              </a:spcBef>
              <a:spcAft>
                <a:spcPts val="850"/>
              </a:spcAft>
              <a:buNone/>
            </a:pPr>
            <a:r>
              <a:rPr b="0" lang="en-PH" sz="2400" spc="-1" strike="noStrike">
                <a:solidFill>
                  <a:srgbClr val="000000"/>
                </a:solidFill>
                <a:latin typeface="Lato"/>
                <a:ea typeface="DejaVu Sans"/>
              </a:rPr>
              <a:t>3. What did the brown bunny give the white bunny instead?</a:t>
            </a:r>
            <a:endParaRPr b="0" lang="en-PH" sz="2400" spc="-1" strike="noStrike">
              <a:latin typeface="Arial"/>
            </a:endParaRPr>
          </a:p>
          <a:p>
            <a:pPr algn="just">
              <a:lnSpc>
                <a:spcPct val="100000"/>
              </a:lnSpc>
              <a:spcBef>
                <a:spcPts val="850"/>
              </a:spcBef>
              <a:spcAft>
                <a:spcPts val="850"/>
              </a:spcAft>
              <a:buNone/>
            </a:pPr>
            <a:r>
              <a:rPr b="0" lang="en-PH" sz="2400" spc="-1" strike="noStrike">
                <a:solidFill>
                  <a:srgbClr val="000000"/>
                </a:solidFill>
                <a:latin typeface="Lato"/>
                <a:ea typeface="DejaVu Sans"/>
              </a:rPr>
              <a:t>4. What lesson did you learn from the story?</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 descr=""/>
          <p:cNvPicPr/>
          <p:nvPr/>
        </p:nvPicPr>
        <p:blipFill>
          <a:blip r:embed="rId1"/>
          <a:stretch/>
        </p:blipFill>
        <p:spPr>
          <a:xfrm>
            <a:off x="8460000" y="3192120"/>
            <a:ext cx="3058200" cy="2746080"/>
          </a:xfrm>
          <a:prstGeom prst="rect">
            <a:avLst/>
          </a:prstGeom>
          <a:ln w="0">
            <a:noFill/>
          </a:ln>
        </p:spPr>
      </p:pic>
      <p:sp>
        <p:nvSpPr>
          <p:cNvPr id="143" name=""/>
          <p:cNvSpPr/>
          <p:nvPr/>
        </p:nvSpPr>
        <p:spPr>
          <a:xfrm>
            <a:off x="488520" y="321120"/>
            <a:ext cx="9949680" cy="3133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2400" spc="-1" strike="noStrike">
                <a:solidFill>
                  <a:srgbClr val="000000"/>
                </a:solidFill>
                <a:latin typeface="Lato"/>
                <a:ea typeface="AppleSystemUIFont"/>
              </a:rPr>
              <a:t>	</a:t>
            </a:r>
            <a:r>
              <a:rPr b="0" lang="en-PH" sz="2400" spc="-1" strike="noStrike">
                <a:solidFill>
                  <a:srgbClr val="000000"/>
                </a:solidFill>
                <a:latin typeface="Lato"/>
                <a:ea typeface="AppleSystemUIFont"/>
              </a:rPr>
              <a:t>The </a:t>
            </a:r>
            <a:r>
              <a:rPr b="1" lang="en-PH" sz="2400" spc="-1" strike="noStrike">
                <a:solidFill>
                  <a:srgbClr val="000000"/>
                </a:solidFill>
                <a:latin typeface="Lato"/>
                <a:ea typeface="AppleSystemUIFontBold"/>
              </a:rPr>
              <a:t>simple future tense </a:t>
            </a:r>
            <a:r>
              <a:rPr b="0" lang="en-PH" sz="2400" spc="-1" strike="noStrike">
                <a:solidFill>
                  <a:srgbClr val="000000"/>
                </a:solidFill>
                <a:latin typeface="Lato"/>
                <a:ea typeface="AppleSystemUIFont"/>
              </a:rPr>
              <a:t>indicates future time. It expresses an action which is expected to come or happen. The helping verb </a:t>
            </a:r>
            <a:r>
              <a:rPr b="1" lang="en-PH" sz="2400" spc="-1" strike="noStrike">
                <a:solidFill>
                  <a:srgbClr val="000000"/>
                </a:solidFill>
                <a:latin typeface="Lato"/>
                <a:ea typeface="AppleSystemUIFontBold"/>
              </a:rPr>
              <a:t>will </a:t>
            </a:r>
            <a:r>
              <a:rPr b="0" lang="en-PH" sz="2400" spc="-1" strike="noStrike">
                <a:solidFill>
                  <a:srgbClr val="000000"/>
                </a:solidFill>
                <a:latin typeface="Lato"/>
                <a:ea typeface="AppleSystemUIFont"/>
              </a:rPr>
              <a:t>together with the base form of the verb is used to indicate future tense. Sometimes, the helping verb </a:t>
            </a:r>
            <a:r>
              <a:rPr b="1" lang="en-PH" sz="2400" spc="-1" strike="noStrike">
                <a:solidFill>
                  <a:srgbClr val="000000"/>
                </a:solidFill>
                <a:latin typeface="Lato"/>
                <a:ea typeface="AppleSystemUIFontBold"/>
              </a:rPr>
              <a:t>shall </a:t>
            </a:r>
            <a:r>
              <a:rPr b="0" lang="en-PH" sz="2400" spc="-1" strike="noStrike">
                <a:solidFill>
                  <a:srgbClr val="000000"/>
                </a:solidFill>
                <a:latin typeface="Lato"/>
                <a:ea typeface="AppleSystemUIFont"/>
              </a:rPr>
              <a:t>together with the base form of the verb is used for the subjects “I” or “we” to indicate future time, and to emphasize duty or obligation. </a:t>
            </a:r>
            <a:endParaRPr b="0" lang="en-PH" sz="2400" spc="-1" strike="noStrike">
              <a:latin typeface="Arial"/>
            </a:endParaRPr>
          </a:p>
        </p:txBody>
      </p:sp>
      <p:sp>
        <p:nvSpPr>
          <p:cNvPr id="144" name=""/>
          <p:cNvSpPr/>
          <p:nvPr/>
        </p:nvSpPr>
        <p:spPr>
          <a:xfrm>
            <a:off x="540000" y="3808440"/>
            <a:ext cx="7018200" cy="1049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0" lang="en-PH" sz="2400" spc="-1" strike="noStrike">
                <a:solidFill>
                  <a:srgbClr val="f10d0c"/>
                </a:solidFill>
                <a:latin typeface="Lato"/>
                <a:ea typeface="AppleSystemUIFont"/>
              </a:rPr>
              <a:t>Examples:</a:t>
            </a:r>
            <a:r>
              <a:rPr b="0" lang="en-PH" sz="2400" spc="-1" strike="noStrike">
                <a:solidFill>
                  <a:srgbClr val="000000"/>
                </a:solidFill>
                <a:latin typeface="Lato"/>
                <a:ea typeface="AppleSystemUIFont"/>
              </a:rPr>
              <a:t> We </a:t>
            </a:r>
            <a:r>
              <a:rPr b="0" lang="en-PH" sz="2400" spc="-1" strike="noStrike" u="sng">
                <a:solidFill>
                  <a:srgbClr val="000000"/>
                </a:solidFill>
                <a:uFillTx/>
                <a:latin typeface="Lato"/>
                <a:ea typeface="AppleSystemUIFont"/>
              </a:rPr>
              <a:t>will go </a:t>
            </a:r>
            <a:r>
              <a:rPr b="0" lang="en-PH" sz="2400" spc="-1" strike="noStrike">
                <a:solidFill>
                  <a:srgbClr val="000000"/>
                </a:solidFill>
                <a:latin typeface="Lato"/>
                <a:ea typeface="AppleSystemUIFont"/>
              </a:rPr>
              <a:t>to the zoo next month. </a:t>
            </a:r>
            <a:endParaRPr b="0" lang="en-PH" sz="2400" spc="-1" strike="noStrike">
              <a:latin typeface="Arial"/>
            </a:endParaRPr>
          </a:p>
          <a:p>
            <a:pPr algn="just">
              <a:lnSpc>
                <a:spcPct val="100000"/>
              </a:lnSpc>
              <a:spcBef>
                <a:spcPts val="567"/>
              </a:spcBef>
              <a:spcAft>
                <a:spcPts val="567"/>
              </a:spcAft>
              <a:buNone/>
            </a:pPr>
            <a:r>
              <a:rPr b="0" lang="en-PH" sz="2400" spc="-1" strike="noStrike">
                <a:solidFill>
                  <a:srgbClr val="000000"/>
                </a:solidFill>
                <a:latin typeface="Lato"/>
                <a:ea typeface="AppleSystemUIFont"/>
              </a:rPr>
              <a:t>                  </a:t>
            </a:r>
            <a:r>
              <a:rPr b="0" lang="en-PH" sz="2400" spc="-1" strike="noStrike">
                <a:solidFill>
                  <a:srgbClr val="000000"/>
                </a:solidFill>
                <a:latin typeface="Lato"/>
                <a:ea typeface="AppleSystemUIFont"/>
              </a:rPr>
              <a:t>I </a:t>
            </a:r>
            <a:r>
              <a:rPr b="0" lang="en-PH" sz="2400" spc="-1" strike="noStrike" u="sng">
                <a:solidFill>
                  <a:srgbClr val="000000"/>
                </a:solidFill>
                <a:uFillTx/>
                <a:latin typeface="Lato"/>
                <a:ea typeface="AppleSystemUIFont"/>
              </a:rPr>
              <a:t>shall do </a:t>
            </a:r>
            <a:r>
              <a:rPr b="0" lang="en-PH" sz="2400" spc="-1" strike="noStrike">
                <a:solidFill>
                  <a:srgbClr val="000000"/>
                </a:solidFill>
                <a:latin typeface="Lato"/>
                <a:ea typeface="AppleSystemUIFont"/>
              </a:rPr>
              <a:t>everything I can to help you.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900000" y="1980000"/>
            <a:ext cx="10258200" cy="2698200"/>
          </a:xfrm>
          <a:custGeom>
            <a:avLst/>
            <a:gdLst/>
            <a:ahLst/>
            <a:rect l="l" t="t" r="r" b="b"/>
            <a:pathLst>
              <a:path w="28502" h="7502">
                <a:moveTo>
                  <a:pt x="1250" y="0"/>
                </a:moveTo>
                <a:lnTo>
                  <a:pt x="1250" y="0"/>
                </a:lnTo>
                <a:cubicBezTo>
                  <a:pt x="1031" y="0"/>
                  <a:pt x="815" y="58"/>
                  <a:pt x="625" y="167"/>
                </a:cubicBezTo>
                <a:cubicBezTo>
                  <a:pt x="435" y="277"/>
                  <a:pt x="277" y="435"/>
                  <a:pt x="167" y="625"/>
                </a:cubicBezTo>
                <a:cubicBezTo>
                  <a:pt x="58" y="815"/>
                  <a:pt x="0" y="1031"/>
                  <a:pt x="0" y="1250"/>
                </a:cubicBezTo>
                <a:lnTo>
                  <a:pt x="0" y="6250"/>
                </a:lnTo>
                <a:lnTo>
                  <a:pt x="0" y="6251"/>
                </a:lnTo>
                <a:cubicBezTo>
                  <a:pt x="0" y="6470"/>
                  <a:pt x="58" y="6686"/>
                  <a:pt x="167" y="6876"/>
                </a:cubicBezTo>
                <a:cubicBezTo>
                  <a:pt x="277" y="7066"/>
                  <a:pt x="435" y="7224"/>
                  <a:pt x="625" y="7334"/>
                </a:cubicBezTo>
                <a:cubicBezTo>
                  <a:pt x="815" y="7443"/>
                  <a:pt x="1031" y="7501"/>
                  <a:pt x="1250" y="7501"/>
                </a:cubicBezTo>
                <a:lnTo>
                  <a:pt x="27250" y="7501"/>
                </a:lnTo>
                <a:lnTo>
                  <a:pt x="27251" y="7501"/>
                </a:lnTo>
                <a:cubicBezTo>
                  <a:pt x="27470" y="7501"/>
                  <a:pt x="27686" y="7443"/>
                  <a:pt x="27876" y="7334"/>
                </a:cubicBezTo>
                <a:cubicBezTo>
                  <a:pt x="28066" y="7224"/>
                  <a:pt x="28224" y="7066"/>
                  <a:pt x="28334" y="6876"/>
                </a:cubicBezTo>
                <a:cubicBezTo>
                  <a:pt x="28443" y="6686"/>
                  <a:pt x="28501" y="6470"/>
                  <a:pt x="28501" y="6251"/>
                </a:cubicBezTo>
                <a:lnTo>
                  <a:pt x="28501" y="1250"/>
                </a:lnTo>
                <a:lnTo>
                  <a:pt x="28501" y="1250"/>
                </a:lnTo>
                <a:lnTo>
                  <a:pt x="28501" y="1250"/>
                </a:lnTo>
                <a:cubicBezTo>
                  <a:pt x="28501" y="1031"/>
                  <a:pt x="28443" y="815"/>
                  <a:pt x="28334" y="625"/>
                </a:cubicBezTo>
                <a:cubicBezTo>
                  <a:pt x="28224" y="435"/>
                  <a:pt x="28066" y="277"/>
                  <a:pt x="27876" y="167"/>
                </a:cubicBezTo>
                <a:cubicBezTo>
                  <a:pt x="27686" y="58"/>
                  <a:pt x="27470" y="0"/>
                  <a:pt x="27251" y="0"/>
                </a:cubicBezTo>
                <a:lnTo>
                  <a:pt x="1250" y="0"/>
                </a:lnTo>
              </a:path>
            </a:pathLst>
          </a:custGeom>
          <a:solidFill>
            <a:srgbClr val="f6f9d4">
              <a:alpha val="11000"/>
            </a:srgbClr>
          </a:solidFill>
          <a:ln w="57240">
            <a:solidFill>
              <a:srgbClr val="069a2e"/>
            </a:solidFill>
            <a:round/>
          </a:ln>
        </p:spPr>
        <p:style>
          <a:lnRef idx="0"/>
          <a:fillRef idx="0"/>
          <a:effectRef idx="0"/>
          <a:fontRef idx="minor"/>
        </p:style>
      </p:sp>
      <p:pic>
        <p:nvPicPr>
          <p:cNvPr id="146" name="" descr=""/>
          <p:cNvPicPr/>
          <p:nvPr/>
        </p:nvPicPr>
        <p:blipFill>
          <a:blip r:embed="rId1"/>
          <a:stretch/>
        </p:blipFill>
        <p:spPr>
          <a:xfrm>
            <a:off x="1260000" y="2232000"/>
            <a:ext cx="2071800" cy="2161080"/>
          </a:xfrm>
          <a:prstGeom prst="rect">
            <a:avLst/>
          </a:prstGeom>
          <a:ln w="0">
            <a:noFill/>
          </a:ln>
        </p:spPr>
      </p:pic>
      <p:sp>
        <p:nvSpPr>
          <p:cNvPr id="147" name=""/>
          <p:cNvSpPr/>
          <p:nvPr/>
        </p:nvSpPr>
        <p:spPr>
          <a:xfrm>
            <a:off x="3672000" y="2484000"/>
            <a:ext cx="7018200" cy="1571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567"/>
              </a:spcBef>
              <a:spcAft>
                <a:spcPts val="567"/>
              </a:spcAft>
              <a:buNone/>
            </a:pPr>
            <a:r>
              <a:rPr b="0" lang="en-PH" sz="2400" spc="-1" strike="noStrike">
                <a:solidFill>
                  <a:srgbClr val="000000"/>
                </a:solidFill>
                <a:latin typeface="Lato"/>
                <a:ea typeface="AppleSystemUIFont"/>
              </a:rPr>
              <a:t>Use </a:t>
            </a:r>
            <a:r>
              <a:rPr b="1" lang="en-PH" sz="2400" spc="-1" strike="noStrike">
                <a:solidFill>
                  <a:srgbClr val="000000"/>
                </a:solidFill>
                <a:latin typeface="Lato"/>
                <a:ea typeface="AppleSystemUIFontBold"/>
              </a:rPr>
              <a:t>will </a:t>
            </a:r>
            <a:r>
              <a:rPr b="0" lang="en-PH" sz="2400" spc="-1" strike="noStrike">
                <a:solidFill>
                  <a:srgbClr val="000000"/>
                </a:solidFill>
                <a:latin typeface="Lato"/>
                <a:ea typeface="AppleSystemUIFont"/>
              </a:rPr>
              <a:t>to tell about what you would like to do in the future. </a:t>
            </a:r>
            <a:r>
              <a:rPr b="1" lang="en-PH" sz="2400" spc="-1" strike="noStrike">
                <a:solidFill>
                  <a:srgbClr val="000000"/>
                </a:solidFill>
                <a:latin typeface="Lato"/>
                <a:ea typeface="AppleSystemUIFontBold"/>
              </a:rPr>
              <a:t>I’ll </a:t>
            </a:r>
            <a:r>
              <a:rPr b="0" lang="en-PH" sz="2400" spc="-1" strike="noStrike">
                <a:solidFill>
                  <a:srgbClr val="000000"/>
                </a:solidFill>
                <a:latin typeface="Lato"/>
                <a:ea typeface="AppleSystemUIFont"/>
              </a:rPr>
              <a:t>is the short form of </a:t>
            </a:r>
            <a:r>
              <a:rPr b="1" lang="en-PH" sz="2400" spc="-1" strike="noStrike">
                <a:solidFill>
                  <a:srgbClr val="000000"/>
                </a:solidFill>
                <a:latin typeface="Lato"/>
                <a:ea typeface="AppleSystemUIFontBold"/>
              </a:rPr>
              <a:t>I will</a:t>
            </a:r>
            <a:r>
              <a:rPr b="0" lang="en-PH" sz="2400" spc="-1" strike="noStrike">
                <a:solidFill>
                  <a:srgbClr val="000000"/>
                </a:solidFill>
                <a:latin typeface="Lato"/>
                <a:ea typeface="AppleSystemUIFont"/>
              </a:rPr>
              <a:t>. </a:t>
            </a:r>
            <a:r>
              <a:rPr b="1" lang="en-PH" sz="2400" spc="-1" strike="noStrike">
                <a:solidFill>
                  <a:srgbClr val="000000"/>
                </a:solidFill>
                <a:latin typeface="Lato"/>
                <a:ea typeface="AppleSystemUIFontBold"/>
              </a:rPr>
              <a:t>Won’t </a:t>
            </a:r>
            <a:r>
              <a:rPr b="0" lang="en-PH" sz="2400" spc="-1" strike="noStrike">
                <a:solidFill>
                  <a:srgbClr val="000000"/>
                </a:solidFill>
                <a:latin typeface="Lato"/>
                <a:ea typeface="AppleSystemUIFont"/>
              </a:rPr>
              <a:t>is the short form of </a:t>
            </a:r>
            <a:r>
              <a:rPr b="1" lang="en-PH" sz="2400" spc="-1" strike="noStrike">
                <a:solidFill>
                  <a:srgbClr val="000000"/>
                </a:solidFill>
                <a:latin typeface="Lato"/>
                <a:ea typeface="AppleSystemUIFontBold"/>
              </a:rPr>
              <a:t>will not</a:t>
            </a:r>
            <a:r>
              <a:rPr b="0" lang="en-PH" sz="2400" spc="-1" strike="noStrike">
                <a:solidFill>
                  <a:srgbClr val="000000"/>
                </a:solidFill>
                <a:latin typeface="Lato"/>
                <a:ea typeface="AppleSystemUIFont"/>
              </a:rPr>
              <a:t>.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2482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2023-08-23T16:09:19Z</dcterms:modified>
  <cp:revision>148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