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360" y="360"/>
            <a:ext cx="12169080" cy="6835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2280" y="1800360"/>
            <a:ext cx="2775960" cy="2775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4920"/>
            <a:ext cx="8681400" cy="38386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360"/>
            <a:ext cx="8681400" cy="360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69080" cy="612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400" y="360"/>
            <a:ext cx="947880" cy="947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6880" y="-64080"/>
            <a:ext cx="1011600" cy="1011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040" y="6362280"/>
            <a:ext cx="466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160" y="6352200"/>
            <a:ext cx="2600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080" y="1508760"/>
            <a:ext cx="6593400" cy="33613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340000"/>
            <a:ext cx="80773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WASTONG PAGGAMIT NG POKUS NG PANDIWA NA PINAGLAANAN AT KAGAMITAN SA PAGSULAT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3"/>
          <p:cNvSpPr/>
          <p:nvPr/>
        </p:nvSpPr>
        <p:spPr>
          <a:xfrm>
            <a:off x="621360" y="2398320"/>
            <a:ext cx="1079064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Ang pandiwa ay bahagi ng pangungusap na tumutukoy sa salitang kilos. Isa sa mga halimbawa nito ay ikinuwento, lumipat, ipinanlaban, at ipinakukuha.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Bawat pandiwa ay gumagamit ng panlapi na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nagbibigay -tuon sa pinaglalaanan o tuon nito at ito ay tinatawag na pokus ng pandiwa. Ang pokus ay ang pinakasimuno o paksa ng pangungusap. Naipakikita ang pagkakaiba ng mga pokus sa pamamagitan ng taglay ng panlapi ng pandiwa.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27" name=""/>
          <p:cNvSpPr/>
          <p:nvPr/>
        </p:nvSpPr>
        <p:spPr>
          <a:xfrm>
            <a:off x="540000" y="169308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PANDIWA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PlaceHolder 1"/>
          <p:cNvSpPr/>
          <p:nvPr/>
        </p:nvSpPr>
        <p:spPr>
          <a:xfrm>
            <a:off x="621360" y="1800000"/>
            <a:ext cx="1079064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Tinatawag na pokus sa pinaglalaanan ang pandiwa kapag ang pinaglalaanan ay ang paksa o simuno ng pangungusap. Gumagamit ito ng mga panlaping makadiwang i-, ipag-, ma+ipag-, at ipagpa.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MGA HALIMBAWA: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1. Ipagpapaliban ni Henry ang pagtuturo ng palabigkasan kay Eliza.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2. Ipagbibigay-alam nina Henry at Pickering sa mga pulis ang pagkawala ni Eliza.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Sa bahaging halimbawa ng pangungusap, ang pandiwang ginamit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ipinagpaliban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(ipag+liban+-in) na ang pinaglalaanan ay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pagtuturo ng palabigkasan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, at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ipagbibigay-alam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(ipag+bigay-alam) naman ay ang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 pagkawala ni Eliza.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0" name=""/>
          <p:cNvSpPr/>
          <p:nvPr/>
        </p:nvSpPr>
        <p:spPr>
          <a:xfrm>
            <a:off x="540000" y="108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PINAGLALAANAN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-160560" y="342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PlaceHolder 2"/>
          <p:cNvSpPr/>
          <p:nvPr/>
        </p:nvSpPr>
        <p:spPr>
          <a:xfrm>
            <a:off x="621360" y="1800000"/>
            <a:ext cx="1079064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Tinatawag na pokus sa kagamitan kapag ang instrumento o kasangkapan sa pagsasagawa ng kilos sa isinasaad ng pandiwa ang gumaganap bilang paksa o simuno ng pangungusap. Gumagamit ito ng panlaping binanghay sa ipang-, at ma+ipang.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MGA HALIMBAWA: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1. Ipanlalaban ni Eliza ang mga nasirang bulaklak sa paghingi nito ng kabayaran kay Gng. Hill.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2. Ipinambayad ni Eliza sa taksi ang natanggap niyang halaga sa pagpayag niya sa gagawing pag-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  aaral sa kaniya ni Higgins.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Sa bahaging halimbawa ng pangungusap sa kagamitan, ang pandiwang ginamit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ipinanlaban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(mula sa binanghay na ipinang+laban) ay nakapokus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nasirang bulaklak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, at ang ipinambayad (mula sa binanghay na ipinang+bayad) naman ay tumutukoy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natanggap na halaga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(o pera).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3" name=""/>
          <p:cNvSpPr/>
          <p:nvPr/>
        </p:nvSpPr>
        <p:spPr>
          <a:xfrm>
            <a:off x="540000" y="108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KAGAMITAN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/>
          <p:nvPr/>
        </p:nvSpPr>
        <p:spPr>
          <a:xfrm>
            <a:off x="1523160" y="1799280"/>
            <a:ext cx="9120960" cy="236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-359640" y="2879640"/>
            <a:ext cx="1217016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PlaceHolder 11"/>
          <p:cNvSpPr/>
          <p:nvPr/>
        </p:nvSpPr>
        <p:spPr>
          <a:xfrm>
            <a:off x="367920" y="-1260000"/>
            <a:ext cx="11512080" cy="61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Sagutin ang mga sumusunod na mga katanungan.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8" name=""/>
          <p:cNvSpPr/>
          <p:nvPr/>
        </p:nvSpPr>
        <p:spPr>
          <a:xfrm>
            <a:off x="542520" y="1231920"/>
            <a:ext cx="11333160" cy="33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720000" y="1801080"/>
            <a:ext cx="9717840" cy="43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1080000" y="2700000"/>
            <a:ext cx="10080000" cy="238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latin typeface="Lato"/>
              </a:rPr>
              <a:t>Paano makatutulong ang pag-aaral ng pokus ng pandiwa partikular sa pinaglaanan at kagamitan upang maipakita ang saloobin ng isang kultura sa isang dula?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latin typeface="Lato"/>
              </a:rPr>
              <a:t>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b="0" lang="en-PH" sz="1800" spc="-1" strike="noStrike">
                <a:latin typeface="Lato"/>
              </a:rPr>
              <a:t>______________________________________________________________________________________________________________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2023-05-09T14:53:29Z</dcterms:modified>
  <cp:revision>295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