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4840" cy="684072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81720" cy="2781720"/>
          </a:xfrm>
          <a:prstGeom prst="rect">
            <a:avLst/>
          </a:prstGeom>
          <a:ln w="0">
            <a:noFill/>
          </a:ln>
        </p:spPr>
      </p:pic>
      <p:sp>
        <p:nvSpPr>
          <p:cNvPr id="2" name="Rectangle 5"/>
          <p:cNvSpPr/>
          <p:nvPr/>
        </p:nvSpPr>
        <p:spPr>
          <a:xfrm>
            <a:off x="3487320" y="1475280"/>
            <a:ext cx="8687160" cy="384516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87160" cy="36684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4840" cy="617760"/>
          </a:xfrm>
          <a:prstGeom prst="rect">
            <a:avLst/>
          </a:prstGeom>
          <a:ln w="0">
            <a:noFill/>
          </a:ln>
        </p:spPr>
      </p:pic>
      <p:sp>
        <p:nvSpPr>
          <p:cNvPr id="43" name="Rectangle 7"/>
          <p:cNvSpPr/>
          <p:nvPr/>
        </p:nvSpPr>
        <p:spPr>
          <a:xfrm>
            <a:off x="10868760" y="0"/>
            <a:ext cx="953280" cy="95328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17360" cy="1017360"/>
          </a:xfrm>
          <a:prstGeom prst="rect">
            <a:avLst/>
          </a:prstGeom>
          <a:ln w="0">
            <a:noFill/>
          </a:ln>
        </p:spPr>
      </p:pic>
      <p:sp>
        <p:nvSpPr>
          <p:cNvPr id="45" name="TextBox 9"/>
          <p:cNvSpPr/>
          <p:nvPr/>
        </p:nvSpPr>
        <p:spPr>
          <a:xfrm>
            <a:off x="185400" y="6362280"/>
            <a:ext cx="46746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6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9160" cy="336744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780000" y="2808000"/>
            <a:ext cx="808308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Presenting Information through Writing</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PlaceHolder 5"/>
          <p:cNvSpPr/>
          <p:nvPr/>
        </p:nvSpPr>
        <p:spPr>
          <a:xfrm>
            <a:off x="-2942640" y="0"/>
            <a:ext cx="10498320" cy="232812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156" name=""/>
          <p:cNvSpPr/>
          <p:nvPr/>
        </p:nvSpPr>
        <p:spPr>
          <a:xfrm>
            <a:off x="684000" y="936000"/>
            <a:ext cx="10833480" cy="4498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endParaRPr b="0" lang="en-PH" sz="1800" spc="-1" strike="noStrike">
              <a:latin typeface="Arial"/>
            </a:endParaRPr>
          </a:p>
        </p:txBody>
      </p:sp>
      <p:sp>
        <p:nvSpPr>
          <p:cNvPr id="157" name="TextBox 3"/>
          <p:cNvSpPr/>
          <p:nvPr/>
        </p:nvSpPr>
        <p:spPr>
          <a:xfrm>
            <a:off x="411120" y="959760"/>
            <a:ext cx="6103800" cy="5162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PH" sz="2800" spc="-1" strike="noStrike">
                <a:solidFill>
                  <a:srgbClr val="000000"/>
                </a:solidFill>
                <a:latin typeface="Lato"/>
                <a:ea typeface="DejaVu Sans"/>
              </a:rPr>
              <a:t>Activity:</a:t>
            </a:r>
            <a:endParaRPr b="0" lang="en-PH" sz="2800" spc="-1" strike="noStrike">
              <a:latin typeface="Arial"/>
            </a:endParaRPr>
          </a:p>
        </p:txBody>
      </p:sp>
      <p:sp>
        <p:nvSpPr>
          <p:cNvPr id="158" name=""/>
          <p:cNvSpPr/>
          <p:nvPr/>
        </p:nvSpPr>
        <p:spPr>
          <a:xfrm>
            <a:off x="684000" y="1490040"/>
            <a:ext cx="10978920" cy="46238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1" lang="en-PH" sz="1800" spc="-1" strike="noStrike">
                <a:solidFill>
                  <a:srgbClr val="000000"/>
                </a:solidFill>
                <a:latin typeface="Lato"/>
                <a:ea typeface="DejaVu Sans"/>
              </a:rPr>
              <a:t>Read the following sentences. Correct and rewrite the sentences to achieve parallelism. The first sentence has been corrected for you. </a:t>
            </a:r>
            <a:endParaRPr b="0" lang="en-PH" sz="1800" spc="-1" strike="noStrike">
              <a:latin typeface="Arial"/>
            </a:endParaRPr>
          </a:p>
          <a:p>
            <a:pPr>
              <a:lnSpc>
                <a:spcPct val="100000"/>
              </a:lnSpc>
              <a:spcBef>
                <a:spcPts val="283"/>
              </a:spcBef>
              <a:spcAft>
                <a:spcPts val="283"/>
              </a:spcAft>
              <a:buNone/>
            </a:pPr>
            <a:endParaRPr b="0" lang="en-PH" sz="1800" spc="-1" strike="noStrike">
              <a:latin typeface="Arial"/>
            </a:endParaRPr>
          </a:p>
          <a:p>
            <a:pPr>
              <a:lnSpc>
                <a:spcPct val="100000"/>
              </a:lnSpc>
              <a:spcBef>
                <a:spcPts val="850"/>
              </a:spcBef>
              <a:spcAft>
                <a:spcPts val="850"/>
              </a:spcAft>
              <a:buNone/>
            </a:pPr>
            <a:r>
              <a:rPr b="0" lang="en-PH" sz="1800" spc="-1" strike="noStrike">
                <a:solidFill>
                  <a:srgbClr val="000000"/>
                </a:solidFill>
                <a:latin typeface="Lato"/>
                <a:ea typeface="DejaVu Sans"/>
              </a:rPr>
              <a:t>1.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lecture was long, a bore, and uninspiring.</a:t>
            </a:r>
            <a:endParaRPr b="0" lang="en-PH" sz="1800" spc="-1" strike="noStrike">
              <a:latin typeface="Arial"/>
            </a:endParaRPr>
          </a:p>
          <a:p>
            <a:pPr>
              <a:lnSpc>
                <a:spcPct val="100000"/>
              </a:lnSpc>
              <a:spcBef>
                <a:spcPts val="850"/>
              </a:spcBef>
              <a:spcAft>
                <a:spcPts val="850"/>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lecture was long, boring, and uninspiring.                                                                                         </a:t>
            </a:r>
            <a:endParaRPr b="0" lang="en-PH" sz="1800" spc="-1" strike="noStrike">
              <a:latin typeface="Arial"/>
            </a:endParaRPr>
          </a:p>
          <a:p>
            <a:pPr>
              <a:lnSpc>
                <a:spcPct val="100000"/>
              </a:lnSpc>
              <a:spcBef>
                <a:spcPts val="850"/>
              </a:spcBef>
              <a:spcAft>
                <a:spcPts val="850"/>
              </a:spcAft>
              <a:buNone/>
            </a:pPr>
            <a:r>
              <a:rPr b="0" lang="en-PH" sz="1800" spc="-1" strike="noStrike">
                <a:solidFill>
                  <a:srgbClr val="000000"/>
                </a:solidFill>
                <a:latin typeface="Lato"/>
                <a:ea typeface="DejaVu Sans"/>
              </a:rPr>
              <a:t>2.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In his free time, he likes playing the piano and to work on his car.</a:t>
            </a:r>
            <a:endParaRPr b="0" lang="en-PH" sz="1800" spc="-1" strike="noStrike">
              <a:latin typeface="Arial"/>
            </a:endParaRPr>
          </a:p>
          <a:p>
            <a:pPr>
              <a:lnSpc>
                <a:spcPct val="100000"/>
              </a:lnSpc>
              <a:spcBef>
                <a:spcPts val="850"/>
              </a:spcBef>
              <a:spcAft>
                <a:spcPts val="850"/>
              </a:spcAft>
              <a:buNone/>
            </a:pPr>
            <a:r>
              <a:rPr b="0" lang="en-PH" sz="1800" spc="-1" strike="noStrike">
                <a:solidFill>
                  <a:srgbClr val="000000"/>
                </a:solidFill>
                <a:latin typeface="Lato"/>
                <a:ea typeface="DejaVu Sans"/>
              </a:rPr>
              <a:t>3.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 admire my grandmother because of her kindness, her wisdom, and she has great sense of humor.</a:t>
            </a:r>
            <a:endParaRPr b="0" lang="en-PH" sz="1800" spc="-1" strike="noStrike">
              <a:latin typeface="Arial"/>
            </a:endParaRPr>
          </a:p>
          <a:p>
            <a:pPr>
              <a:lnSpc>
                <a:spcPct val="100000"/>
              </a:lnSpc>
              <a:spcBef>
                <a:spcPts val="850"/>
              </a:spcBef>
              <a:spcAft>
                <a:spcPts val="850"/>
              </a:spcAft>
              <a:buNone/>
            </a:pPr>
            <a:r>
              <a:rPr b="0" lang="en-PH" sz="1800" spc="-1" strike="noStrike">
                <a:solidFill>
                  <a:srgbClr val="000000"/>
                </a:solidFill>
                <a:latin typeface="Lato"/>
                <a:ea typeface="DejaVu Sans"/>
              </a:rPr>
              <a:t>4.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Psychology is interesting, but also it is a challenging class.</a:t>
            </a:r>
            <a:endParaRPr b="0" lang="en-PH" sz="1800" spc="-1" strike="noStrike">
              <a:latin typeface="Arial"/>
            </a:endParaRPr>
          </a:p>
          <a:p>
            <a:pPr>
              <a:lnSpc>
                <a:spcPct val="100000"/>
              </a:lnSpc>
              <a:spcBef>
                <a:spcPts val="850"/>
              </a:spcBef>
              <a:spcAft>
                <a:spcPts val="850"/>
              </a:spcAft>
              <a:buNone/>
            </a:pPr>
            <a:r>
              <a:rPr b="0" lang="en-PH" sz="1800" spc="-1" strike="noStrike">
                <a:solidFill>
                  <a:srgbClr val="000000"/>
                </a:solidFill>
                <a:latin typeface="Lato"/>
                <a:ea typeface="DejaVu Sans"/>
              </a:rPr>
              <a:t>5.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He is an affectionate father and also thoughtful.</a:t>
            </a:r>
            <a:endParaRPr b="0" lang="en-PH" sz="1800" spc="-1" strike="noStrike">
              <a:latin typeface="Arial"/>
            </a:endParaRPr>
          </a:p>
          <a:p>
            <a:pPr>
              <a:lnSpc>
                <a:spcPct val="100000"/>
              </a:lnSpc>
              <a:spcBef>
                <a:spcPts val="283"/>
              </a:spcBef>
              <a:spcAft>
                <a:spcPts val="283"/>
              </a:spcAft>
              <a:buNone/>
            </a:pPr>
            <a:endParaRPr b="0" lang="en-PH" sz="1800" spc="-1" strike="noStrike">
              <a:latin typeface="Arial"/>
            </a:endParaRPr>
          </a:p>
        </p:txBody>
      </p:sp>
      <p:sp>
        <p:nvSpPr>
          <p:cNvPr id="159" name=""/>
          <p:cNvSpPr/>
          <p:nvPr/>
        </p:nvSpPr>
        <p:spPr>
          <a:xfrm>
            <a:off x="288000" y="234720"/>
            <a:ext cx="10834200" cy="625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Montserrat Medium"/>
                <a:ea typeface="DejaVu Sans"/>
              </a:rPr>
              <a:t>Presenting Information through Writing</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PlaceHolder 8"/>
          <p:cNvSpPr/>
          <p:nvPr/>
        </p:nvSpPr>
        <p:spPr>
          <a:xfrm>
            <a:off x="-2942640" y="0"/>
            <a:ext cx="10498320" cy="232812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161" name=""/>
          <p:cNvSpPr/>
          <p:nvPr/>
        </p:nvSpPr>
        <p:spPr>
          <a:xfrm>
            <a:off x="684000" y="936000"/>
            <a:ext cx="10833480" cy="4498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endParaRPr b="0" lang="en-PH" sz="1800" spc="-1" strike="noStrike">
              <a:latin typeface="Arial"/>
            </a:endParaRPr>
          </a:p>
        </p:txBody>
      </p:sp>
      <p:sp>
        <p:nvSpPr>
          <p:cNvPr id="162" name="TextBox 4"/>
          <p:cNvSpPr/>
          <p:nvPr/>
        </p:nvSpPr>
        <p:spPr>
          <a:xfrm>
            <a:off x="411120" y="815760"/>
            <a:ext cx="6103800" cy="5162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PH" sz="2800" spc="-1" strike="noStrike">
                <a:solidFill>
                  <a:srgbClr val="c9211e"/>
                </a:solidFill>
                <a:latin typeface="Lato"/>
                <a:ea typeface="DejaVu Sans"/>
              </a:rPr>
              <a:t>Answer:</a:t>
            </a:r>
            <a:endParaRPr b="0" lang="en-PH" sz="2800" spc="-1" strike="noStrike">
              <a:solidFill>
                <a:srgbClr val="c9211e"/>
              </a:solidFill>
              <a:latin typeface="Arial"/>
            </a:endParaRPr>
          </a:p>
        </p:txBody>
      </p:sp>
      <p:sp>
        <p:nvSpPr>
          <p:cNvPr id="163" name=""/>
          <p:cNvSpPr/>
          <p:nvPr/>
        </p:nvSpPr>
        <p:spPr>
          <a:xfrm>
            <a:off x="684000" y="1274040"/>
            <a:ext cx="10978920" cy="532692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1" lang="en-PH" sz="1800" spc="-1" strike="noStrike">
                <a:solidFill>
                  <a:srgbClr val="000000"/>
                </a:solidFill>
                <a:latin typeface="Lato"/>
                <a:ea typeface="DejaVu Sans"/>
              </a:rPr>
              <a:t>Read the following sentences. Correct and rewrite the sentences to achieve parallelism. The first sentence has been corrected for you. </a:t>
            </a:r>
            <a:endParaRPr b="0" lang="en-PH" sz="1800" spc="-1" strike="noStrike">
              <a:latin typeface="Arial"/>
            </a:endParaRPr>
          </a:p>
          <a:p>
            <a:pPr>
              <a:lnSpc>
                <a:spcPct val="100000"/>
              </a:lnSpc>
              <a:spcBef>
                <a:spcPts val="567"/>
              </a:spcBef>
              <a:spcAft>
                <a:spcPts val="567"/>
              </a:spcAft>
              <a:buNone/>
            </a:pPr>
            <a:r>
              <a:rPr b="0" lang="en-PH" sz="1800" spc="-1" strike="noStrike">
                <a:solidFill>
                  <a:srgbClr val="000000"/>
                </a:solidFill>
                <a:latin typeface="Lato"/>
                <a:ea typeface="DejaVu Sans"/>
              </a:rPr>
              <a:t>1.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lecture was long, a bore, and uninspiring.</a:t>
            </a:r>
            <a:endParaRPr b="0" lang="en-PH" sz="1800" spc="-1" strike="noStrike">
              <a:latin typeface="Arial"/>
            </a:endParaRPr>
          </a:p>
          <a:p>
            <a:pPr>
              <a:lnSpc>
                <a:spcPct val="100000"/>
              </a:lnSpc>
              <a:spcBef>
                <a:spcPts val="567"/>
              </a:spcBef>
              <a:spcAft>
                <a:spcPts val="567"/>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lecture was long, boring, and uninspiring.                                                                                         </a:t>
            </a:r>
            <a:endParaRPr b="0" lang="en-PH" sz="1800" spc="-1" strike="noStrike">
              <a:latin typeface="Arial"/>
            </a:endParaRPr>
          </a:p>
          <a:p>
            <a:pPr>
              <a:lnSpc>
                <a:spcPct val="100000"/>
              </a:lnSpc>
              <a:spcBef>
                <a:spcPts val="567"/>
              </a:spcBef>
              <a:spcAft>
                <a:spcPts val="567"/>
              </a:spcAft>
              <a:buNone/>
            </a:pPr>
            <a:r>
              <a:rPr b="0" lang="en-PH" sz="1800" spc="-1" strike="noStrike">
                <a:solidFill>
                  <a:srgbClr val="000000"/>
                </a:solidFill>
                <a:latin typeface="Lato"/>
                <a:ea typeface="DejaVu Sans"/>
              </a:rPr>
              <a:t>2.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In his free time, he likes playing the piano and to work on his car.</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PingFang SC"/>
              </a:rPr>
              <a:t>	</a:t>
            </a:r>
            <a:r>
              <a:rPr b="0" lang="en-PH" sz="1800" spc="-1" strike="noStrike">
                <a:solidFill>
                  <a:srgbClr val="c9211e"/>
                </a:solidFill>
                <a:latin typeface="Lato"/>
                <a:ea typeface="PingFang SC"/>
              </a:rPr>
              <a:t>In his free time, he likes playing the piano and working on his car.</a:t>
            </a:r>
            <a:endParaRPr b="0" lang="en-PH" sz="1800" spc="-1" strike="noStrike">
              <a:latin typeface="Arial"/>
            </a:endParaRPr>
          </a:p>
          <a:p>
            <a:pPr>
              <a:lnSpc>
                <a:spcPct val="100000"/>
              </a:lnSpc>
              <a:spcBef>
                <a:spcPts val="567"/>
              </a:spcBef>
              <a:spcAft>
                <a:spcPts val="567"/>
              </a:spcAft>
              <a:buNone/>
            </a:pPr>
            <a:r>
              <a:rPr b="0" lang="en-PH" sz="1800" spc="-1" strike="noStrike">
                <a:solidFill>
                  <a:srgbClr val="000000"/>
                </a:solidFill>
                <a:latin typeface="Lato"/>
                <a:ea typeface="PingFang SC"/>
              </a:rPr>
              <a:t>3. </a:t>
            </a: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I admire my grandmother because of her kindness, her wisdom, and she has great sense of humor.</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	</a:t>
            </a:r>
            <a:r>
              <a:rPr b="0" lang="en-PH" sz="1800" spc="-1" strike="noStrike">
                <a:solidFill>
                  <a:srgbClr val="c9211e"/>
                </a:solidFill>
                <a:latin typeface="Lato"/>
                <a:ea typeface="PingFang SC"/>
              </a:rPr>
              <a:t>I admire my grandmother because of her kindness, wisdom, and great sense of humor.</a:t>
            </a:r>
            <a:endParaRPr b="0" lang="en-PH" sz="1800" spc="-1" strike="noStrike">
              <a:latin typeface="Arial"/>
            </a:endParaRPr>
          </a:p>
          <a:p>
            <a:pPr>
              <a:lnSpc>
                <a:spcPct val="100000"/>
              </a:lnSpc>
              <a:spcBef>
                <a:spcPts val="567"/>
              </a:spcBef>
              <a:spcAft>
                <a:spcPts val="567"/>
              </a:spcAft>
              <a:buNone/>
            </a:pPr>
            <a:r>
              <a:rPr b="0" lang="en-PH" sz="1800" spc="-1" strike="noStrike">
                <a:solidFill>
                  <a:srgbClr val="000000"/>
                </a:solidFill>
                <a:latin typeface="Lato"/>
                <a:ea typeface="PingFang SC"/>
              </a:rPr>
              <a:t>4. </a:t>
            </a: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Psychology is interesting, but also it is a challenging class.</a:t>
            </a:r>
            <a:endParaRPr b="0" lang="en-PH" sz="1800" spc="-1" strike="noStrike">
              <a:latin typeface="Arial"/>
            </a:endParaRPr>
          </a:p>
          <a:p>
            <a:pPr>
              <a:lnSpc>
                <a:spcPct val="100000"/>
              </a:lnSpc>
              <a:spcBef>
                <a:spcPts val="283"/>
              </a:spcBef>
              <a:spcAft>
                <a:spcPts val="283"/>
              </a:spcAft>
              <a:buNone/>
            </a:pPr>
            <a:r>
              <a:rPr b="0" lang="en-PH" sz="1800" spc="-1" strike="noStrike">
                <a:solidFill>
                  <a:srgbClr val="c9211e"/>
                </a:solidFill>
                <a:latin typeface="Lato"/>
                <a:ea typeface="PingFang SC"/>
              </a:rPr>
              <a:t>	</a:t>
            </a:r>
            <a:r>
              <a:rPr b="0" lang="en-PH" sz="1800" spc="-1" strike="noStrike">
                <a:solidFill>
                  <a:srgbClr val="c9211e"/>
                </a:solidFill>
                <a:latin typeface="Lato"/>
                <a:ea typeface="PingFang SC"/>
              </a:rPr>
              <a:t>Psychology is an interesting but challenging class.</a:t>
            </a:r>
            <a:endParaRPr b="0" lang="en-PH" sz="1800" spc="-1" strike="noStrike">
              <a:latin typeface="Arial"/>
            </a:endParaRPr>
          </a:p>
          <a:p>
            <a:pPr>
              <a:lnSpc>
                <a:spcPct val="100000"/>
              </a:lnSpc>
              <a:spcBef>
                <a:spcPts val="567"/>
              </a:spcBef>
              <a:spcAft>
                <a:spcPts val="567"/>
              </a:spcAft>
              <a:buNone/>
            </a:pPr>
            <a:r>
              <a:rPr b="0" lang="en-PH" sz="1800" spc="-1" strike="noStrike">
                <a:solidFill>
                  <a:srgbClr val="000000"/>
                </a:solidFill>
                <a:latin typeface="Lato"/>
                <a:ea typeface="PingFang SC"/>
              </a:rPr>
              <a:t>5. </a:t>
            </a: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He is an affectionate father and also thoughtful.</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PingFang SC"/>
              </a:rPr>
              <a:t>	</a:t>
            </a:r>
            <a:r>
              <a:rPr b="0" lang="en-PH" sz="1800" spc="-1" strike="noStrike">
                <a:solidFill>
                  <a:srgbClr val="c9211e"/>
                </a:solidFill>
                <a:latin typeface="Lato"/>
                <a:ea typeface="PingFang SC"/>
              </a:rPr>
              <a:t>He is an affectionate and thoughtful father.</a:t>
            </a:r>
            <a:endParaRPr b="0" lang="en-PH" sz="1800" spc="-1" strike="noStrike">
              <a:latin typeface="Arial"/>
            </a:endParaRPr>
          </a:p>
          <a:p>
            <a:pPr>
              <a:lnSpc>
                <a:spcPct val="100000"/>
              </a:lnSpc>
              <a:spcBef>
                <a:spcPts val="283"/>
              </a:spcBef>
              <a:spcAft>
                <a:spcPts val="283"/>
              </a:spcAft>
              <a:buNone/>
            </a:pPr>
            <a:endParaRPr b="0" lang="en-PH" sz="1800" spc="-1" strike="noStrike">
              <a:latin typeface="Arial"/>
            </a:endParaRPr>
          </a:p>
        </p:txBody>
      </p:sp>
      <p:sp>
        <p:nvSpPr>
          <p:cNvPr id="164" name=""/>
          <p:cNvSpPr/>
          <p:nvPr/>
        </p:nvSpPr>
        <p:spPr>
          <a:xfrm>
            <a:off x="288000" y="234720"/>
            <a:ext cx="10834200" cy="625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Montserrat Medium"/>
                <a:ea typeface="DejaVu Sans"/>
              </a:rPr>
              <a:t>Presenting Information through Writing</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9"/>
          <p:cNvSpPr/>
          <p:nvPr/>
        </p:nvSpPr>
        <p:spPr>
          <a:xfrm>
            <a:off x="-2942640" y="0"/>
            <a:ext cx="10498320" cy="232812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126" name=""/>
          <p:cNvSpPr/>
          <p:nvPr/>
        </p:nvSpPr>
        <p:spPr>
          <a:xfrm>
            <a:off x="288000" y="450720"/>
            <a:ext cx="10834200" cy="625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Montserrat Medium"/>
                <a:ea typeface="DejaVu Sans"/>
              </a:rPr>
              <a:t>Presenting Information through Writing</a:t>
            </a:r>
            <a:endParaRPr b="0" lang="en-PH" sz="3600" spc="-1" strike="noStrike">
              <a:latin typeface="Arial"/>
            </a:endParaRPr>
          </a:p>
        </p:txBody>
      </p:sp>
      <p:sp>
        <p:nvSpPr>
          <p:cNvPr id="127" name=""/>
          <p:cNvSpPr/>
          <p:nvPr/>
        </p:nvSpPr>
        <p:spPr>
          <a:xfrm>
            <a:off x="684000" y="1836000"/>
            <a:ext cx="10833480" cy="305820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spcBef>
                <a:spcPts val="5953"/>
              </a:spcBef>
              <a:spcAft>
                <a:spcPts val="595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 </a:t>
            </a:r>
            <a:r>
              <a:rPr b="1" lang="en-PH" sz="1800" spc="-1" strike="noStrike">
                <a:solidFill>
                  <a:srgbClr val="000000"/>
                </a:solidFill>
                <a:latin typeface="Lato"/>
                <a:ea typeface="DejaVu Sans"/>
              </a:rPr>
              <a:t>informative speech</a:t>
            </a:r>
            <a:r>
              <a:rPr b="0" lang="en-PH" sz="1800" spc="-1" strike="noStrike">
                <a:solidFill>
                  <a:srgbClr val="000000"/>
                </a:solidFill>
                <a:latin typeface="Lato"/>
                <a:ea typeface="DejaVu Sans"/>
              </a:rPr>
              <a:t> can also be about objects or people. The term “objects” covers many topics we might not ordinarily consider to be “things.” It includes people, institutions, places, substances, and inanimate things. In crafting an informative speech the writer must be knowledgeable in using cohesive device. </a:t>
            </a:r>
            <a:r>
              <a:rPr b="1" lang="en-PH" sz="1800" spc="-1" strike="noStrike">
                <a:solidFill>
                  <a:srgbClr val="000000"/>
                </a:solidFill>
                <a:latin typeface="Lato"/>
                <a:ea typeface="DejaVu Sans"/>
              </a:rPr>
              <a:t>Cohesive devices</a:t>
            </a:r>
            <a:r>
              <a:rPr b="0" lang="en-PH" sz="1800" spc="-1" strike="noStrike">
                <a:solidFill>
                  <a:srgbClr val="000000"/>
                </a:solidFill>
                <a:latin typeface="Lato"/>
                <a:ea typeface="DejaVu Sans"/>
              </a:rPr>
              <a:t>, also known as transitions, are single words or phrases that connect the ideas in your sentences or paragraphs.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PlaceHolder 2"/>
          <p:cNvSpPr/>
          <p:nvPr/>
        </p:nvSpPr>
        <p:spPr>
          <a:xfrm>
            <a:off x="-2942640" y="0"/>
            <a:ext cx="10498320" cy="232812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129" name=""/>
          <p:cNvSpPr/>
          <p:nvPr/>
        </p:nvSpPr>
        <p:spPr>
          <a:xfrm>
            <a:off x="324000" y="810720"/>
            <a:ext cx="10834200" cy="625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200" spc="-1" strike="noStrike">
                <a:solidFill>
                  <a:srgbClr val="000000"/>
                </a:solidFill>
                <a:latin typeface="Lato"/>
                <a:ea typeface="DejaVu Sans"/>
              </a:rPr>
              <a:t>Kinds of transitions for particular situations:</a:t>
            </a:r>
            <a:endParaRPr b="0" lang="en-PH" sz="2200" spc="-1" strike="noStrike">
              <a:latin typeface="Arial"/>
            </a:endParaRPr>
          </a:p>
        </p:txBody>
      </p:sp>
      <p:sp>
        <p:nvSpPr>
          <p:cNvPr id="130" name=""/>
          <p:cNvSpPr/>
          <p:nvPr/>
        </p:nvSpPr>
        <p:spPr>
          <a:xfrm>
            <a:off x="684000" y="1152000"/>
            <a:ext cx="10833480" cy="4498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1" lang="en-PH" sz="1800" spc="-1" strike="noStrike">
                <a:solidFill>
                  <a:srgbClr val="000000"/>
                </a:solidFill>
                <a:latin typeface="Lato"/>
                <a:ea typeface="PingFang SC"/>
              </a:rPr>
              <a:t>Transitions That Limit or Prepare for an Example</a:t>
            </a:r>
            <a:endParaRPr b="0" lang="en-PH" sz="1800" spc="-1" strike="noStrike">
              <a:latin typeface="Arial"/>
            </a:endParaRPr>
          </a:p>
          <a:p>
            <a:pPr marL="216000" indent="-216000">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ea typeface="DejaVu Sans"/>
              </a:rPr>
              <a:t>as (evidence of...)</a:t>
            </a:r>
            <a:endParaRPr b="0" lang="en-PH" sz="1800" spc="-1" strike="noStrike">
              <a:latin typeface="Arial"/>
            </a:endParaRPr>
          </a:p>
          <a:p>
            <a:pPr marL="216000" indent="-216000">
              <a:lnSpc>
                <a:spcPct val="100000"/>
              </a:lnSpc>
              <a:spcBef>
                <a:spcPts val="283"/>
              </a:spcBef>
              <a:spcAft>
                <a:spcPts val="283"/>
              </a:spcAft>
              <a:buClr>
                <a:srgbClr val="000000"/>
              </a:buClr>
              <a:buSzPct val="45000"/>
              <a:buFont typeface="Wingdings" charset="2"/>
              <a:buChar char=""/>
              <a:tabLst>
                <a:tab algn="l" pos="501120"/>
              </a:tabLst>
            </a:pPr>
            <a:r>
              <a:rPr b="0" lang="en-PH" sz="1800" spc="-1" strike="noStrike">
                <a:solidFill>
                  <a:srgbClr val="000000"/>
                </a:solidFill>
                <a:latin typeface="Lato"/>
                <a:ea typeface="DejaVu Sans"/>
              </a:rPr>
              <a:t>for example</a:t>
            </a:r>
            <a:endParaRPr b="0" lang="en-PH" sz="1800" spc="-1" strike="noStrike">
              <a:latin typeface="Arial"/>
            </a:endParaRPr>
          </a:p>
          <a:p>
            <a:pPr marL="216000" indent="-216000">
              <a:lnSpc>
                <a:spcPct val="100000"/>
              </a:lnSpc>
              <a:spcBef>
                <a:spcPts val="283"/>
              </a:spcBef>
              <a:spcAft>
                <a:spcPts val="283"/>
              </a:spcAft>
              <a:buClr>
                <a:srgbClr val="000000"/>
              </a:buClr>
              <a:buSzPct val="45000"/>
              <a:buFont typeface="Wingdings" charset="2"/>
              <a:buChar char=""/>
              <a:tabLst>
                <a:tab algn="l" pos="501120"/>
              </a:tabLst>
            </a:pPr>
            <a:r>
              <a:rPr b="0" lang="en-PH" sz="1800" spc="-1" strike="noStrike">
                <a:solidFill>
                  <a:srgbClr val="000000"/>
                </a:solidFill>
                <a:latin typeface="Lato"/>
                <a:ea typeface="DejaVu Sans"/>
              </a:rPr>
              <a:t>for instance</a:t>
            </a:r>
            <a:endParaRPr b="0" lang="en-PH" sz="1800" spc="-1" strike="noStrike">
              <a:latin typeface="Arial"/>
            </a:endParaRPr>
          </a:p>
          <a:p>
            <a:pPr marL="216000" indent="-216000">
              <a:lnSpc>
                <a:spcPct val="100000"/>
              </a:lnSpc>
              <a:spcBef>
                <a:spcPts val="283"/>
              </a:spcBef>
              <a:spcAft>
                <a:spcPts val="283"/>
              </a:spcAft>
              <a:buClr>
                <a:srgbClr val="000000"/>
              </a:buClr>
              <a:buSzPct val="45000"/>
              <a:buFont typeface="Wingdings" charset="2"/>
              <a:buChar char=""/>
              <a:tabLst>
                <a:tab algn="l" pos="501120"/>
              </a:tabLst>
            </a:pPr>
            <a:r>
              <a:rPr b="0" lang="en-PH" sz="1800" spc="-1" strike="noStrike">
                <a:solidFill>
                  <a:srgbClr val="000000"/>
                </a:solidFill>
                <a:latin typeface="Lato"/>
                <a:ea typeface="DejaVu Sans"/>
              </a:rPr>
              <a:t>thus</a:t>
            </a:r>
            <a:endParaRPr b="0" lang="en-PH" sz="1800" spc="-1" strike="noStrike">
              <a:latin typeface="Arial"/>
            </a:endParaRPr>
          </a:p>
          <a:p>
            <a:pPr marL="216000" indent="-216000">
              <a:lnSpc>
                <a:spcPct val="100000"/>
              </a:lnSpc>
              <a:spcBef>
                <a:spcPts val="283"/>
              </a:spcBef>
              <a:spcAft>
                <a:spcPts val="283"/>
              </a:spcAft>
              <a:buClr>
                <a:srgbClr val="000000"/>
              </a:buClr>
              <a:buSzPct val="45000"/>
              <a:buFont typeface="Wingdings" charset="2"/>
              <a:buChar char=""/>
              <a:tabLst>
                <a:tab algn="l" pos="501120"/>
              </a:tabLst>
            </a:pPr>
            <a:r>
              <a:rPr b="0" lang="en-PH" sz="1800" spc="-1" strike="noStrike">
                <a:solidFill>
                  <a:srgbClr val="000000"/>
                </a:solidFill>
                <a:latin typeface="Lato"/>
                <a:ea typeface="DejaVu Sans"/>
              </a:rPr>
              <a:t>to illustrate</a:t>
            </a:r>
            <a:endParaRPr b="0" lang="en-PH" sz="1800" spc="-1" strike="noStrike">
              <a:latin typeface="Arial"/>
            </a:endParaRPr>
          </a:p>
          <a:p>
            <a:pPr marL="216000" indent="-216000">
              <a:lnSpc>
                <a:spcPct val="100000"/>
              </a:lnSpc>
              <a:spcBef>
                <a:spcPts val="283"/>
              </a:spcBef>
              <a:spcAft>
                <a:spcPts val="283"/>
              </a:spcAft>
              <a:buClr>
                <a:srgbClr val="000000"/>
              </a:buClr>
              <a:buSzPct val="45000"/>
              <a:buFont typeface="Wingdings" charset="2"/>
              <a:buChar char=""/>
              <a:tabLst>
                <a:tab algn="l" pos="501120"/>
              </a:tabLst>
            </a:pPr>
            <a:r>
              <a:rPr b="0" lang="en-PH" sz="1800" spc="-1" strike="noStrike">
                <a:solidFill>
                  <a:srgbClr val="000000"/>
                </a:solidFill>
                <a:latin typeface="Lato"/>
                <a:ea typeface="DejaVu Sans"/>
              </a:rPr>
              <a:t>such as</a:t>
            </a:r>
            <a:endParaRPr b="0" lang="en-PH" sz="1800" spc="-1" strike="noStrike">
              <a:latin typeface="Arial"/>
            </a:endParaRPr>
          </a:p>
          <a:p>
            <a:pPr marL="216000" indent="-216000">
              <a:lnSpc>
                <a:spcPct val="100000"/>
              </a:lnSpc>
              <a:spcBef>
                <a:spcPts val="283"/>
              </a:spcBef>
              <a:spcAft>
                <a:spcPts val="283"/>
              </a:spcAft>
              <a:buClr>
                <a:srgbClr val="000000"/>
              </a:buClr>
              <a:buSzPct val="45000"/>
              <a:buFont typeface="Wingdings" charset="2"/>
              <a:buChar char=""/>
              <a:tabLst>
                <a:tab algn="l" pos="501120"/>
              </a:tabLst>
            </a:pPr>
            <a:r>
              <a:rPr b="0" lang="en-PH" sz="1800" spc="-1" strike="noStrike">
                <a:solidFill>
                  <a:srgbClr val="000000"/>
                </a:solidFill>
                <a:latin typeface="Lato"/>
                <a:ea typeface="DejaVu Sans"/>
              </a:rPr>
              <a:t>to illustrate</a:t>
            </a:r>
            <a:endParaRPr b="0" lang="en-PH" sz="1800" spc="-1" strike="noStrike">
              <a:latin typeface="Arial"/>
            </a:endParaRPr>
          </a:p>
          <a:p>
            <a:pPr marL="216000" indent="-216000">
              <a:lnSpc>
                <a:spcPct val="100000"/>
              </a:lnSpc>
              <a:spcBef>
                <a:spcPts val="283"/>
              </a:spcBef>
              <a:spcAft>
                <a:spcPts val="283"/>
              </a:spcAft>
              <a:buClr>
                <a:srgbClr val="000000"/>
              </a:buClr>
              <a:buSzPct val="45000"/>
              <a:buFont typeface="Wingdings" charset="2"/>
              <a:buChar char=""/>
              <a:tabLst>
                <a:tab algn="l" pos="501120"/>
              </a:tabLst>
            </a:pPr>
            <a:r>
              <a:rPr b="0" lang="en-PH" sz="1800" spc="-1" strike="noStrike">
                <a:solidFill>
                  <a:srgbClr val="000000"/>
                </a:solidFill>
                <a:latin typeface="Lato"/>
                <a:ea typeface="DejaVu Sans"/>
              </a:rPr>
              <a:t>to show what (I mean)</a:t>
            </a:r>
            <a:endParaRPr b="0" lang="en-PH" sz="1800" spc="-1" strike="noStrike">
              <a:latin typeface="Arial"/>
            </a:endParaRPr>
          </a:p>
          <a:p>
            <a:pPr marL="216000" indent="-216000">
              <a:lnSpc>
                <a:spcPct val="100000"/>
              </a:lnSpc>
              <a:spcBef>
                <a:spcPts val="283"/>
              </a:spcBef>
              <a:spcAft>
                <a:spcPts val="283"/>
              </a:spcAft>
              <a:buClr>
                <a:srgbClr val="000000"/>
              </a:buClr>
              <a:buSzPct val="45000"/>
              <a:buFont typeface="Wingdings" charset="2"/>
              <a:buChar char=""/>
              <a:tabLst>
                <a:tab algn="l" pos="501120"/>
              </a:tabLst>
            </a:pPr>
            <a:r>
              <a:rPr b="0" lang="en-PH" sz="1800" spc="-1" strike="noStrike">
                <a:solidFill>
                  <a:srgbClr val="000000"/>
                </a:solidFill>
                <a:latin typeface="Lato"/>
                <a:ea typeface="DejaVu Sans"/>
              </a:rPr>
              <a:t>specifically</a:t>
            </a:r>
            <a:endParaRPr b="0" lang="en-PH" sz="1800" spc="-1" strike="noStrike">
              <a:latin typeface="Arial"/>
            </a:endParaRPr>
          </a:p>
          <a:p>
            <a:pPr marL="216000" indent="-216000">
              <a:lnSpc>
                <a:spcPct val="100000"/>
              </a:lnSpc>
              <a:spcBef>
                <a:spcPts val="283"/>
              </a:spcBef>
              <a:spcAft>
                <a:spcPts val="283"/>
              </a:spcAft>
              <a:buClr>
                <a:srgbClr val="000000"/>
              </a:buClr>
              <a:buSzPct val="45000"/>
              <a:buFont typeface="Wingdings" charset="2"/>
              <a:buChar char=""/>
              <a:tabLst>
                <a:tab algn="l" pos="501120"/>
              </a:tabLst>
            </a:pPr>
            <a:r>
              <a:rPr b="0" lang="en-PH" sz="1800" spc="-1" strike="noStrike">
                <a:solidFill>
                  <a:srgbClr val="000000"/>
                </a:solidFill>
                <a:latin typeface="Lato"/>
                <a:ea typeface="DejaVu Sans"/>
              </a:rPr>
              <a:t>let us (take the case of...)</a:t>
            </a:r>
            <a:endParaRPr b="0" lang="en-PH" sz="1800" spc="-1" strike="noStrike">
              <a:latin typeface="Arial"/>
            </a:endParaRPr>
          </a:p>
          <a:p>
            <a:pPr marL="216000" indent="-216000">
              <a:lnSpc>
                <a:spcPct val="100000"/>
              </a:lnSpc>
              <a:spcBef>
                <a:spcPts val="283"/>
              </a:spcBef>
              <a:spcAft>
                <a:spcPts val="283"/>
              </a:spcAft>
              <a:buClr>
                <a:srgbClr val="000000"/>
              </a:buClr>
              <a:buSzPct val="45000"/>
              <a:buFont typeface="Wingdings" charset="2"/>
              <a:buChar char=""/>
              <a:tabLst>
                <a:tab algn="l" pos="501120"/>
              </a:tabLst>
            </a:pPr>
            <a:r>
              <a:rPr b="0" lang="en-PH" sz="1800" spc="-1" strike="noStrike">
                <a:solidFill>
                  <a:srgbClr val="000000"/>
                </a:solidFill>
                <a:latin typeface="Lato"/>
                <a:ea typeface="DejaVu Sans"/>
              </a:rPr>
              <a:t>Chiefly</a:t>
            </a:r>
            <a:endParaRPr b="0" lang="en-PH" sz="1800" spc="-1" strike="noStrike">
              <a:latin typeface="Arial"/>
            </a:endParaRPr>
          </a:p>
          <a:p>
            <a:pPr marL="216000" indent="-216000">
              <a:lnSpc>
                <a:spcPct val="100000"/>
              </a:lnSpc>
              <a:spcBef>
                <a:spcPts val="283"/>
              </a:spcBef>
              <a:spcAft>
                <a:spcPts val="283"/>
              </a:spcAft>
              <a:buClr>
                <a:srgbClr val="000000"/>
              </a:buClr>
              <a:buSzPct val="45000"/>
              <a:buFont typeface="Wingdings" charset="2"/>
              <a:buChar char=""/>
              <a:tabLst>
                <a:tab algn="l" pos="501120"/>
              </a:tabLst>
            </a:pPr>
            <a:r>
              <a:rPr b="1" lang="en-PH" sz="1800" spc="-1" strike="noStrike">
                <a:solidFill>
                  <a:srgbClr val="000000"/>
                </a:solidFill>
                <a:latin typeface="LaTO"/>
                <a:ea typeface="DejaVu Sans"/>
              </a:rPr>
              <a:t>Example sentence: </a:t>
            </a:r>
            <a:endParaRPr b="0" lang="en-PH" sz="1800" spc="-1" strike="noStrike">
              <a:latin typeface="Arial"/>
            </a:endParaRPr>
          </a:p>
          <a:p>
            <a:pPr lvl="5" marL="1296000" indent="-216000">
              <a:lnSpc>
                <a:spcPct val="100000"/>
              </a:lnSpc>
              <a:spcBef>
                <a:spcPts val="283"/>
              </a:spcBef>
              <a:spcAft>
                <a:spcPts val="283"/>
              </a:spcAft>
              <a:buClr>
                <a:srgbClr val="000000"/>
              </a:buClr>
              <a:buSzPct val="45000"/>
              <a:buFont typeface="Wingdings" charset="2"/>
              <a:buChar char=""/>
              <a:tabLst>
                <a:tab algn="l" pos="501120"/>
              </a:tabLst>
            </a:pPr>
            <a:r>
              <a:rPr b="0" lang="en-PH" sz="1800" spc="-1" strike="noStrike">
                <a:solidFill>
                  <a:srgbClr val="000000"/>
                </a:solidFill>
                <a:latin typeface="LaTO"/>
                <a:ea typeface="DejaVu Sans"/>
              </a:rPr>
              <a:t>My family traveled to Baguio City </a:t>
            </a:r>
            <a:r>
              <a:rPr b="0" lang="en-PH" sz="1800" spc="-1" strike="noStrike">
                <a:solidFill>
                  <a:srgbClr val="000000"/>
                </a:solidFill>
                <a:latin typeface="LaTO"/>
                <a:ea typeface="€¾çíþ"/>
              </a:rPr>
              <a:t>chiefly </a:t>
            </a:r>
            <a:r>
              <a:rPr b="0" lang="en-PH" sz="1800" spc="-1" strike="noStrike">
                <a:solidFill>
                  <a:srgbClr val="000000"/>
                </a:solidFill>
                <a:latin typeface="LaTO"/>
                <a:ea typeface="DejaVu Sans"/>
              </a:rPr>
              <a:t>to escape the summer heat.</a:t>
            </a:r>
            <a:endParaRPr b="0" lang="en-PH" sz="1800" spc="-1" strike="noStrike">
              <a:latin typeface="Arial"/>
            </a:endParaRPr>
          </a:p>
        </p:txBody>
      </p:sp>
      <p:sp>
        <p:nvSpPr>
          <p:cNvPr id="131" name=""/>
          <p:cNvSpPr/>
          <p:nvPr/>
        </p:nvSpPr>
        <p:spPr>
          <a:xfrm>
            <a:off x="288000" y="90720"/>
            <a:ext cx="10834200" cy="625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Montserrat Medium"/>
                <a:ea typeface="DejaVu Sans"/>
              </a:rPr>
              <a:t>Presenting Information through Writing</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PlaceHolder 3"/>
          <p:cNvSpPr/>
          <p:nvPr/>
        </p:nvSpPr>
        <p:spPr>
          <a:xfrm>
            <a:off x="-2942640" y="0"/>
            <a:ext cx="10498320" cy="232812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133" name=""/>
          <p:cNvSpPr/>
          <p:nvPr/>
        </p:nvSpPr>
        <p:spPr>
          <a:xfrm>
            <a:off x="288000" y="864000"/>
            <a:ext cx="10834200" cy="625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200" spc="-1" strike="noStrike">
                <a:solidFill>
                  <a:srgbClr val="000000"/>
                </a:solidFill>
                <a:latin typeface="Lato"/>
                <a:ea typeface="DejaVu Sans"/>
              </a:rPr>
              <a:t>Kinds of transitions for particular situations:</a:t>
            </a:r>
            <a:endParaRPr b="0" lang="en-PH" sz="2200" spc="-1" strike="noStrike">
              <a:latin typeface="Arial"/>
            </a:endParaRPr>
          </a:p>
        </p:txBody>
      </p:sp>
      <p:sp>
        <p:nvSpPr>
          <p:cNvPr id="134" name=""/>
          <p:cNvSpPr/>
          <p:nvPr/>
        </p:nvSpPr>
        <p:spPr>
          <a:xfrm>
            <a:off x="684000" y="1260000"/>
            <a:ext cx="10833480" cy="4498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1" lang="en-PH" sz="1800" spc="-1" strike="noStrike">
                <a:solidFill>
                  <a:srgbClr val="000000"/>
                </a:solidFill>
                <a:latin typeface="Lato"/>
                <a:ea typeface="DejaVu Sans"/>
              </a:rPr>
              <a:t>Transitions That Assert a Truth or Acknowledge an Opposition</a:t>
            </a:r>
            <a:endParaRPr b="0" lang="en-PH" sz="1800" spc="-1" strike="noStrike">
              <a:latin typeface="Arial"/>
            </a:endParaRPr>
          </a:p>
          <a:p>
            <a:pPr marL="216000" indent="-216000">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PingFang SC"/>
              </a:rPr>
              <a:t>Surely</a:t>
            </a:r>
            <a:endParaRPr b="0" lang="en-PH" sz="1800" spc="-1" strike="noStrike">
              <a:latin typeface="Arial"/>
            </a:endParaRPr>
          </a:p>
          <a:p>
            <a:pPr marL="216000" indent="-216000">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PingFang SC"/>
              </a:rPr>
              <a:t>in fact</a:t>
            </a:r>
            <a:endParaRPr b="0" lang="en-PH" sz="1800" spc="-1" strike="noStrike">
              <a:latin typeface="Arial"/>
            </a:endParaRPr>
          </a:p>
          <a:p>
            <a:pPr marL="216000" indent="-216000">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PingFang SC"/>
              </a:rPr>
              <a:t>although it is true that</a:t>
            </a:r>
            <a:endParaRPr b="0" lang="en-PH" sz="1800" spc="-1" strike="noStrike">
              <a:latin typeface="Arial"/>
            </a:endParaRPr>
          </a:p>
          <a:p>
            <a:pPr marL="216000" indent="-216000">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PingFang SC"/>
              </a:rPr>
              <a:t>it may appear</a:t>
            </a:r>
            <a:endParaRPr b="0" lang="en-PH" sz="1800" spc="-1" strike="noStrike">
              <a:latin typeface="Arial"/>
            </a:endParaRPr>
          </a:p>
          <a:p>
            <a:pPr marL="216000" indent="-216000">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PingFang SC"/>
              </a:rPr>
              <a:t>regardless</a:t>
            </a:r>
            <a:endParaRPr b="0" lang="en-PH" sz="1800" spc="-1" strike="noStrike">
              <a:latin typeface="Arial"/>
            </a:endParaRPr>
          </a:p>
          <a:p>
            <a:pPr marL="216000" indent="-216000">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PingFang SC"/>
              </a:rPr>
              <a:t>certainly</a:t>
            </a:r>
            <a:endParaRPr b="0" lang="en-PH" sz="1800" spc="-1" strike="noStrike">
              <a:latin typeface="Arial"/>
            </a:endParaRPr>
          </a:p>
          <a:p>
            <a:pPr marL="216000" indent="-216000">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PingFang SC"/>
              </a:rPr>
              <a:t>granted that</a:t>
            </a:r>
            <a:endParaRPr b="0" lang="en-PH" sz="1800" spc="-1" strike="noStrike">
              <a:latin typeface="Arial"/>
            </a:endParaRPr>
          </a:p>
          <a:p>
            <a:pPr marL="216000" indent="-216000">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PingFang SC"/>
              </a:rPr>
              <a:t>naturally</a:t>
            </a:r>
            <a:endParaRPr b="0" lang="en-PH" sz="1800" spc="-1" strike="noStrike">
              <a:latin typeface="Arial"/>
            </a:endParaRPr>
          </a:p>
          <a:p>
            <a:pPr marL="216000" indent="-216000">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PingFang SC"/>
              </a:rPr>
              <a:t>it is true that</a:t>
            </a:r>
            <a:endParaRPr b="0" lang="en-PH" sz="1800" spc="-1" strike="noStrike">
              <a:latin typeface="Arial"/>
            </a:endParaRPr>
          </a:p>
          <a:p>
            <a:pPr>
              <a:lnSpc>
                <a:spcPct val="100000"/>
              </a:lnSpc>
              <a:spcBef>
                <a:spcPts val="283"/>
              </a:spcBef>
              <a:spcAft>
                <a:spcPts val="283"/>
              </a:spcAft>
              <a:buNone/>
            </a:pPr>
            <a:r>
              <a:rPr b="1" lang="en-PH" sz="1800" spc="-1" strike="noStrike">
                <a:solidFill>
                  <a:srgbClr val="000000"/>
                </a:solidFill>
                <a:latin typeface="Lato"/>
                <a:ea typeface="DejaVu Sans"/>
              </a:rPr>
              <a:t>Example sentence:</a:t>
            </a:r>
            <a:r>
              <a:rPr b="0" lang="en-PH" sz="1800" spc="-1" strike="noStrike">
                <a:solidFill>
                  <a:srgbClr val="000000"/>
                </a:solidFill>
                <a:latin typeface="Lato"/>
                <a:ea typeface="DejaVu Sans"/>
              </a:rPr>
              <a:t> </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It is true that regardless of culture, people must show respect for others’ rights.</a:t>
            </a:r>
            <a:endParaRPr b="0" lang="en-PH" sz="1800" spc="-1" strike="noStrike">
              <a:latin typeface="Arial"/>
            </a:endParaRPr>
          </a:p>
        </p:txBody>
      </p:sp>
      <p:sp>
        <p:nvSpPr>
          <p:cNvPr id="135" name=""/>
          <p:cNvSpPr/>
          <p:nvPr/>
        </p:nvSpPr>
        <p:spPr>
          <a:xfrm>
            <a:off x="145440" y="93960"/>
            <a:ext cx="10834200" cy="625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Montserrat Medium"/>
                <a:ea typeface="DejaVu Sans"/>
              </a:rPr>
              <a:t>Presenting Information through Writing</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
          <p:cNvSpPr/>
          <p:nvPr/>
        </p:nvSpPr>
        <p:spPr>
          <a:xfrm>
            <a:off x="684000" y="1260000"/>
            <a:ext cx="10833480" cy="4498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1" lang="en-PH" sz="1800" spc="-1" strike="noStrike">
                <a:solidFill>
                  <a:srgbClr val="000000"/>
                </a:solidFill>
                <a:latin typeface="Lato"/>
                <a:ea typeface="DejaVu Sans"/>
              </a:rPr>
              <a:t>Transitions That Add, Repeat, and Emphasize</a:t>
            </a:r>
            <a:endParaRPr b="0" lang="en-PH" sz="1800" spc="-1" strike="noStrike">
              <a:latin typeface="Arial"/>
            </a:endParaRPr>
          </a:p>
          <a:p>
            <a:pPr>
              <a:lnSpc>
                <a:spcPct val="100000"/>
              </a:lnSpc>
              <a:spcBef>
                <a:spcPts val="283"/>
              </a:spcBef>
              <a:spcAft>
                <a:spcPts val="283"/>
              </a:spcAft>
              <a:buNone/>
            </a:pPr>
            <a:r>
              <a:rPr b="1" lang="en-PH" sz="1800" spc="-1" strike="noStrike" u="sng">
                <a:solidFill>
                  <a:srgbClr val="000000"/>
                </a:solidFill>
                <a:uFillTx/>
                <a:latin typeface="Lato"/>
                <a:ea typeface="PingFang SC"/>
              </a:rPr>
              <a:t>Addition</a:t>
            </a:r>
            <a:endParaRPr b="0" lang="en-PH" sz="1800" spc="-1" strike="noStrike">
              <a:latin typeface="Arial"/>
            </a:endParaRPr>
          </a:p>
          <a:p>
            <a:pPr marL="216000" indent="-216000">
              <a:lnSpc>
                <a:spcPct val="100000"/>
              </a:lnSpc>
              <a:spcBef>
                <a:spcPts val="850"/>
              </a:spcBef>
              <a:spcAft>
                <a:spcPts val="850"/>
              </a:spcAft>
              <a:buClr>
                <a:srgbClr val="000000"/>
              </a:buClr>
              <a:buSzPct val="45000"/>
              <a:buFont typeface="Wingdings" charset="2"/>
              <a:buChar char=""/>
            </a:pPr>
            <a:r>
              <a:rPr b="0" lang="en-PH" sz="1800" spc="-1" strike="noStrike">
                <a:solidFill>
                  <a:srgbClr val="000000"/>
                </a:solidFill>
                <a:latin typeface="Lato"/>
                <a:ea typeface="PingFang SC"/>
              </a:rPr>
              <a:t>equally</a:t>
            </a:r>
            <a:endParaRPr b="0" lang="en-PH" sz="1800" spc="-1" strike="noStrike">
              <a:latin typeface="Arial"/>
            </a:endParaRPr>
          </a:p>
          <a:p>
            <a:pPr marL="216000" indent="-216000">
              <a:lnSpc>
                <a:spcPct val="100000"/>
              </a:lnSpc>
              <a:spcBef>
                <a:spcPts val="850"/>
              </a:spcBef>
              <a:spcAft>
                <a:spcPts val="850"/>
              </a:spcAft>
              <a:buClr>
                <a:srgbClr val="000000"/>
              </a:buClr>
              <a:buSzPct val="45000"/>
              <a:buFont typeface="Wingdings" charset="2"/>
              <a:buChar char=""/>
              <a:tabLst>
                <a:tab algn="l" pos="905040"/>
              </a:tabLst>
            </a:pPr>
            <a:r>
              <a:rPr b="0" lang="en-PH" sz="1800" spc="-1" strike="noStrike">
                <a:solidFill>
                  <a:srgbClr val="000000"/>
                </a:solidFill>
                <a:latin typeface="Lato"/>
                <a:ea typeface="PingFang SC"/>
              </a:rPr>
              <a:t>further(more)</a:t>
            </a:r>
            <a:endParaRPr b="0" lang="en-PH" sz="1800" spc="-1" strike="noStrike">
              <a:latin typeface="Arial"/>
            </a:endParaRPr>
          </a:p>
          <a:p>
            <a:pPr marL="216000" indent="-216000">
              <a:lnSpc>
                <a:spcPct val="100000"/>
              </a:lnSpc>
              <a:spcBef>
                <a:spcPts val="850"/>
              </a:spcBef>
              <a:spcAft>
                <a:spcPts val="850"/>
              </a:spcAft>
              <a:buClr>
                <a:srgbClr val="000000"/>
              </a:buClr>
              <a:buSzPct val="45000"/>
              <a:buFont typeface="Wingdings" charset="2"/>
              <a:buChar char=""/>
              <a:tabLst>
                <a:tab algn="l" pos="905040"/>
              </a:tabLst>
            </a:pPr>
            <a:r>
              <a:rPr b="0" lang="en-PH" sz="1800" spc="-1" strike="noStrike">
                <a:solidFill>
                  <a:srgbClr val="000000"/>
                </a:solidFill>
                <a:latin typeface="Lato"/>
                <a:ea typeface="PingFang SC"/>
              </a:rPr>
              <a:t>in addition (to...)</a:t>
            </a:r>
            <a:endParaRPr b="0" lang="en-PH" sz="1800" spc="-1" strike="noStrike">
              <a:latin typeface="Arial"/>
            </a:endParaRPr>
          </a:p>
          <a:p>
            <a:pPr marL="216000" indent="-216000">
              <a:lnSpc>
                <a:spcPct val="100000"/>
              </a:lnSpc>
              <a:spcBef>
                <a:spcPts val="850"/>
              </a:spcBef>
              <a:spcAft>
                <a:spcPts val="850"/>
              </a:spcAft>
              <a:buClr>
                <a:srgbClr val="000000"/>
              </a:buClr>
              <a:buSzPct val="45000"/>
              <a:buFont typeface="Wingdings" charset="2"/>
              <a:buChar char=""/>
              <a:tabLst>
                <a:tab algn="l" pos="905040"/>
              </a:tabLst>
            </a:pPr>
            <a:r>
              <a:rPr b="0" lang="en-PH" sz="1800" spc="-1" strike="noStrike">
                <a:solidFill>
                  <a:srgbClr val="000000"/>
                </a:solidFill>
                <a:latin typeface="Lato"/>
                <a:ea typeface="PingFang SC"/>
              </a:rPr>
              <a:t>indeed</a:t>
            </a:r>
            <a:endParaRPr b="0" lang="en-PH" sz="1800" spc="-1" strike="noStrike">
              <a:latin typeface="Arial"/>
            </a:endParaRPr>
          </a:p>
          <a:p>
            <a:pPr marL="216000" indent="-216000">
              <a:lnSpc>
                <a:spcPct val="100000"/>
              </a:lnSpc>
              <a:spcBef>
                <a:spcPts val="850"/>
              </a:spcBef>
              <a:spcAft>
                <a:spcPts val="850"/>
              </a:spcAft>
              <a:buClr>
                <a:srgbClr val="000000"/>
              </a:buClr>
              <a:buSzPct val="45000"/>
              <a:buFont typeface="Wingdings" charset="2"/>
              <a:buChar char=""/>
              <a:tabLst>
                <a:tab algn="l" pos="905040"/>
              </a:tabLst>
            </a:pPr>
            <a:r>
              <a:rPr b="0" lang="en-PH" sz="1800" spc="-1" strike="noStrike">
                <a:solidFill>
                  <a:srgbClr val="000000"/>
                </a:solidFill>
                <a:latin typeface="Lato"/>
                <a:ea typeface="PingFang SC"/>
              </a:rPr>
              <a:t>Next</a:t>
            </a:r>
            <a:endParaRPr b="0" lang="en-PH" sz="1800" spc="-1" strike="noStrike">
              <a:latin typeface="Arial"/>
            </a:endParaRPr>
          </a:p>
          <a:p>
            <a:pPr lvl="1" marL="432000" indent="-216000">
              <a:lnSpc>
                <a:spcPct val="100000"/>
              </a:lnSpc>
              <a:spcBef>
                <a:spcPts val="567"/>
              </a:spcBef>
              <a:spcAft>
                <a:spcPts val="567"/>
              </a:spcAft>
              <a:buClr>
                <a:srgbClr val="000000"/>
              </a:buClr>
              <a:buSzPct val="45000"/>
              <a:buFont typeface="Wingdings" charset="2"/>
              <a:buChar char=""/>
              <a:tabLst>
                <a:tab algn="l" pos="905040"/>
              </a:tabLst>
            </a:pPr>
            <a:r>
              <a:rPr b="1" lang="en-PH" sz="1800" spc="-1" strike="noStrike">
                <a:solidFill>
                  <a:srgbClr val="000000"/>
                </a:solidFill>
                <a:latin typeface="Lato"/>
                <a:ea typeface="PingFang SC"/>
              </a:rPr>
              <a:t>Example sentence:</a:t>
            </a:r>
            <a:endParaRPr b="0" lang="en-PH" sz="1800" spc="-1" strike="noStrike">
              <a:latin typeface="Arial"/>
            </a:endParaRPr>
          </a:p>
          <a:p>
            <a:pPr lvl="4" marL="1080000" indent="-216000">
              <a:lnSpc>
                <a:spcPct val="150000"/>
              </a:lnSpc>
              <a:buClr>
                <a:srgbClr val="000000"/>
              </a:buClr>
              <a:buSzPct val="45000"/>
              <a:buFont typeface="Wingdings" charset="2"/>
              <a:buChar char=""/>
              <a:tabLst>
                <a:tab algn="l" pos="905040"/>
              </a:tabLst>
            </a:pPr>
            <a:r>
              <a:rPr b="0" lang="en-PH" sz="1800" spc="-1" strike="noStrike">
                <a:solidFill>
                  <a:srgbClr val="000000"/>
                </a:solidFill>
                <a:latin typeface="Lato"/>
                <a:ea typeface="PingFang SC"/>
              </a:rPr>
              <a:t>When there is a trusting relationship coupled with positive communication, equally, couples will be able to overcome difficult situations.</a:t>
            </a:r>
            <a:endParaRPr b="0" lang="en-PH" sz="1800" spc="-1" strike="noStrike">
              <a:latin typeface="Arial"/>
            </a:endParaRPr>
          </a:p>
          <a:p>
            <a:pPr>
              <a:lnSpc>
                <a:spcPct val="100000"/>
              </a:lnSpc>
              <a:spcBef>
                <a:spcPts val="850"/>
              </a:spcBef>
              <a:spcAft>
                <a:spcPts val="850"/>
              </a:spcAft>
              <a:buNone/>
              <a:tabLst>
                <a:tab algn="l" pos="905040"/>
              </a:tabLst>
            </a:pPr>
            <a:endParaRPr b="0" lang="en-PH" sz="1800" spc="-1" strike="noStrike">
              <a:latin typeface="Arial"/>
            </a:endParaRPr>
          </a:p>
        </p:txBody>
      </p:sp>
      <p:sp>
        <p:nvSpPr>
          <p:cNvPr id="137" name=""/>
          <p:cNvSpPr/>
          <p:nvPr/>
        </p:nvSpPr>
        <p:spPr>
          <a:xfrm>
            <a:off x="288000" y="234720"/>
            <a:ext cx="10834200" cy="625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Montserrat Medium"/>
                <a:ea typeface="DejaVu Sans"/>
              </a:rPr>
              <a:t>Presenting Information through Writing</a:t>
            </a:r>
            <a:endParaRPr b="0" lang="en-PH" sz="3600" spc="-1" strike="noStrike">
              <a:latin typeface="Arial"/>
            </a:endParaRPr>
          </a:p>
        </p:txBody>
      </p:sp>
      <p:sp>
        <p:nvSpPr>
          <p:cNvPr id="138" name=""/>
          <p:cNvSpPr/>
          <p:nvPr/>
        </p:nvSpPr>
        <p:spPr>
          <a:xfrm>
            <a:off x="288000" y="864000"/>
            <a:ext cx="10834200" cy="625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200" spc="-1" strike="noStrike">
                <a:solidFill>
                  <a:srgbClr val="000000"/>
                </a:solidFill>
                <a:latin typeface="Lato"/>
                <a:ea typeface="DejaVu Sans"/>
              </a:rPr>
              <a:t>Kinds of transitions for particular situations:</a:t>
            </a:r>
            <a:endParaRPr b="0" lang="en-PH" sz="22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PlaceHolder 7"/>
          <p:cNvSpPr/>
          <p:nvPr/>
        </p:nvSpPr>
        <p:spPr>
          <a:xfrm>
            <a:off x="-2942640" y="0"/>
            <a:ext cx="10498320" cy="232812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140" name=""/>
          <p:cNvSpPr/>
          <p:nvPr/>
        </p:nvSpPr>
        <p:spPr>
          <a:xfrm>
            <a:off x="684000" y="1260000"/>
            <a:ext cx="10833480" cy="449820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spcBef>
                <a:spcPts val="850"/>
              </a:spcBef>
              <a:spcAft>
                <a:spcPts val="850"/>
              </a:spcAft>
              <a:buClr>
                <a:srgbClr val="000000"/>
              </a:buClr>
              <a:buSzPct val="45000"/>
              <a:buFont typeface="Wingdings" charset="2"/>
              <a:buChar char=""/>
            </a:pPr>
            <a:r>
              <a:rPr b="1" lang="en-PH" sz="1800" spc="-1" strike="noStrike">
                <a:solidFill>
                  <a:srgbClr val="000000"/>
                </a:solidFill>
                <a:latin typeface="Lato"/>
                <a:ea typeface="DejaVu Sans"/>
              </a:rPr>
              <a:t>Transitions That Add, Repeat, and Emphasize</a:t>
            </a:r>
            <a:endParaRPr b="0" lang="en-PH" sz="1800" spc="-1" strike="noStrike">
              <a:latin typeface="Arial"/>
            </a:endParaRPr>
          </a:p>
          <a:p>
            <a:pPr marL="216000" indent="-216000">
              <a:lnSpc>
                <a:spcPct val="100000"/>
              </a:lnSpc>
              <a:spcBef>
                <a:spcPts val="1134"/>
              </a:spcBef>
              <a:spcAft>
                <a:spcPts val="1134"/>
              </a:spcAft>
              <a:buClr>
                <a:srgbClr val="000000"/>
              </a:buClr>
              <a:buSzPct val="45000"/>
              <a:buFont typeface="Wingdings" charset="2"/>
              <a:buChar char=""/>
            </a:pPr>
            <a:r>
              <a:rPr b="1" lang="en-PH" sz="1800" spc="-1" strike="noStrike" u="sng">
                <a:solidFill>
                  <a:srgbClr val="000000"/>
                </a:solidFill>
                <a:uFillTx/>
                <a:latin typeface="Lato"/>
                <a:ea typeface="DejaVu Sans"/>
              </a:rPr>
              <a:t>Reformulation</a:t>
            </a:r>
            <a:endParaRPr b="0" lang="en-PH" sz="1800" spc="-1" strike="noStrike">
              <a:latin typeface="Arial"/>
            </a:endParaRPr>
          </a:p>
          <a:p>
            <a:pPr marL="216000" indent="-216000">
              <a:lnSpc>
                <a:spcPct val="100000"/>
              </a:lnSpc>
              <a:spcBef>
                <a:spcPts val="1134"/>
              </a:spcBef>
              <a:spcAft>
                <a:spcPts val="1134"/>
              </a:spcAft>
              <a:buClr>
                <a:srgbClr val="000000"/>
              </a:buClr>
              <a:buSzPct val="45000"/>
              <a:buFont typeface="Wingdings" charset="2"/>
              <a:buChar char=""/>
            </a:pPr>
            <a:r>
              <a:rPr b="0" lang="en-PH" sz="1800" spc="-1" strike="noStrike">
                <a:solidFill>
                  <a:srgbClr val="000000"/>
                </a:solidFill>
                <a:latin typeface="Lato"/>
                <a:ea typeface="DejaVu Sans"/>
              </a:rPr>
              <a:t>in other words</a:t>
            </a:r>
            <a:endParaRPr b="0" lang="en-PH" sz="1800" spc="-1" strike="noStrike">
              <a:latin typeface="Arial"/>
            </a:endParaRPr>
          </a:p>
          <a:p>
            <a:pPr marL="216000" indent="-216000">
              <a:lnSpc>
                <a:spcPct val="100000"/>
              </a:lnSpc>
              <a:spcBef>
                <a:spcPts val="1134"/>
              </a:spcBef>
              <a:spcAft>
                <a:spcPts val="1134"/>
              </a:spcAft>
              <a:buClr>
                <a:srgbClr val="000000"/>
              </a:buClr>
              <a:buSzPct val="45000"/>
              <a:buFont typeface="Wingdings" charset="2"/>
              <a:buChar char=""/>
              <a:tabLst>
                <a:tab algn="l" pos="824400"/>
              </a:tabLst>
            </a:pPr>
            <a:r>
              <a:rPr b="0" lang="en-PH" sz="1800" spc="-1" strike="noStrike">
                <a:solidFill>
                  <a:srgbClr val="000000"/>
                </a:solidFill>
                <a:latin typeface="Lato"/>
                <a:ea typeface="DejaVu Sans"/>
              </a:rPr>
              <a:t>that is (to say)</a:t>
            </a:r>
            <a:endParaRPr b="0" lang="en-PH" sz="1800" spc="-1" strike="noStrike">
              <a:latin typeface="Arial"/>
            </a:endParaRPr>
          </a:p>
          <a:p>
            <a:pPr marL="216000" indent="-216000">
              <a:lnSpc>
                <a:spcPct val="100000"/>
              </a:lnSpc>
              <a:spcBef>
                <a:spcPts val="1134"/>
              </a:spcBef>
              <a:spcAft>
                <a:spcPts val="1134"/>
              </a:spcAft>
              <a:buClr>
                <a:srgbClr val="000000"/>
              </a:buClr>
              <a:buSzPct val="45000"/>
              <a:buFont typeface="Wingdings" charset="2"/>
              <a:buChar char=""/>
              <a:tabLst>
                <a:tab algn="l" pos="898920"/>
              </a:tabLst>
            </a:pPr>
            <a:r>
              <a:rPr b="0" lang="en-PH" sz="1800" spc="-1" strike="noStrike">
                <a:solidFill>
                  <a:srgbClr val="000000"/>
                </a:solidFill>
                <a:latin typeface="Lato"/>
                <a:ea typeface="DejaVu Sans"/>
              </a:rPr>
              <a:t>to put it more (simply)</a:t>
            </a:r>
            <a:endParaRPr b="0" lang="en-PH" sz="1800" spc="-1" strike="noStrike">
              <a:latin typeface="Arial"/>
            </a:endParaRPr>
          </a:p>
          <a:p>
            <a:pPr marL="216000" indent="-216000">
              <a:lnSpc>
                <a:spcPct val="100000"/>
              </a:lnSpc>
              <a:spcBef>
                <a:spcPts val="1134"/>
              </a:spcBef>
              <a:spcAft>
                <a:spcPts val="1134"/>
              </a:spcAft>
              <a:buClr>
                <a:srgbClr val="000000"/>
              </a:buClr>
              <a:buSzPct val="45000"/>
              <a:buFont typeface="Wingdings" charset="2"/>
              <a:buChar char=""/>
              <a:tabLst>
                <a:tab algn="l" pos="824400"/>
              </a:tabLst>
            </a:pPr>
            <a:r>
              <a:rPr b="0" lang="en-PH" sz="1800" spc="-1" strike="noStrike">
                <a:solidFill>
                  <a:srgbClr val="000000"/>
                </a:solidFill>
                <a:latin typeface="Lato"/>
                <a:ea typeface="DejaVu Sans"/>
              </a:rPr>
              <a:t>basically</a:t>
            </a:r>
            <a:endParaRPr b="0" lang="en-PH" sz="1800" spc="-1" strike="noStrike">
              <a:latin typeface="Arial"/>
            </a:endParaRPr>
          </a:p>
          <a:p>
            <a:pPr lvl="1" marL="432000" indent="-216000">
              <a:lnSpc>
                <a:spcPct val="100000"/>
              </a:lnSpc>
              <a:spcBef>
                <a:spcPts val="567"/>
              </a:spcBef>
              <a:spcAft>
                <a:spcPts val="567"/>
              </a:spcAft>
              <a:buClr>
                <a:srgbClr val="000000"/>
              </a:buClr>
              <a:buSzPct val="45000"/>
              <a:buFont typeface="Wingdings" charset="2"/>
              <a:buChar char=""/>
              <a:tabLst>
                <a:tab algn="l" pos="824400"/>
              </a:tabLst>
            </a:pPr>
            <a:r>
              <a:rPr b="1" lang="en-PH" sz="1800" spc="-1" strike="noStrike">
                <a:solidFill>
                  <a:srgbClr val="000000"/>
                </a:solidFill>
                <a:latin typeface="Lato"/>
                <a:ea typeface="DejaVu Sans"/>
              </a:rPr>
              <a:t>Example sentence:</a:t>
            </a:r>
            <a:r>
              <a:rPr b="0" lang="en-PH" sz="1800" spc="-1" strike="noStrike">
                <a:solidFill>
                  <a:srgbClr val="000000"/>
                </a:solidFill>
                <a:latin typeface="Lato"/>
                <a:ea typeface="DejaVu Sans"/>
              </a:rPr>
              <a:t> </a:t>
            </a:r>
            <a:endParaRPr b="0" lang="en-PH" sz="1800" spc="-1" strike="noStrike">
              <a:latin typeface="Arial"/>
            </a:endParaRPr>
          </a:p>
          <a:p>
            <a:pPr lvl="4" marL="1080000" indent="-216000">
              <a:lnSpc>
                <a:spcPct val="150000"/>
              </a:lnSpc>
              <a:spcBef>
                <a:spcPts val="283"/>
              </a:spcBef>
              <a:spcAft>
                <a:spcPts val="283"/>
              </a:spcAft>
              <a:buClr>
                <a:srgbClr val="000000"/>
              </a:buClr>
              <a:buSzPct val="45000"/>
              <a:buFont typeface="Wingdings" charset="2"/>
              <a:buChar char=""/>
              <a:tabLst>
                <a:tab algn="l" pos="824400"/>
              </a:tabLst>
            </a:pPr>
            <a:r>
              <a:rPr b="0" lang="en-PH" sz="1800" spc="-1" strike="noStrike">
                <a:solidFill>
                  <a:srgbClr val="000000"/>
                </a:solidFill>
                <a:latin typeface="Lato"/>
                <a:ea typeface="DejaVu Sans"/>
              </a:rPr>
              <a:t>When selling something, saying things directly was not the rule. That is to say, we tried to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convey the message subtly though with creativity.</a:t>
            </a:r>
            <a:endParaRPr b="0" lang="en-PH" sz="1800" spc="-1" strike="noStrike">
              <a:latin typeface="Arial"/>
            </a:endParaRPr>
          </a:p>
        </p:txBody>
      </p:sp>
      <p:sp>
        <p:nvSpPr>
          <p:cNvPr id="141" name=""/>
          <p:cNvSpPr/>
          <p:nvPr/>
        </p:nvSpPr>
        <p:spPr>
          <a:xfrm>
            <a:off x="288000" y="864000"/>
            <a:ext cx="10834200" cy="625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200" spc="-1" strike="noStrike">
                <a:solidFill>
                  <a:srgbClr val="000000"/>
                </a:solidFill>
                <a:latin typeface="Lato"/>
                <a:ea typeface="DejaVu Sans"/>
              </a:rPr>
              <a:t>Kinds of transitions for particular situations:</a:t>
            </a:r>
            <a:endParaRPr b="0" lang="en-PH" sz="2200" spc="-1" strike="noStrike">
              <a:latin typeface="Arial"/>
            </a:endParaRPr>
          </a:p>
        </p:txBody>
      </p:sp>
      <p:sp>
        <p:nvSpPr>
          <p:cNvPr id="142" name=""/>
          <p:cNvSpPr/>
          <p:nvPr/>
        </p:nvSpPr>
        <p:spPr>
          <a:xfrm>
            <a:off x="288000" y="234720"/>
            <a:ext cx="10834200" cy="625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Montserrat Medium"/>
                <a:ea typeface="DejaVu Sans"/>
              </a:rPr>
              <a:t>Presenting Information through Writing</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PlaceHolder 6"/>
          <p:cNvSpPr/>
          <p:nvPr/>
        </p:nvSpPr>
        <p:spPr>
          <a:xfrm>
            <a:off x="-2942640" y="0"/>
            <a:ext cx="10498320" cy="232812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144" name=""/>
          <p:cNvSpPr/>
          <p:nvPr/>
        </p:nvSpPr>
        <p:spPr>
          <a:xfrm>
            <a:off x="684000" y="1260000"/>
            <a:ext cx="10833480" cy="449820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spcBef>
                <a:spcPts val="1134"/>
              </a:spcBef>
              <a:spcAft>
                <a:spcPts val="1134"/>
              </a:spcAft>
              <a:buClr>
                <a:srgbClr val="000000"/>
              </a:buClr>
              <a:buSzPct val="45000"/>
              <a:buFont typeface="Wingdings" charset="2"/>
              <a:buChar char=""/>
            </a:pPr>
            <a:r>
              <a:rPr b="1" lang="en-PH" sz="1800" spc="-1" strike="noStrike">
                <a:solidFill>
                  <a:srgbClr val="000000"/>
                </a:solidFill>
                <a:latin typeface="Lato"/>
                <a:ea typeface="DejaVu Sans"/>
              </a:rPr>
              <a:t>Transitions That Add, Repeat, and Emphasize</a:t>
            </a:r>
            <a:endParaRPr b="0" lang="en-PH" sz="1800" spc="-1" strike="noStrike">
              <a:latin typeface="Arial"/>
            </a:endParaRPr>
          </a:p>
          <a:p>
            <a:pPr marL="216000" indent="-216000">
              <a:lnSpc>
                <a:spcPct val="100000"/>
              </a:lnSpc>
              <a:spcBef>
                <a:spcPts val="850"/>
              </a:spcBef>
              <a:spcAft>
                <a:spcPts val="850"/>
              </a:spcAft>
              <a:buClr>
                <a:srgbClr val="000000"/>
              </a:buClr>
              <a:buSzPct val="45000"/>
              <a:buFont typeface="Wingdings" charset="2"/>
              <a:buChar char=""/>
            </a:pPr>
            <a:r>
              <a:rPr b="1" lang="en-PH" sz="1800" spc="-1" strike="noStrike" u="sng">
                <a:solidFill>
                  <a:srgbClr val="000000"/>
                </a:solidFill>
                <a:uFillTx/>
                <a:latin typeface="Lato"/>
                <a:ea typeface="DejaVu Sans"/>
              </a:rPr>
              <a:t>Importance</a:t>
            </a:r>
            <a:endParaRPr b="0" lang="en-PH" sz="1800" spc="-1" strike="noStrike">
              <a:latin typeface="Arial"/>
            </a:endParaRPr>
          </a:p>
          <a:p>
            <a:pPr marL="216000" indent="-216000">
              <a:lnSpc>
                <a:spcPct val="100000"/>
              </a:lnSpc>
              <a:spcBef>
                <a:spcPts val="850"/>
              </a:spcBef>
              <a:spcAft>
                <a:spcPts val="850"/>
              </a:spcAft>
              <a:buClr>
                <a:srgbClr val="000000"/>
              </a:buClr>
              <a:buSzPct val="45000"/>
              <a:buFont typeface="Wingdings" charset="2"/>
              <a:buChar char=""/>
            </a:pPr>
            <a:r>
              <a:rPr b="0" lang="en-PH" sz="1800" spc="-1" strike="noStrike">
                <a:solidFill>
                  <a:srgbClr val="000000"/>
                </a:solidFill>
                <a:latin typeface="Lato"/>
                <a:ea typeface="DejaVu Sans"/>
              </a:rPr>
              <a:t>with attention to</a:t>
            </a:r>
            <a:endParaRPr b="0" lang="en-PH" sz="1800" spc="-1" strike="noStrike">
              <a:latin typeface="Arial"/>
            </a:endParaRPr>
          </a:p>
          <a:p>
            <a:pPr marL="216000" indent="-216000">
              <a:lnSpc>
                <a:spcPct val="100000"/>
              </a:lnSpc>
              <a:spcBef>
                <a:spcPts val="850"/>
              </a:spcBef>
              <a:spcAft>
                <a:spcPts val="850"/>
              </a:spcAft>
              <a:buClr>
                <a:srgbClr val="000000"/>
              </a:buClr>
              <a:buSzPct val="45000"/>
              <a:buFont typeface="Wingdings" charset="2"/>
              <a:buChar char=""/>
            </a:pPr>
            <a:r>
              <a:rPr b="0" lang="en-PH" sz="1800" spc="-1" strike="noStrike">
                <a:solidFill>
                  <a:srgbClr val="000000"/>
                </a:solidFill>
                <a:latin typeface="Lato"/>
                <a:ea typeface="DejaVu Sans"/>
              </a:rPr>
              <a:t>above all</a:t>
            </a:r>
            <a:endParaRPr b="0" lang="en-PH" sz="1800" spc="-1" strike="noStrike">
              <a:latin typeface="Arial"/>
            </a:endParaRPr>
          </a:p>
          <a:p>
            <a:pPr marL="216000" indent="-216000">
              <a:lnSpc>
                <a:spcPct val="100000"/>
              </a:lnSpc>
              <a:spcBef>
                <a:spcPts val="850"/>
              </a:spcBef>
              <a:spcAft>
                <a:spcPts val="850"/>
              </a:spcAft>
              <a:buClr>
                <a:srgbClr val="000000"/>
              </a:buClr>
              <a:buSzPct val="45000"/>
              <a:buFont typeface="Wingdings" charset="2"/>
              <a:buChar char=""/>
            </a:pPr>
            <a:r>
              <a:rPr b="0" lang="en-PH" sz="1800" spc="-1" strike="noStrike">
                <a:solidFill>
                  <a:srgbClr val="000000"/>
                </a:solidFill>
                <a:latin typeface="Lato"/>
                <a:ea typeface="DejaVu Sans"/>
              </a:rPr>
              <a:t>chiefly</a:t>
            </a:r>
            <a:endParaRPr b="0" lang="en-PH" sz="1800" spc="-1" strike="noStrike">
              <a:latin typeface="Arial"/>
            </a:endParaRPr>
          </a:p>
          <a:p>
            <a:pPr marL="216000" indent="-216000">
              <a:lnSpc>
                <a:spcPct val="100000"/>
              </a:lnSpc>
              <a:spcBef>
                <a:spcPts val="850"/>
              </a:spcBef>
              <a:spcAft>
                <a:spcPts val="850"/>
              </a:spcAft>
              <a:buClr>
                <a:srgbClr val="000000"/>
              </a:buClr>
              <a:buSzPct val="45000"/>
              <a:buFont typeface="Wingdings" charset="2"/>
              <a:buChar char=""/>
            </a:pPr>
            <a:r>
              <a:rPr b="0" lang="en-PH" sz="1800" spc="-1" strike="noStrike">
                <a:solidFill>
                  <a:srgbClr val="000000"/>
                </a:solidFill>
                <a:latin typeface="Lato"/>
                <a:ea typeface="DejaVu Sans"/>
              </a:rPr>
              <a:t>especially</a:t>
            </a:r>
            <a:endParaRPr b="0" lang="en-PH" sz="1800" spc="-1" strike="noStrike">
              <a:latin typeface="Arial"/>
            </a:endParaRPr>
          </a:p>
          <a:p>
            <a:pPr marL="216000" indent="-216000">
              <a:lnSpc>
                <a:spcPct val="100000"/>
              </a:lnSpc>
              <a:spcBef>
                <a:spcPts val="850"/>
              </a:spcBef>
              <a:spcAft>
                <a:spcPts val="850"/>
              </a:spcAft>
              <a:buClr>
                <a:srgbClr val="000000"/>
              </a:buClr>
              <a:buSzPct val="45000"/>
              <a:buFont typeface="Wingdings" charset="2"/>
              <a:buChar char=""/>
            </a:pPr>
            <a:r>
              <a:rPr b="0" lang="en-PH" sz="1800" spc="-1" strike="noStrike">
                <a:solidFill>
                  <a:srgbClr val="000000"/>
                </a:solidFill>
                <a:latin typeface="Lato"/>
                <a:ea typeface="DejaVu Sans"/>
              </a:rPr>
              <a:t>particularly</a:t>
            </a:r>
            <a:endParaRPr b="0" lang="en-PH" sz="1800" spc="-1" strike="noStrike">
              <a:latin typeface="Arial"/>
            </a:endParaRPr>
          </a:p>
          <a:p>
            <a:pPr lvl="1" marL="432000" indent="-216000">
              <a:lnSpc>
                <a:spcPct val="100000"/>
              </a:lnSpc>
              <a:spcBef>
                <a:spcPts val="567"/>
              </a:spcBef>
              <a:spcAft>
                <a:spcPts val="567"/>
              </a:spcAft>
              <a:buClr>
                <a:srgbClr val="000000"/>
              </a:buClr>
              <a:buSzPct val="45000"/>
              <a:buFont typeface="Wingdings" charset="2"/>
              <a:buChar char=""/>
            </a:pPr>
            <a:r>
              <a:rPr b="1" lang="en-PH" sz="1800" spc="-1" strike="noStrike">
                <a:solidFill>
                  <a:srgbClr val="000000"/>
                </a:solidFill>
                <a:latin typeface="Lato"/>
                <a:ea typeface="DejaVu Sans"/>
              </a:rPr>
              <a:t>Example sentence:</a:t>
            </a:r>
            <a:r>
              <a:rPr b="0" lang="en-PH" sz="1800" spc="-1" strike="noStrike">
                <a:solidFill>
                  <a:srgbClr val="000000"/>
                </a:solidFill>
                <a:latin typeface="Lato"/>
                <a:ea typeface="DejaVu Sans"/>
              </a:rPr>
              <a:t> </a:t>
            </a:r>
            <a:endParaRPr b="0" lang="en-PH" sz="1800" spc="-1" strike="noStrike">
              <a:latin typeface="Arial"/>
            </a:endParaRPr>
          </a:p>
          <a:p>
            <a:pPr lvl="3" marL="864000" indent="-216000">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DejaVu Sans"/>
              </a:rPr>
              <a:t>The officers gathered each month with attention to deciding the business of their meeting.</a:t>
            </a:r>
            <a:endParaRPr b="0" lang="en-PH" sz="1800" spc="-1" strike="noStrike">
              <a:latin typeface="Arial"/>
            </a:endParaRPr>
          </a:p>
          <a:p>
            <a:pPr>
              <a:lnSpc>
                <a:spcPct val="100000"/>
              </a:lnSpc>
              <a:spcBef>
                <a:spcPts val="1701"/>
              </a:spcBef>
              <a:spcAft>
                <a:spcPts val="1701"/>
              </a:spcAft>
              <a:buNone/>
            </a:pPr>
            <a:endParaRPr b="0" lang="en-PH" sz="1800" spc="-1" strike="noStrike">
              <a:latin typeface="Arial"/>
            </a:endParaRPr>
          </a:p>
        </p:txBody>
      </p:sp>
      <p:sp>
        <p:nvSpPr>
          <p:cNvPr id="145" name=""/>
          <p:cNvSpPr/>
          <p:nvPr/>
        </p:nvSpPr>
        <p:spPr>
          <a:xfrm>
            <a:off x="288000" y="864000"/>
            <a:ext cx="10834200" cy="625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200" spc="-1" strike="noStrike">
                <a:solidFill>
                  <a:srgbClr val="000000"/>
                </a:solidFill>
                <a:latin typeface="Lato"/>
                <a:ea typeface="DejaVu Sans"/>
              </a:rPr>
              <a:t>Kinds of transitions for particular situations:</a:t>
            </a:r>
            <a:endParaRPr b="0" lang="en-PH" sz="2200" spc="-1" strike="noStrike">
              <a:latin typeface="Arial"/>
            </a:endParaRPr>
          </a:p>
        </p:txBody>
      </p:sp>
      <p:sp>
        <p:nvSpPr>
          <p:cNvPr id="146" name=""/>
          <p:cNvSpPr/>
          <p:nvPr/>
        </p:nvSpPr>
        <p:spPr>
          <a:xfrm>
            <a:off x="288000" y="234720"/>
            <a:ext cx="10834200" cy="625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Montserrat Medium"/>
                <a:ea typeface="DejaVu Sans"/>
              </a:rPr>
              <a:t>Presenting Information through Writing</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PlaceHolder 1"/>
          <p:cNvSpPr/>
          <p:nvPr/>
        </p:nvSpPr>
        <p:spPr>
          <a:xfrm>
            <a:off x="-2942640" y="0"/>
            <a:ext cx="10498320" cy="232812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148" name=""/>
          <p:cNvSpPr/>
          <p:nvPr/>
        </p:nvSpPr>
        <p:spPr>
          <a:xfrm>
            <a:off x="540000" y="864000"/>
            <a:ext cx="10833480" cy="4498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Parallelism</a:t>
            </a:r>
            <a:r>
              <a:rPr b="0" lang="en-PH" sz="1800" spc="-1" strike="noStrike">
                <a:solidFill>
                  <a:srgbClr val="000000"/>
                </a:solidFill>
                <a:latin typeface="Lato"/>
                <a:ea typeface="€¾çíþ"/>
              </a:rPr>
              <a:t>, also known as parallel structures, can add fluidity and power to your writing.</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DejaVu Sans"/>
              </a:rPr>
              <a:t>Parallel structures appear in all forms of writing—on tables of contents, on topic sentences of</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DejaVu Sans"/>
              </a:rPr>
              <a:t>related paragraphs, on a series within a sentence, on lists, etc.</a:t>
            </a:r>
            <a:endParaRPr b="0" lang="en-PH" sz="1800" spc="-1" strike="noStrike">
              <a:latin typeface="Arial"/>
            </a:endParaRPr>
          </a:p>
        </p:txBody>
      </p:sp>
      <p:sp>
        <p:nvSpPr>
          <p:cNvPr id="149" name="TextBox 1"/>
          <p:cNvSpPr/>
          <p:nvPr/>
        </p:nvSpPr>
        <p:spPr>
          <a:xfrm>
            <a:off x="195120" y="145080"/>
            <a:ext cx="10603080" cy="8816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PH" sz="3600" spc="-1" strike="noStrike">
                <a:solidFill>
                  <a:srgbClr val="000000"/>
                </a:solidFill>
                <a:latin typeface="Montserrat Medium"/>
                <a:ea typeface="DejaVu Sans"/>
              </a:rPr>
              <a:t>Presenting Information through Writing</a:t>
            </a:r>
            <a:r>
              <a:rPr b="1" lang="en-US" sz="1600" spc="-1" strike="noStrike">
                <a:solidFill>
                  <a:srgbClr val="ffffff"/>
                </a:solidFill>
                <a:latin typeface="Arial"/>
                <a:ea typeface="DejaVu Sans"/>
              </a:rPr>
              <a:t> Information through Writing</a:t>
            </a:r>
            <a:endParaRPr b="0" lang="en-PH" sz="1600" spc="-1" strike="noStrike">
              <a:latin typeface="Arial"/>
            </a:endParaRPr>
          </a:p>
        </p:txBody>
      </p:sp>
      <p:graphicFrame>
        <p:nvGraphicFramePr>
          <p:cNvPr id="150" name=""/>
          <p:cNvGraphicFramePr/>
          <p:nvPr/>
        </p:nvGraphicFramePr>
        <p:xfrm>
          <a:off x="741960" y="1908000"/>
          <a:ext cx="10777680" cy="4249080"/>
        </p:xfrm>
        <a:graphic>
          <a:graphicData uri="http://schemas.openxmlformats.org/drawingml/2006/table">
            <a:tbl>
              <a:tblPr/>
              <a:tblGrid>
                <a:gridCol w="10778040"/>
              </a:tblGrid>
              <a:tr h="4249440">
                <a:tc>
                  <a:txBody>
                    <a:bodyPr lIns="90000" rIns="90000" anchor="t">
                      <a:noAutofit/>
                    </a:bodyPr>
                    <a:p>
                      <a:pPr marL="216000" indent="-216000">
                        <a:lnSpc>
                          <a:spcPct val="115000"/>
                        </a:lnSpc>
                        <a:spcBef>
                          <a:spcPts val="567"/>
                        </a:spcBef>
                        <a:spcAft>
                          <a:spcPts val="567"/>
                        </a:spcAft>
                        <a:buClr>
                          <a:srgbClr val="000000"/>
                        </a:buClr>
                        <a:buSzPct val="80000"/>
                        <a:buFont typeface="Wingdings" charset="2"/>
                        <a:buChar char=""/>
                      </a:pPr>
                      <a:r>
                        <a:rPr b="0" lang="en-PH" sz="1800" spc="-1" strike="noStrike">
                          <a:latin typeface="Lato"/>
                        </a:rPr>
                        <a:t>Comparisons may also need parallel structures. You may either request us to</a:t>
                      </a:r>
                      <a:endParaRPr b="0" lang="en-PH" sz="1800" spc="-1" strike="noStrike">
                        <a:latin typeface="Arial"/>
                      </a:endParaRPr>
                    </a:p>
                    <a:p>
                      <a:pPr>
                        <a:lnSpc>
                          <a:spcPct val="115000"/>
                        </a:lnSpc>
                        <a:spcBef>
                          <a:spcPts val="567"/>
                        </a:spcBef>
                        <a:spcAft>
                          <a:spcPts val="567"/>
                        </a:spcAft>
                        <a:buNone/>
                      </a:pPr>
                      <a:r>
                        <a:rPr b="0" lang="en-PH" sz="1800" spc="-1" strike="noStrike">
                          <a:latin typeface="Lato"/>
                        </a:rPr>
                        <a:t>visit you in your home or </a:t>
                      </a:r>
                      <a:r>
                        <a:rPr b="0" lang="en-PH" sz="1800" spc="-1" strike="noStrike">
                          <a:latin typeface="Lato"/>
                          <a:ea typeface="€¾çíþ"/>
                        </a:rPr>
                        <a:t>come to our office near you.</a:t>
                      </a:r>
                      <a:endParaRPr b="0" lang="en-PH" sz="1800" spc="-1" strike="noStrike">
                        <a:latin typeface="Arial"/>
                      </a:endParaRPr>
                    </a:p>
                    <a:p>
                      <a:pPr marL="216000" indent="-216000">
                        <a:lnSpc>
                          <a:spcPct val="115000"/>
                        </a:lnSpc>
                        <a:spcBef>
                          <a:spcPts val="567"/>
                        </a:spcBef>
                        <a:spcAft>
                          <a:spcPts val="567"/>
                        </a:spcAft>
                        <a:buClr>
                          <a:srgbClr val="000000"/>
                        </a:buClr>
                        <a:buSzPct val="80000"/>
                        <a:buFont typeface="Wingdings" charset="2"/>
                        <a:buChar char=""/>
                      </a:pPr>
                      <a:r>
                        <a:rPr b="0" lang="en-PH" sz="1800" spc="-1" strike="noStrike">
                          <a:latin typeface="Lato"/>
                          <a:ea typeface="€¾çíþ"/>
                        </a:rPr>
                        <a:t>Sometimes, connectors such as either…or and neither…nor signal a need for parallel structures. Make sure you place the connectors immediately before the words they join.</a:t>
                      </a:r>
                      <a:endParaRPr b="0" lang="en-PH" sz="1800" spc="-1" strike="noStrike">
                        <a:latin typeface="Arial"/>
                      </a:endParaRPr>
                    </a:p>
                    <a:p>
                      <a:pPr marL="828000" indent="108000">
                        <a:lnSpc>
                          <a:spcPct val="115000"/>
                        </a:lnSpc>
                        <a:spcBef>
                          <a:spcPts val="567"/>
                        </a:spcBef>
                        <a:spcAft>
                          <a:spcPts val="567"/>
                        </a:spcAft>
                        <a:buClr>
                          <a:srgbClr val="000000"/>
                        </a:buClr>
                        <a:buSzPct val="85000"/>
                        <a:buFont typeface="Wingdings" charset="2"/>
                        <a:buChar char=""/>
                        <a:tabLst>
                          <a:tab algn="l" pos="33120"/>
                          <a:tab algn="l" pos="732240"/>
                          <a:tab algn="l" pos="824400"/>
                        </a:tabLst>
                      </a:pPr>
                      <a:r>
                        <a:rPr b="0" lang="en-PH" sz="1800" spc="-1" strike="noStrike">
                          <a:latin typeface="Lato"/>
                          <a:ea typeface="€¾çíþ"/>
                        </a:rPr>
                        <a:t> </a:t>
                      </a:r>
                      <a:r>
                        <a:rPr b="0" lang="en-PH" sz="1800" spc="-1" strike="noStrike">
                          <a:latin typeface="Lato"/>
                          <a:ea typeface="€¾çíþ"/>
                        </a:rPr>
                        <a:t>either . . . or</a:t>
                      </a:r>
                      <a:endParaRPr b="0" lang="en-PH" sz="1800" spc="-1" strike="noStrike">
                        <a:latin typeface="Arial"/>
                      </a:endParaRPr>
                    </a:p>
                    <a:p>
                      <a:pPr marL="828000" indent="1224000">
                        <a:lnSpc>
                          <a:spcPct val="115000"/>
                        </a:lnSpc>
                        <a:spcBef>
                          <a:spcPts val="567"/>
                        </a:spcBef>
                        <a:spcAft>
                          <a:spcPts val="567"/>
                        </a:spcAft>
                        <a:buNone/>
                        <a:tabLst>
                          <a:tab algn="l" pos="0"/>
                        </a:tabLst>
                      </a:pPr>
                      <a:r>
                        <a:rPr b="0" lang="en-PH" sz="1800" spc="-1" strike="noStrike">
                          <a:latin typeface="Lato"/>
                          <a:ea typeface="€¾çíþ"/>
                        </a:rPr>
                        <a:t> </a:t>
                      </a:r>
                      <a:r>
                        <a:rPr b="0" i="1" lang="en-PH" sz="1800" spc="-1" strike="noStrike">
                          <a:latin typeface="Lato"/>
                          <a:ea typeface="€¾çíþ"/>
                        </a:rPr>
                        <a:t>They can either drive to Baguio or fly to Palawan.</a:t>
                      </a:r>
                      <a:endParaRPr b="0" lang="en-PH" sz="1800" spc="-1" strike="noStrike">
                        <a:latin typeface="Arial"/>
                      </a:endParaRPr>
                    </a:p>
                    <a:p>
                      <a:pPr marL="216000" indent="-216000">
                        <a:lnSpc>
                          <a:spcPct val="115000"/>
                        </a:lnSpc>
                        <a:spcBef>
                          <a:spcPts val="567"/>
                        </a:spcBef>
                        <a:spcAft>
                          <a:spcPts val="567"/>
                        </a:spcAft>
                        <a:buClr>
                          <a:srgbClr val="000000"/>
                        </a:buClr>
                        <a:buSzPct val="85000"/>
                        <a:buFont typeface="Wingdings" charset="2"/>
                        <a:buChar char=""/>
                        <a:tabLst>
                          <a:tab algn="l" pos="0"/>
                        </a:tabLst>
                      </a:pPr>
                      <a:r>
                        <a:rPr b="0" lang="en-PH" sz="1800" spc="-1" strike="noStrike">
                          <a:latin typeface="Lato"/>
                          <a:ea typeface="€¾çíþ"/>
                        </a:rPr>
                        <a:t> </a:t>
                      </a:r>
                      <a:r>
                        <a:rPr b="0" lang="en-PH" sz="1800" spc="-1" strike="noStrike">
                          <a:latin typeface="Lato"/>
                          <a:ea typeface="€¾çíþ"/>
                        </a:rPr>
                        <a:t>not only . . . but also</a:t>
                      </a:r>
                      <a:endParaRPr b="0" lang="en-PH" sz="1800" spc="-1" strike="noStrike">
                        <a:latin typeface="Arial"/>
                      </a:endParaRPr>
                    </a:p>
                    <a:p>
                      <a:pPr>
                        <a:lnSpc>
                          <a:spcPct val="115000"/>
                        </a:lnSpc>
                        <a:spcBef>
                          <a:spcPts val="567"/>
                        </a:spcBef>
                        <a:spcAft>
                          <a:spcPts val="567"/>
                        </a:spcAft>
                        <a:buNone/>
                        <a:tabLst>
                          <a:tab algn="l" pos="1406160"/>
                        </a:tabLst>
                      </a:pPr>
                      <a:r>
                        <a:rPr b="0" lang="en-PH" sz="1800" spc="-1" strike="noStrike">
                          <a:latin typeface="Lato"/>
                          <a:ea typeface="€¾çíþ"/>
                        </a:rPr>
                        <a:t> </a:t>
                      </a:r>
                      <a:r>
                        <a:rPr b="0" i="1" lang="en-PH" sz="1800" spc="-1" strike="noStrike">
                          <a:latin typeface="Lato"/>
                          <a:ea typeface="€¾çíþ"/>
                        </a:rPr>
                        <a:t>Fred does not only play golf, but he also swims like a pro</a:t>
                      </a:r>
                      <a:r>
                        <a:rPr b="0" lang="en-PH" sz="1800" spc="-1" strike="noStrike">
                          <a:latin typeface="Lato"/>
                          <a:ea typeface="€¾çíþ"/>
                        </a:rPr>
                        <a:t>.</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PlaceHolder 4"/>
          <p:cNvSpPr/>
          <p:nvPr/>
        </p:nvSpPr>
        <p:spPr>
          <a:xfrm>
            <a:off x="-2942640" y="0"/>
            <a:ext cx="10498320" cy="232812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152" name=""/>
          <p:cNvSpPr/>
          <p:nvPr/>
        </p:nvSpPr>
        <p:spPr>
          <a:xfrm>
            <a:off x="684000" y="936000"/>
            <a:ext cx="10833480" cy="4498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endParaRPr b="0" lang="en-PH" sz="1800" spc="-1" strike="noStrike">
              <a:latin typeface="Arial"/>
            </a:endParaRPr>
          </a:p>
        </p:txBody>
      </p:sp>
      <p:sp>
        <p:nvSpPr>
          <p:cNvPr id="153" name="TextBox 2"/>
          <p:cNvSpPr/>
          <p:nvPr/>
        </p:nvSpPr>
        <p:spPr>
          <a:xfrm>
            <a:off x="195120" y="253080"/>
            <a:ext cx="10603080" cy="8816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PH" sz="3600" spc="-1" strike="noStrike">
                <a:solidFill>
                  <a:srgbClr val="000000"/>
                </a:solidFill>
                <a:latin typeface="Montserrat Medium"/>
                <a:ea typeface="DejaVu Sans"/>
              </a:rPr>
              <a:t>Presenting Information through Writing</a:t>
            </a:r>
            <a:r>
              <a:rPr b="1" lang="en-US" sz="1600" spc="-1" strike="noStrike">
                <a:solidFill>
                  <a:srgbClr val="ffffff"/>
                </a:solidFill>
                <a:latin typeface="Arial"/>
                <a:ea typeface="DejaVu Sans"/>
              </a:rPr>
              <a:t> Information through Writing</a:t>
            </a:r>
            <a:endParaRPr b="0" lang="en-PH" sz="1600" spc="-1" strike="noStrike">
              <a:latin typeface="Arial"/>
            </a:endParaRPr>
          </a:p>
        </p:txBody>
      </p:sp>
      <p:graphicFrame>
        <p:nvGraphicFramePr>
          <p:cNvPr id="154" name=""/>
          <p:cNvGraphicFramePr/>
          <p:nvPr/>
        </p:nvGraphicFramePr>
        <p:xfrm>
          <a:off x="741960" y="1584000"/>
          <a:ext cx="10777680" cy="3995640"/>
        </p:xfrm>
        <a:graphic>
          <a:graphicData uri="http://schemas.openxmlformats.org/drawingml/2006/table">
            <a:tbl>
              <a:tblPr/>
              <a:tblGrid>
                <a:gridCol w="10778040"/>
              </a:tblGrid>
              <a:tr h="3996000">
                <a:tc>
                  <a:txBody>
                    <a:bodyPr lIns="90000" rIns="90000" anchor="t">
                      <a:noAutofit/>
                    </a:bodyPr>
                    <a:p>
                      <a:pPr marL="216000" indent="-216000">
                        <a:lnSpc>
                          <a:spcPct val="115000"/>
                        </a:lnSpc>
                        <a:spcBef>
                          <a:spcPts val="567"/>
                        </a:spcBef>
                        <a:spcAft>
                          <a:spcPts val="567"/>
                        </a:spcAft>
                        <a:buClr>
                          <a:srgbClr val="000000"/>
                        </a:buClr>
                        <a:buSzPct val="85000"/>
                        <a:buFont typeface="Wingdings" charset="2"/>
                        <a:buChar char=""/>
                        <a:tabLst>
                          <a:tab algn="l" pos="1406160"/>
                        </a:tabLst>
                      </a:pPr>
                      <a:r>
                        <a:rPr b="0" lang="en-PH" sz="1800" spc="-1" strike="noStrike">
                          <a:latin typeface="Lato"/>
                          <a:ea typeface="€¾çíþ"/>
                        </a:rPr>
                        <a:t>both . . . and</a:t>
                      </a:r>
                      <a:endParaRPr b="0" lang="en-PH" sz="1800" spc="-1" strike="noStrike">
                        <a:latin typeface="Arial"/>
                      </a:endParaRPr>
                    </a:p>
                    <a:p>
                      <a:pPr>
                        <a:lnSpc>
                          <a:spcPct val="115000"/>
                        </a:lnSpc>
                        <a:spcBef>
                          <a:spcPts val="567"/>
                        </a:spcBef>
                        <a:spcAft>
                          <a:spcPts val="567"/>
                        </a:spcAft>
                        <a:buNone/>
                        <a:tabLst>
                          <a:tab algn="l" pos="1212120"/>
                        </a:tabLst>
                      </a:pPr>
                      <a:r>
                        <a:rPr b="0" i="1" lang="en-PH" sz="1800" spc="-1" strike="noStrike">
                          <a:latin typeface="Lato"/>
                          <a:ea typeface="€¾çíþ"/>
                        </a:rPr>
                        <a:t>The fruit is both tasty and fresh.</a:t>
                      </a:r>
                      <a:endParaRPr b="0" lang="en-PH" sz="1800" spc="-1" strike="noStrike">
                        <a:latin typeface="Arial"/>
                      </a:endParaRPr>
                    </a:p>
                    <a:p>
                      <a:pPr marL="216000" indent="-216000">
                        <a:lnSpc>
                          <a:spcPct val="115000"/>
                        </a:lnSpc>
                        <a:spcBef>
                          <a:spcPts val="567"/>
                        </a:spcBef>
                        <a:spcAft>
                          <a:spcPts val="567"/>
                        </a:spcAft>
                        <a:buClr>
                          <a:srgbClr val="000000"/>
                        </a:buClr>
                        <a:buSzPct val="85000"/>
                        <a:buFont typeface="Wingdings" charset="2"/>
                        <a:buChar char=""/>
                        <a:tabLst>
                          <a:tab algn="l" pos="1212120"/>
                        </a:tabLst>
                      </a:pPr>
                      <a:r>
                        <a:rPr b="0" lang="en-PH" sz="1800" spc="-1" strike="noStrike">
                          <a:latin typeface="Lato"/>
                          <a:ea typeface="€¾çíþ"/>
                        </a:rPr>
                        <a:t>  </a:t>
                      </a:r>
                      <a:r>
                        <a:rPr b="0" lang="en-PH" sz="1800" spc="-1" strike="noStrike">
                          <a:latin typeface="Lato"/>
                          <a:ea typeface="€¾çíþ"/>
                        </a:rPr>
                        <a:t>rather . . . than</a:t>
                      </a:r>
                      <a:endParaRPr b="0" lang="en-PH" sz="1800" spc="-1" strike="noStrike">
                        <a:latin typeface="Arial"/>
                      </a:endParaRPr>
                    </a:p>
                    <a:p>
                      <a:pPr>
                        <a:lnSpc>
                          <a:spcPct val="115000"/>
                        </a:lnSpc>
                        <a:spcBef>
                          <a:spcPts val="567"/>
                        </a:spcBef>
                        <a:spcAft>
                          <a:spcPts val="567"/>
                        </a:spcAft>
                        <a:buNone/>
                        <a:tabLst>
                          <a:tab algn="l" pos="1115280"/>
                        </a:tabLst>
                      </a:pPr>
                      <a:r>
                        <a:rPr b="0" i="1" lang="en-PH" sz="1800" spc="-1" strike="noStrike">
                          <a:latin typeface="Lato"/>
                          <a:ea typeface="€¾çíþ"/>
                        </a:rPr>
                        <a:t> </a:t>
                      </a:r>
                      <a:r>
                        <a:rPr b="0" i="1" lang="en-PH" sz="1800" spc="-1" strike="noStrike">
                          <a:latin typeface="Lato"/>
                          <a:ea typeface="€¾çíþ"/>
                        </a:rPr>
                        <a:t>I would rather sing in the chorus than perform a solo.</a:t>
                      </a:r>
                      <a:endParaRPr b="0" lang="en-PH" sz="1800" spc="-1" strike="noStrike">
                        <a:latin typeface="Arial"/>
                      </a:endParaRPr>
                    </a:p>
                    <a:p>
                      <a:pPr marL="216000" indent="-216000">
                        <a:lnSpc>
                          <a:spcPct val="150000"/>
                        </a:lnSpc>
                        <a:buClr>
                          <a:srgbClr val="000000"/>
                        </a:buClr>
                        <a:buSzPct val="75000"/>
                        <a:buFont typeface="Wingdings" charset="2"/>
                        <a:buChar char=""/>
                        <a:tabLst>
                          <a:tab algn="l" pos="1115280"/>
                        </a:tabLst>
                      </a:pPr>
                      <a:r>
                        <a:rPr b="0" lang="en-PH" sz="1800" spc="-1" strike="noStrike">
                          <a:latin typeface="Lato"/>
                          <a:ea typeface="€¾çíþ"/>
                        </a:rPr>
                        <a:t>Lists also need to be parallel.</a:t>
                      </a:r>
                      <a:endParaRPr b="0" lang="en-PH" sz="1800" spc="-1" strike="noStrike">
                        <a:latin typeface="Arial"/>
                      </a:endParaRPr>
                    </a:p>
                    <a:p>
                      <a:pPr marL="828000" indent="-432000">
                        <a:lnSpc>
                          <a:spcPct val="150000"/>
                        </a:lnSpc>
                        <a:buClr>
                          <a:srgbClr val="000000"/>
                        </a:buClr>
                        <a:buSzPct val="75000"/>
                        <a:buFont typeface="Wingdings" charset="2"/>
                        <a:buChar char=""/>
                        <a:tabLst>
                          <a:tab algn="l" pos="1115280"/>
                        </a:tabLst>
                      </a:pPr>
                      <a:r>
                        <a:rPr b="0" lang="en-PH" sz="1800" spc="-1" strike="noStrike">
                          <a:latin typeface="Lato"/>
                          <a:ea typeface="€¾çíþ"/>
                        </a:rPr>
                        <a:t>Example:</a:t>
                      </a:r>
                      <a:endParaRPr b="0" lang="en-PH" sz="1800" spc="-1" strike="noStrike">
                        <a:latin typeface="Arial"/>
                      </a:endParaRPr>
                    </a:p>
                    <a:p>
                      <a:pPr marL="468000" indent="720000">
                        <a:lnSpc>
                          <a:spcPct val="150000"/>
                        </a:lnSpc>
                        <a:buNone/>
                        <a:tabLst>
                          <a:tab algn="l" pos="0"/>
                        </a:tabLst>
                      </a:pPr>
                      <a:r>
                        <a:rPr b="0" lang="en-PH" sz="1800" spc="-1" strike="noStrike">
                          <a:latin typeface="Lato"/>
                          <a:ea typeface="€¾çíþ"/>
                        </a:rPr>
                        <a:t>I like a superb lunch, a good rest, and an amusing book. or I like eating a superb lunch, getting a good rest, and reading a nice book.</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2918</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2023-07-10T10:33:03Z</dcterms:modified>
  <cp:revision>182</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