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1520" cy="682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8400" cy="2768400"/>
          </a:xfrm>
          <a:prstGeom prst="rect">
            <a:avLst/>
          </a:prstGeom>
          <a:ln w="0">
            <a:noFill/>
          </a:ln>
        </p:spPr>
      </p:pic>
      <p:sp>
        <p:nvSpPr>
          <p:cNvPr id="2" name="Rectangle 5"/>
          <p:cNvSpPr/>
          <p:nvPr/>
        </p:nvSpPr>
        <p:spPr>
          <a:xfrm>
            <a:off x="3487320" y="1475280"/>
            <a:ext cx="8673840" cy="38318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3840" cy="3535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1520" cy="604440"/>
          </a:xfrm>
          <a:prstGeom prst="rect">
            <a:avLst/>
          </a:prstGeom>
          <a:ln w="0">
            <a:noFill/>
          </a:ln>
        </p:spPr>
      </p:pic>
      <p:sp>
        <p:nvSpPr>
          <p:cNvPr id="43" name="Rectangle 7"/>
          <p:cNvSpPr/>
          <p:nvPr/>
        </p:nvSpPr>
        <p:spPr>
          <a:xfrm>
            <a:off x="10868760" y="0"/>
            <a:ext cx="939960" cy="939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4040" cy="1004040"/>
          </a:xfrm>
          <a:prstGeom prst="rect">
            <a:avLst/>
          </a:prstGeom>
          <a:ln w="0">
            <a:noFill/>
          </a:ln>
        </p:spPr>
      </p:pic>
      <p:sp>
        <p:nvSpPr>
          <p:cNvPr id="45" name="TextBox 9"/>
          <p:cNvSpPr/>
          <p:nvPr/>
        </p:nvSpPr>
        <p:spPr>
          <a:xfrm>
            <a:off x="185400" y="6362280"/>
            <a:ext cx="466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2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1520" cy="604440"/>
          </a:xfrm>
          <a:prstGeom prst="rect">
            <a:avLst/>
          </a:prstGeom>
          <a:ln w="0">
            <a:noFill/>
          </a:ln>
        </p:spPr>
      </p:pic>
      <p:sp>
        <p:nvSpPr>
          <p:cNvPr id="86" name="Rectangle 7"/>
          <p:cNvSpPr/>
          <p:nvPr/>
        </p:nvSpPr>
        <p:spPr>
          <a:xfrm>
            <a:off x="10868760" y="0"/>
            <a:ext cx="939960" cy="939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4040" cy="1004040"/>
          </a:xfrm>
          <a:prstGeom prst="rect">
            <a:avLst/>
          </a:prstGeom>
          <a:ln w="0">
            <a:noFill/>
          </a:ln>
        </p:spPr>
      </p:pic>
      <p:sp>
        <p:nvSpPr>
          <p:cNvPr id="88" name="TextBox 9"/>
          <p:cNvSpPr/>
          <p:nvPr/>
        </p:nvSpPr>
        <p:spPr>
          <a:xfrm>
            <a:off x="185400" y="6362280"/>
            <a:ext cx="466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2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61520" cy="604440"/>
          </a:xfrm>
          <a:prstGeom prst="rect">
            <a:avLst/>
          </a:prstGeom>
          <a:ln w="0">
            <a:noFill/>
          </a:ln>
        </p:spPr>
      </p:pic>
      <p:sp>
        <p:nvSpPr>
          <p:cNvPr id="129" name="Rectangle 7"/>
          <p:cNvSpPr/>
          <p:nvPr/>
        </p:nvSpPr>
        <p:spPr>
          <a:xfrm>
            <a:off x="10868760" y="0"/>
            <a:ext cx="939960" cy="939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4040" cy="1004040"/>
          </a:xfrm>
          <a:prstGeom prst="rect">
            <a:avLst/>
          </a:prstGeom>
          <a:ln w="0">
            <a:noFill/>
          </a:ln>
        </p:spPr>
      </p:pic>
      <p:sp>
        <p:nvSpPr>
          <p:cNvPr id="131" name="TextBox 9"/>
          <p:cNvSpPr/>
          <p:nvPr/>
        </p:nvSpPr>
        <p:spPr>
          <a:xfrm>
            <a:off x="185400" y="6362280"/>
            <a:ext cx="466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2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5840" cy="335412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059360" y="3048840"/>
            <a:ext cx="7464600" cy="69984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Arial Black;Arial Black"/>
              </a:rPr>
              <a:t>Ugnayan ng Tao at Kapaligiran</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440000"/>
            <a:ext cx="10959120" cy="4680000"/>
          </a:xfrm>
          <a:prstGeom prst="rect">
            <a:avLst/>
          </a:prstGeom>
          <a:noFill/>
          <a:ln w="76320">
            <a:noFill/>
          </a:ln>
        </p:spPr>
        <p:txBody>
          <a:bodyPr lIns="38160" rIns="38160" tIns="38160" bIns="38160" anchor="t">
            <a:normAutofit/>
          </a:bodyPr>
          <a:p>
            <a:pPr algn="just">
              <a:buNone/>
            </a:pPr>
            <a:r>
              <a:rPr b="1" lang="en-PH" sz="2000" spc="-1" strike="noStrike">
                <a:solidFill>
                  <a:srgbClr val="000000"/>
                </a:solidFill>
                <a:latin typeface="Lato"/>
                <a:ea typeface="Arial;Arial"/>
              </a:rPr>
              <a:t>Ang tao at ang kapaligiran ay may ugnayang nagbibigayan o reciprocal relationship. Ang kapaligiran ang nagsisilbing tahanan ng tao at ang tao ang siyang tagapangalaga ng kapaligiran. Ang pagsibol ng mga kabihasnan ay bunga ng ugnayan ng tao at kapaligiran.</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1" lang="en-PH" sz="2000" spc="-1" strike="noStrike">
                <a:solidFill>
                  <a:srgbClr val="000000"/>
                </a:solidFill>
                <a:latin typeface="Lato"/>
                <a:ea typeface="Arial;Arial"/>
              </a:rPr>
              <a:t>Pinili ng mga sinaunang tao na manatili sa mga lugar na makatutugon sa kanilang pangunahing pangangailangan. Halimbawa ay ang mga lambak-ilog. Ang lambak-ilog ay patag na kalupaan sa pagitan ng kabundukan at may ilog na dumadaloy. Karaniwang galing sa bundok ang ilog at nagtatapos sa karagatan. Ang mga ilog-lambak ay may matabang lupa na makatutugon sa pagpapaunlad ng pagsasaka. Ang ilog naman ang pinagkukunan ng tubig na ginagamit sa daanan ng kalakal. Gayundin naman ay mga pangkat ng tao na piniling mamuhay sa kagubatan o kaya naman ay sa kabundukan. May ilang pangkat naman na piniling manirahan sa tabing-dagat.</a:t>
            </a:r>
            <a:endParaRPr b="0" lang="en-PH" sz="2000" spc="-1" strike="noStrike">
              <a:latin typeface="Lato"/>
              <a:ea typeface="AppleSystemUIFont"/>
            </a:endParaRPr>
          </a:p>
        </p:txBody>
      </p:sp>
      <p:sp>
        <p:nvSpPr>
          <p:cNvPr id="212" name="PlaceHolder 7"/>
          <p:cNvSpPr/>
          <p:nvPr/>
        </p:nvSpPr>
        <p:spPr>
          <a:xfrm>
            <a:off x="609480" y="254880"/>
            <a:ext cx="10004400" cy="998280"/>
          </a:xfrm>
          <a:prstGeom prst="rect">
            <a:avLst/>
          </a:prstGeom>
          <a:solidFill>
            <a:srgbClr val="c9211e"/>
          </a:solidFill>
          <a:ln w="76320">
            <a:solidFill>
              <a:srgbClr val="6b5e9b"/>
            </a:solidFill>
            <a:round/>
          </a:ln>
        </p:spPr>
        <p:style>
          <a:lnRef idx="0"/>
          <a:fillRef idx="0"/>
          <a:effectRef idx="0"/>
          <a:fontRef idx="minor"/>
        </p:style>
        <p:txBody>
          <a:bodyPr lIns="38160" rIns="38160" tIns="38160" bIns="38160" anchor="ctr">
            <a:noAutofit/>
          </a:bodyPr>
          <a:p>
            <a:pPr algn="ctr">
              <a:buNone/>
            </a:pPr>
            <a:r>
              <a:rPr b="1" lang="en-US" sz="3200" spc="-1" strike="noStrike">
                <a:solidFill>
                  <a:srgbClr val="ffffff"/>
                </a:solidFill>
                <a:latin typeface="Lato"/>
                <a:ea typeface=""/>
              </a:rPr>
              <a:t>Ugnayan ng Tao at Kapaligiran sa Pagbuo ng Kabihasnang Asyano</a:t>
            </a:r>
            <a:endParaRPr b="0" lang="en-PH" sz="3200" spc="-1" strike="noStrike">
              <a:latin typeface="Lato"/>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440000"/>
            <a:ext cx="10959120" cy="4680000"/>
          </a:xfrm>
          <a:prstGeom prst="rect">
            <a:avLst/>
          </a:prstGeom>
          <a:noFill/>
          <a:ln w="76320">
            <a:noFill/>
          </a:ln>
        </p:spPr>
        <p:txBody>
          <a:bodyPr lIns="38160" rIns="38160" tIns="38160" bIns="38160" anchor="t">
            <a:normAutofit/>
          </a:bodyPr>
          <a:p>
            <a:pPr algn="just">
              <a:buNone/>
            </a:pPr>
            <a:r>
              <a:rPr b="1" lang="en-PH" sz="2000" spc="-1" strike="noStrike">
                <a:solidFill>
                  <a:srgbClr val="000000"/>
                </a:solidFill>
                <a:latin typeface="Lato"/>
                <a:ea typeface="Arial;Arial"/>
              </a:rPr>
              <a:t>Walang dalawang lugar sa ating daigdig ang eksaktong magkatulad. Ang bawat lugar ay may natatanging katangian batay sa lokasyon at katangiang heograpikal na humuhubog sa hugis ng pamumuhay ng mga taong naninirahan dito. Ang mga dalubhasa sa heograpiya ay nag-uusisa kung paano na nakaaapekto ang lokasyon at ang katangiang pisikal ng isang lugar sa mga proseso at gawain ng mga tao na naninirahan sa nabanggit na lugar.</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1" lang="en-PH" sz="2000" spc="-1" strike="noStrike">
                <a:solidFill>
                  <a:srgbClr val="000000"/>
                </a:solidFill>
                <a:latin typeface="Lato"/>
                <a:ea typeface="Arial;Arial"/>
              </a:rPr>
              <a:t>Ang buhay at kabuhayan ng mga bansa sa Asya ay hinubog at hinuhubog ng mga kapaligirang natural. Kasama sa paghubog nito ang mga pagbabagong dulot ng natural na puwersa tulad ng lindol, tsunami, pagputok ng bulkan, malalakas na bagyo, at pagbabago ng klima. Anumang pagbabago na dulot ng mga pangyayaring nabanggit ay nakaiimpluwensiya sa buhay at kultura ng mga tao.</a:t>
            </a:r>
            <a:endParaRPr b="0" lang="en-PH" sz="2000" spc="-1" strike="noStrike">
              <a:latin typeface="Lato"/>
              <a:ea typeface="AppleSystemUIFont"/>
            </a:endParaRPr>
          </a:p>
        </p:txBody>
      </p:sp>
      <p:sp>
        <p:nvSpPr>
          <p:cNvPr id="214" name="PlaceHolder 6"/>
          <p:cNvSpPr/>
          <p:nvPr/>
        </p:nvSpPr>
        <p:spPr>
          <a:xfrm>
            <a:off x="609480" y="254880"/>
            <a:ext cx="10004400" cy="998280"/>
          </a:xfrm>
          <a:prstGeom prst="rect">
            <a:avLst/>
          </a:prstGeom>
          <a:solidFill>
            <a:srgbClr val="c9211e"/>
          </a:solidFill>
          <a:ln w="76320">
            <a:solidFill>
              <a:srgbClr val="6b5e9b"/>
            </a:solidFill>
            <a:round/>
          </a:ln>
        </p:spPr>
        <p:style>
          <a:lnRef idx="0"/>
          <a:fillRef idx="0"/>
          <a:effectRef idx="0"/>
          <a:fontRef idx="minor"/>
        </p:style>
        <p:txBody>
          <a:bodyPr lIns="38160" rIns="38160" tIns="38160" bIns="38160" anchor="ctr">
            <a:noAutofit/>
          </a:bodyPr>
          <a:p>
            <a:pPr algn="ctr">
              <a:buNone/>
            </a:pPr>
            <a:r>
              <a:rPr b="1" lang="en-US" sz="3200" spc="-1" strike="noStrike">
                <a:solidFill>
                  <a:srgbClr val="ffffff"/>
                </a:solidFill>
                <a:latin typeface="Lato"/>
                <a:ea typeface=""/>
              </a:rPr>
              <a:t>Ugnayan ng Tao at Kapaligiran sa Pagbuo ng Kabihasnang Asyano</a:t>
            </a:r>
            <a:endParaRPr b="0" lang="en-PH" sz="3200" spc="-1" strike="noStrike">
              <a:latin typeface="Lato"/>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609480" y="1440000"/>
            <a:ext cx="10959120" cy="4680000"/>
          </a:xfrm>
          <a:prstGeom prst="rect">
            <a:avLst/>
          </a:prstGeom>
          <a:noFill/>
          <a:ln w="76320">
            <a:noFill/>
          </a:ln>
        </p:spPr>
        <p:txBody>
          <a:bodyPr lIns="38160" rIns="38160" tIns="38160" bIns="38160" anchor="t">
            <a:normAutofit/>
          </a:bodyPr>
          <a:p>
            <a:pPr algn="just">
              <a:buNone/>
            </a:pPr>
            <a:r>
              <a:rPr b="1" lang="en-PH" sz="2000" spc="-1" strike="noStrike">
                <a:latin typeface="Lato"/>
                <a:ea typeface="AppleSystemUIFont"/>
              </a:rPr>
              <a:t>May impluwensiya ang kapaligiran sa paghubog ng kabihasnang Asyano na binubuo ng tao at kultura. Gayundin naman, ang tao at ang kaniyang gawain ay may impluwensiya sa kapaligiran. Ang mga sinaunang kabihasnan ay sumibol sa mga lambak-ilog ng Asya. Ang lambak-ilog ay may mga katangian kung saan maaaring umusbong ang isang pamayanan.</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ea typeface="AppleSystemUIFont"/>
              </a:rPr>
              <a:t>Magkaugnay ang uri ng kabuhayan ng mga tao at ang kapaligiran nito. Ang mga Asyanong naninirahan sa mga talampas ay karaniwang nagpapastol ng baka, kambing, at tupa dahil sa madamo ang kanilang kapaligiran. Dahil mayaman sa mina ang mga bundok, naging produkto ng mga naninirahan doon ang mga gamit na gawa sa mga mineral na nakukuha nila rito. Sa mga naninirahan sa tabing-dagat at tabing-ilog, pangingisda ang naging pangunahing hanapbuhay nila.</a:t>
            </a:r>
            <a:endParaRPr b="1" lang="en-PH" sz="2000" spc="-1" strike="noStrike">
              <a:latin typeface="Lato"/>
              <a:ea typeface="AppleSystemUIFont"/>
            </a:endParaRPr>
          </a:p>
        </p:txBody>
      </p:sp>
      <p:sp>
        <p:nvSpPr>
          <p:cNvPr id="216" name="PlaceHolder 4"/>
          <p:cNvSpPr/>
          <p:nvPr/>
        </p:nvSpPr>
        <p:spPr>
          <a:xfrm>
            <a:off x="609480" y="254880"/>
            <a:ext cx="10004400" cy="998280"/>
          </a:xfrm>
          <a:prstGeom prst="rect">
            <a:avLst/>
          </a:prstGeom>
          <a:solidFill>
            <a:srgbClr val="c9211e"/>
          </a:solidFill>
          <a:ln w="76320">
            <a:solidFill>
              <a:srgbClr val="6b5e9b"/>
            </a:solidFill>
            <a:round/>
          </a:ln>
        </p:spPr>
        <p:style>
          <a:lnRef idx="0"/>
          <a:fillRef idx="0"/>
          <a:effectRef idx="0"/>
          <a:fontRef idx="minor"/>
        </p:style>
        <p:txBody>
          <a:bodyPr lIns="38160" rIns="38160" tIns="38160" bIns="38160" anchor="ctr">
            <a:noAutofit/>
          </a:bodyPr>
          <a:p>
            <a:pPr algn="ctr">
              <a:buNone/>
            </a:pPr>
            <a:r>
              <a:rPr b="1" lang="en-US" sz="3200" spc="-1" strike="noStrike">
                <a:solidFill>
                  <a:srgbClr val="ffffff"/>
                </a:solidFill>
                <a:latin typeface="Lato"/>
                <a:ea typeface=""/>
              </a:rPr>
              <a:t>Ugnayan ng Tao at Kapaligiran sa Pagbuo ng Kabihasnang Asyano</a:t>
            </a:r>
            <a:endParaRPr b="0" lang="en-PH" sz="3200" spc="-1" strike="noStrike">
              <a:latin typeface="Lato"/>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p:nvPr>
        </p:nvSpPr>
        <p:spPr>
          <a:xfrm>
            <a:off x="609480" y="1440000"/>
            <a:ext cx="10959120" cy="4680000"/>
          </a:xfrm>
          <a:prstGeom prst="rect">
            <a:avLst/>
          </a:prstGeom>
          <a:noFill/>
          <a:ln w="76320">
            <a:noFill/>
          </a:ln>
        </p:spPr>
        <p:txBody>
          <a:bodyPr lIns="38160" rIns="38160" tIns="38160" bIns="38160" anchor="t">
            <a:normAutofit/>
          </a:bodyPr>
          <a:p>
            <a:pPr algn="just">
              <a:buNone/>
            </a:pP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ea typeface="AppleSystemUIFont"/>
              </a:rPr>
              <a:t>May kaugnayan din sa kapaligiran ang relihiyon o pananampalataya sa isang lugar. Sa East Asia o Silangang Asya isinilang ang Shintoism. Pangunahing itinuturo sa relihiyong ito ang pagpapahalaga at pagbibigay-proteksiyon sa kalikasan maging ang pagtitipid sa paggamit ng mga likas na yaman. Dahil dito, naging positibo ang epekto nito sa kanilang kapaligiran. Hanggang ngayon ay kapansin-pansin ang pag-iingat at pangangalaga ng mga taga-East Asia sa kapaligiran, lalo na ang mga Hapones. Hinduism naman ang pangunahing paniniwala sa South Asia o Timog Asya. Nagkakaisa ang mga Hindu na ang Ganges River ay hindi lamang pinagkukunan ng yamang tubig kundi isang banal na ilog. Ito ay itinuturing nilang tahanan ng diyosa. Batay sa ganitong paniniwala, iniingatan nila nang lubos ang nasabing ilog.</a:t>
            </a:r>
            <a:endParaRPr b="1" lang="en-PH" sz="2000" spc="-1" strike="noStrike">
              <a:latin typeface="Lato"/>
              <a:ea typeface="AppleSystemUIFont"/>
            </a:endParaRPr>
          </a:p>
        </p:txBody>
      </p:sp>
      <p:sp>
        <p:nvSpPr>
          <p:cNvPr id="218" name="PlaceHolder 10"/>
          <p:cNvSpPr/>
          <p:nvPr/>
        </p:nvSpPr>
        <p:spPr>
          <a:xfrm>
            <a:off x="609480" y="254880"/>
            <a:ext cx="10004400" cy="998280"/>
          </a:xfrm>
          <a:prstGeom prst="rect">
            <a:avLst/>
          </a:prstGeom>
          <a:solidFill>
            <a:srgbClr val="c9211e"/>
          </a:solidFill>
          <a:ln w="76320">
            <a:solidFill>
              <a:srgbClr val="6b5e9b"/>
            </a:solidFill>
            <a:round/>
          </a:ln>
        </p:spPr>
        <p:style>
          <a:lnRef idx="0"/>
          <a:fillRef idx="0"/>
          <a:effectRef idx="0"/>
          <a:fontRef idx="minor"/>
        </p:style>
        <p:txBody>
          <a:bodyPr lIns="38160" rIns="38160" tIns="38160" bIns="38160" anchor="ctr">
            <a:noAutofit/>
          </a:bodyPr>
          <a:p>
            <a:pPr algn="ctr">
              <a:buNone/>
            </a:pPr>
            <a:r>
              <a:rPr b="1" lang="en-US" sz="3200" spc="-1" strike="noStrike">
                <a:solidFill>
                  <a:srgbClr val="ffffff"/>
                </a:solidFill>
                <a:latin typeface="Lato"/>
                <a:ea typeface=""/>
              </a:rPr>
              <a:t>Ugnayan ng Tao at Kapaligiran sa Pagbuo ng Kabihasnang Asyano</a:t>
            </a:r>
            <a:endParaRPr b="0" lang="en-PH" sz="3200" spc="-1" strike="noStrike">
              <a:latin typeface="Lato"/>
              <a:ea typefac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20" name="PlaceHolder 9"/>
          <p:cNvSpPr/>
          <p:nvPr/>
        </p:nvSpPr>
        <p:spPr>
          <a:xfrm>
            <a:off x="609480" y="1604880"/>
            <a:ext cx="10958400" cy="3963240"/>
          </a:xfrm>
          <a:prstGeom prst="rect">
            <a:avLst/>
          </a:prstGeom>
          <a:noFill/>
          <a:ln w="0">
            <a:noFill/>
          </a:ln>
        </p:spPr>
        <p:style>
          <a:lnRef idx="0"/>
          <a:fillRef idx="0"/>
          <a:effectRef idx="0"/>
          <a:fontRef idx="minor"/>
        </p:style>
      </p:sp>
      <p:sp>
        <p:nvSpPr>
          <p:cNvPr id="221" name="PlaceHolder 11"/>
          <p:cNvSpPr/>
          <p:nvPr/>
        </p:nvSpPr>
        <p:spPr>
          <a:xfrm>
            <a:off x="609840" y="1604520"/>
            <a:ext cx="10958400" cy="3963240"/>
          </a:xfrm>
          <a:prstGeom prst="rect">
            <a:avLst/>
          </a:prstGeom>
          <a:noFill/>
          <a:ln w="0">
            <a:noFill/>
          </a:ln>
        </p:spPr>
        <p:style>
          <a:lnRef idx="0"/>
          <a:fillRef idx="0"/>
          <a:effectRef idx="0"/>
          <a:fontRef idx="minor"/>
        </p:style>
      </p:sp>
      <p:sp>
        <p:nvSpPr>
          <p:cNvPr id="222"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algn="just">
              <a:lnSpc>
                <a:spcPct val="100000"/>
              </a:lnSpc>
              <a:buNone/>
            </a:pPr>
            <a:r>
              <a:rPr b="0" lang="en-PH" sz="1800" spc="-1" strike="noStrike">
                <a:solidFill>
                  <a:srgbClr val="000000"/>
                </a:solidFill>
                <a:latin typeface="Lato"/>
              </a:rPr>
              <a:t>PANUTO: Tukuyin kung TAMA o MALI ang bawat pangungusap.</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1. </a:t>
            </a:r>
            <a:r>
              <a:rPr b="0" lang="en-PH" sz="2000" spc="-1" strike="noStrike">
                <a:latin typeface="Lato"/>
                <a:ea typeface="AppleSystemUIFont"/>
              </a:rPr>
              <a:t>Ang mga Asyanong naninirahan sa mga talampas ay karaniwang nagpapastol ng baka, kambing, at tupa dahil sa madamo ang kanilang kapaligiran.</a:t>
            </a:r>
            <a:endParaRPr b="0" lang="en-PH" sz="2000" spc="-1" strike="noStrike">
              <a:latin typeface="Arial"/>
            </a:endParaRPr>
          </a:p>
          <a:p>
            <a:pPr algn="just">
              <a:lnSpc>
                <a:spcPct val="100000"/>
              </a:lnSpc>
              <a:buNone/>
            </a:pPr>
            <a:r>
              <a:rPr b="0" lang="en-PH" sz="2000" spc="-1" strike="noStrike">
                <a:latin typeface="Lato"/>
                <a:ea typeface="AppleSystemUIFont"/>
              </a:rPr>
              <a:t>2. Sa East Asia o Silangang Asya isinilang ang Hinduism.</a:t>
            </a:r>
            <a:endParaRPr b="0" lang="en-PH" sz="2000" spc="-1" strike="noStrike">
              <a:latin typeface="Arial"/>
            </a:endParaRPr>
          </a:p>
          <a:p>
            <a:pPr algn="just">
              <a:lnSpc>
                <a:spcPct val="100000"/>
              </a:lnSpc>
              <a:buNone/>
            </a:pPr>
            <a:r>
              <a:rPr b="0" lang="en-PH" sz="2000" spc="-1" strike="noStrike">
                <a:latin typeface="Lato"/>
                <a:ea typeface="AppleSystemUIFont"/>
              </a:rPr>
              <a:t>3. Shintoism ang pangunahing paniniwala sa South Asia o Timog Asya.</a:t>
            </a:r>
            <a:endParaRPr b="0" lang="en-PH" sz="2000" spc="-1" strike="noStrike">
              <a:latin typeface="Arial"/>
            </a:endParaRPr>
          </a:p>
          <a:p>
            <a:pPr algn="just">
              <a:lnSpc>
                <a:spcPct val="100000"/>
              </a:lnSpc>
              <a:buNone/>
            </a:pPr>
            <a:r>
              <a:rPr b="0" lang="en-PH" sz="2000" spc="-1" strike="noStrike">
                <a:latin typeface="Lato"/>
                <a:ea typeface="AppleSystemUIFont"/>
              </a:rPr>
              <a:t>4. </a:t>
            </a:r>
            <a:r>
              <a:rPr b="0" lang="en-PH" sz="2000" spc="-1" strike="noStrike">
                <a:solidFill>
                  <a:srgbClr val="000000"/>
                </a:solidFill>
                <a:latin typeface="Lato"/>
                <a:ea typeface="Arial;Arial"/>
              </a:rPr>
              <a:t>Ang look ay isang patag na kalupaan sa pagitan ng kabundukan at may ilog na dumadaloy.</a:t>
            </a:r>
            <a:endParaRPr b="0" lang="en-PH" sz="2000" spc="-1" strike="noStrike">
              <a:latin typeface="Arial"/>
            </a:endParaRPr>
          </a:p>
          <a:p>
            <a:pPr algn="just">
              <a:lnSpc>
                <a:spcPct val="100000"/>
              </a:lnSpc>
              <a:buNone/>
            </a:pPr>
            <a:r>
              <a:rPr b="0" lang="en-PH" sz="2000" spc="-1" strike="noStrike">
                <a:solidFill>
                  <a:srgbClr val="000000"/>
                </a:solidFill>
                <a:latin typeface="Lato"/>
                <a:ea typeface="Arial;Arial"/>
              </a:rPr>
              <a:t>5. Ang tao at ang kapaligiran ay may ugnayang nagbibigayan o reciprocal relationship.</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58400" cy="113076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24" name="PlaceHolder 2"/>
          <p:cNvSpPr>
            <a:spLocks noGrp="1"/>
          </p:cNvSpPr>
          <p:nvPr>
            <p:ph/>
          </p:nvPr>
        </p:nvSpPr>
        <p:spPr>
          <a:xfrm>
            <a:off x="609480" y="1604520"/>
            <a:ext cx="10958400" cy="3963240"/>
          </a:xfrm>
          <a:prstGeom prst="rect">
            <a:avLst/>
          </a:prstGeom>
          <a:noFill/>
          <a:ln w="0">
            <a:noFill/>
          </a:ln>
        </p:spPr>
        <p:txBody>
          <a:bodyPr lIns="0" rIns="0" tIns="0" bIns="0" anchor="t">
            <a:normAutofit/>
          </a:bodyPr>
          <a:p>
            <a:r>
              <a:rPr b="0" lang="en-PH" sz="1800" spc="-1" strike="noStrike">
                <a:latin typeface="Lato"/>
              </a:rPr>
              <a:t>1. TAMA</a:t>
            </a:r>
            <a:endParaRPr b="0" lang="en-PH" sz="1800" spc="-1" strike="noStrike">
              <a:latin typeface="Lato"/>
              <a:ea typeface="PingFang SC"/>
            </a:endParaRPr>
          </a:p>
          <a:p>
            <a:r>
              <a:rPr b="0" lang="en-PH" sz="1800" spc="-1" strike="noStrike">
                <a:latin typeface="Lato"/>
              </a:rPr>
              <a:t>2. MALI</a:t>
            </a:r>
            <a:endParaRPr b="0" lang="en-PH" sz="1800" spc="-1" strike="noStrike">
              <a:latin typeface="Lato"/>
              <a:ea typeface="PingFang SC"/>
            </a:endParaRPr>
          </a:p>
          <a:p>
            <a:r>
              <a:rPr b="0" lang="en-PH" sz="1800" spc="-1" strike="noStrike">
                <a:latin typeface="Lato"/>
              </a:rPr>
              <a:t>3. MALI</a:t>
            </a:r>
            <a:endParaRPr b="0" lang="en-PH" sz="1800" spc="-1" strike="noStrike">
              <a:latin typeface="Lato"/>
              <a:ea typeface="PingFang SC"/>
            </a:endParaRPr>
          </a:p>
          <a:p>
            <a:r>
              <a:rPr b="0" lang="en-PH" sz="1800" spc="-1" strike="noStrike">
                <a:latin typeface="Lato"/>
              </a:rPr>
              <a:t>4. MALI</a:t>
            </a:r>
            <a:endParaRPr b="0" lang="en-PH" sz="1800" spc="-1" strike="noStrike">
              <a:latin typeface="Lato"/>
              <a:ea typeface="PingFang SC"/>
            </a:endParaRPr>
          </a:p>
          <a:p>
            <a:r>
              <a:rPr b="0" lang="en-PH" sz="1800" spc="-1" strike="noStrike">
                <a:latin typeface="Lato"/>
              </a:rPr>
              <a:t>5. TAMA</a:t>
            </a:r>
            <a:endParaRPr b="0" lang="en-PH" sz="18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5809</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2023-04-13T13:40:06Z</dcterms:modified>
  <cp:revision>2764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