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2.png" ContentType="image/png"/>
  <Override PartName="/ppt/media/image7.png" ContentType="image/png"/>
  <Override PartName="/ppt/media/image10.png" ContentType="image/png"/>
  <Override PartName="/ppt/media/image9.png" ContentType="image/png"/>
  <Override PartName="/ppt/media/image8.png" ContentType="image/png"/>
  <Override PartName="/ppt/media/image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B15221F1-704E-4D3A-8B75-41829AD0B9D4}"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5A6C908-ED53-47CC-A2F9-C7803EFA52CA}"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C6C3DF4C-1D76-44BF-BE49-BEE2800B1FB7}"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14EDA1C7-20C9-4F04-9A8A-CF2C2CD6CD7E}"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9780F141-F074-4BF7-97EA-BF0E8BDE7964}"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6516AE8-6783-469B-838C-7CAB13264377}"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AB51CEA7-53FF-4C4F-8D2B-3B5D71FEB74C}"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E65D6FF-765F-4EF0-BA1B-81DC680295E9}"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B34B3551-F6DD-472A-8AEC-46870AD093D3}"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79ED6EEE-9A66-4D34-A6B0-0952F7DC43BD}"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469E531-CF2F-4880-B338-4CFE30A2DE55}"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2A66673-6CFC-4434-9A0C-D77FA504FA42}"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F2686C4-264D-42D8-9E8A-7FF2DFCF3C0C}"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F52A7DF0-D7DA-430D-8088-0AFE4AE1D44B}"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B8677A9-2908-4B07-BEF6-D33D6652111D}"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C00513B7-3E0A-45B2-A17B-02CFECA666A2}"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08DA3116-0B8A-444C-980E-8DAB7B0D0969}"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2868C54B-7326-4225-8992-056C06538C26}"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F1F9750A-A6C6-4D36-89B9-B270411AEC88}"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A129290-F876-453A-8660-81978059B870}"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A51BABFF-0A78-41DF-A9C8-0B6939F66AA9}"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5F23E1ED-5777-443B-A54E-6BAE977F5E2E}"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9CD7565-AD88-4D9F-AE20-61AB7C751F0D}"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25555631-1140-457D-9267-4FEBF964FB0E}"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D296D26-B9AD-443E-B568-56A7BA5FF5AE}"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FB18F24-C3D8-4318-A0F3-FA8B30D0A5AD}"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84D9D50-767C-448F-9384-8DFC7F532E44}"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B656FD40-1A22-4F1E-A8DC-DA4A16FBA8CF}"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971965A5-44EF-46DB-BC9D-3B044EDE5406}"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A7922E0E-01B2-49C3-A8D4-51ADCADC836C}"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D55507F1-F6A8-4D55-A174-3C3CF7486055}"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3CD3143-C951-4B02-9311-9EA85A3F4485}"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90EC76ED-203B-48B9-8305-07AFFFB031A6}"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5A65E96A-F8A3-4296-B8B9-94A1CF272F9E}"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BF4EF12-7CF2-4B2F-A1CE-053F3E5A5D81}"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49051D8-8F4D-4819-8A76-5CA9122E090C}"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6640" cy="684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3520" cy="2783520"/>
          </a:xfrm>
          <a:prstGeom prst="rect">
            <a:avLst/>
          </a:prstGeom>
          <a:ln w="0">
            <a:noFill/>
          </a:ln>
        </p:spPr>
      </p:pic>
      <p:sp>
        <p:nvSpPr>
          <p:cNvPr id="2" name="Rectangle 5"/>
          <p:cNvSpPr/>
          <p:nvPr/>
        </p:nvSpPr>
        <p:spPr>
          <a:xfrm>
            <a:off x="3487320" y="1475280"/>
            <a:ext cx="8688960" cy="384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960" cy="3686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9320" cy="3495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720" cy="34956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34BFE0CC-73E8-40AB-AC0F-5AD5C0A4EF44}"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720" cy="34956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6640" cy="619560"/>
          </a:xfrm>
          <a:prstGeom prst="rect">
            <a:avLst/>
          </a:prstGeom>
          <a:ln w="0">
            <a:noFill/>
          </a:ln>
        </p:spPr>
      </p:pic>
      <p:sp>
        <p:nvSpPr>
          <p:cNvPr id="46" name="Rectangle 7"/>
          <p:cNvSpPr/>
          <p:nvPr/>
        </p:nvSpPr>
        <p:spPr>
          <a:xfrm>
            <a:off x="10868760" y="0"/>
            <a:ext cx="955080" cy="955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9160" cy="1019160"/>
          </a:xfrm>
          <a:prstGeom prst="rect">
            <a:avLst/>
          </a:prstGeom>
          <a:ln w="0">
            <a:noFill/>
          </a:ln>
        </p:spPr>
      </p:pic>
      <p:sp>
        <p:nvSpPr>
          <p:cNvPr id="48" name="TextBox 9"/>
          <p:cNvSpPr/>
          <p:nvPr/>
        </p:nvSpPr>
        <p:spPr>
          <a:xfrm>
            <a:off x="185400" y="6362280"/>
            <a:ext cx="4676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9320" cy="34956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720" cy="34956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125EAD7A-66B1-41DB-A084-D88AB6EB3BAD}"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720" cy="34956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960" cy="3369240"/>
          </a:xfrm>
          <a:prstGeom prst="rect">
            <a:avLst/>
          </a:prstGeom>
          <a:ln w="12700">
            <a:noFill/>
          </a:ln>
        </p:spPr>
      </p:pic>
      <p:sp>
        <p:nvSpPr>
          <p:cNvPr id="92" name="PlaceHolder 1"/>
          <p:cNvSpPr>
            <a:spLocks noGrp="1"/>
          </p:cNvSpPr>
          <p:nvPr>
            <p:ph type="ftr" idx="7"/>
          </p:nvPr>
        </p:nvSpPr>
        <p:spPr>
          <a:xfrm>
            <a:off x="4038480" y="6356520"/>
            <a:ext cx="4099320" cy="3495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720" cy="34956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0F3D5B8F-B09A-44BA-B71B-44881A6C5D4F}"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720" cy="34956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72000"/>
            <a:ext cx="6824880" cy="2122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Kahulugan ng Likas Kayang Pag-unlad</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Rectangle 15"/>
          <p:cNvSpPr/>
          <p:nvPr/>
        </p:nvSpPr>
        <p:spPr>
          <a:xfrm>
            <a:off x="-113040" y="552240"/>
            <a:ext cx="3889800" cy="65232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7" name="Rectangle 192"/>
          <p:cNvSpPr/>
          <p:nvPr/>
        </p:nvSpPr>
        <p:spPr>
          <a:xfrm>
            <a:off x="540000" y="231480"/>
            <a:ext cx="10131840" cy="119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78" name="Rectangle 193"/>
          <p:cNvSpPr/>
          <p:nvPr/>
        </p:nvSpPr>
        <p:spPr>
          <a:xfrm>
            <a:off x="720000" y="1060560"/>
            <a:ext cx="9951840" cy="69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79" name="Rectangle 194"/>
          <p:cNvSpPr/>
          <p:nvPr/>
        </p:nvSpPr>
        <p:spPr>
          <a:xfrm>
            <a:off x="720000" y="1496160"/>
            <a:ext cx="10969920" cy="693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80" name=""/>
          <p:cNvSpPr/>
          <p:nvPr/>
        </p:nvSpPr>
        <p:spPr>
          <a:xfrm>
            <a:off x="881280" y="1496160"/>
            <a:ext cx="8210880" cy="14410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1" lang="en-PH" sz="1800" spc="-1" strike="noStrike">
                <a:solidFill>
                  <a:srgbClr val="000000"/>
                </a:solidFill>
                <a:latin typeface="Lato"/>
              </a:rPr>
              <a:t>I. Panuto: </a:t>
            </a:r>
            <a:r>
              <a:rPr b="0" lang="en-PH" sz="1800" spc="-1" strike="noStrike">
                <a:solidFill>
                  <a:srgbClr val="000000"/>
                </a:solidFill>
                <a:latin typeface="Lato"/>
              </a:rPr>
              <a:t>Sagutin ang sumusunod na tanong.</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1. Ano ang kahulugan ng likas kayang pag-unlad?</a:t>
            </a:r>
            <a:endParaRPr b="0" lang="en-PH" sz="1800" spc="-1" strike="noStrike">
              <a:solidFill>
                <a:srgbClr val="000000"/>
              </a:solidFill>
              <a:latin typeface="Arial"/>
            </a:endParaRPr>
          </a:p>
          <a:p>
            <a:pPr>
              <a:lnSpc>
                <a:spcPct val="100000"/>
              </a:lnSpc>
              <a:spcBef>
                <a:spcPts val="850"/>
              </a:spcBef>
              <a:spcAft>
                <a:spcPts val="850"/>
              </a:spcAft>
            </a:pPr>
            <a:r>
              <a:rPr b="0" lang="en-PH" sz="1800" spc="-1" strike="noStrike">
                <a:solidFill>
                  <a:srgbClr val="000000"/>
                </a:solidFill>
                <a:latin typeface="Lato"/>
              </a:rPr>
              <a:t>2. Bakit mahalagang malaman natin ang konsepto ng likas kayang pag-unlad?</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Rectangle 1"/>
          <p:cNvSpPr/>
          <p:nvPr/>
        </p:nvSpPr>
        <p:spPr>
          <a:xfrm>
            <a:off x="-113040" y="552240"/>
            <a:ext cx="5691600" cy="65232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2" name="Rectangle 2"/>
          <p:cNvSpPr/>
          <p:nvPr/>
        </p:nvSpPr>
        <p:spPr>
          <a:xfrm>
            <a:off x="426960" y="52776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83" name="Rectangle 3"/>
          <p:cNvSpPr/>
          <p:nvPr/>
        </p:nvSpPr>
        <p:spPr>
          <a:xfrm>
            <a:off x="540000" y="231480"/>
            <a:ext cx="10131840" cy="119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Susi sa Pagwawasto</a:t>
            </a:r>
            <a:endParaRPr b="0" lang="en-PH" sz="3600" spc="-1" strike="noStrike">
              <a:solidFill>
                <a:srgbClr val="000000"/>
              </a:solidFill>
              <a:latin typeface="Arial"/>
            </a:endParaRPr>
          </a:p>
        </p:txBody>
      </p:sp>
      <p:sp>
        <p:nvSpPr>
          <p:cNvPr id="184" name="Rectangle 4"/>
          <p:cNvSpPr/>
          <p:nvPr/>
        </p:nvSpPr>
        <p:spPr>
          <a:xfrm>
            <a:off x="720000" y="1060560"/>
            <a:ext cx="9951840" cy="69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85" name=""/>
          <p:cNvSpPr/>
          <p:nvPr/>
        </p:nvSpPr>
        <p:spPr>
          <a:xfrm>
            <a:off x="821880" y="1627200"/>
            <a:ext cx="10620720" cy="1531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850"/>
              </a:spcBef>
              <a:spcAft>
                <a:spcPts val="850"/>
              </a:spcAft>
            </a:pPr>
            <a:r>
              <a:rPr b="0" lang="en-PH" sz="1800" spc="-1" strike="noStrike">
                <a:solidFill>
                  <a:srgbClr val="000000"/>
                </a:solidFill>
                <a:latin typeface="Lato"/>
              </a:rPr>
              <a:t>1. Ang likas kayang pag-unlad ay ang makatwirang paggamit ng likas na yaman nang may pagsasaalangalang sa hinaharap.</a:t>
            </a:r>
            <a:endParaRPr b="0" lang="en-PH" sz="1800" spc="-1" strike="noStrike">
              <a:solidFill>
                <a:srgbClr val="000000"/>
              </a:solidFill>
              <a:latin typeface="Arial"/>
            </a:endParaRPr>
          </a:p>
          <a:p>
            <a:pPr algn="just">
              <a:lnSpc>
                <a:spcPct val="100000"/>
              </a:lnSpc>
              <a:spcBef>
                <a:spcPts val="850"/>
              </a:spcBef>
              <a:spcAft>
                <a:spcPts val="850"/>
              </a:spcAft>
            </a:pPr>
            <a:r>
              <a:rPr b="0" lang="en-PH" sz="1800" spc="-1" strike="noStrike">
                <a:solidFill>
                  <a:srgbClr val="000000"/>
                </a:solidFill>
                <a:latin typeface="Lato"/>
              </a:rPr>
              <a:t>2. Mahalaga ang likas kayang pag-unlad upang magkaroon ng responsableng paggamit sa likas na yaman.</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947952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Kahulugan ng Likas Kayang Pag-unlad </a:t>
            </a:r>
            <a:endParaRPr b="0" lang="en-PH" sz="3600" spc="-1" strike="noStrike">
              <a:solidFill>
                <a:srgbClr val="000000"/>
              </a:solidFill>
              <a:latin typeface="Arial"/>
            </a:endParaRPr>
          </a:p>
          <a:p>
            <a:pPr>
              <a:lnSpc>
                <a:spcPct val="100000"/>
              </a:lnSpc>
            </a:pPr>
            <a:r>
              <a:rPr b="1" i="1" lang="en-PH" sz="3600" spc="-1" strike="noStrike">
                <a:solidFill>
                  <a:srgbClr val="ffffff"/>
                </a:solidFill>
                <a:latin typeface="Montserrat Medium"/>
                <a:ea typeface="DejaVu Sans"/>
              </a:rPr>
              <a:t>(Sustainable Development)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876240" y="2000160"/>
            <a:ext cx="10386000" cy="38426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rPr>
              <a:t>Ito ay nangangahulugang pagtugon sa pangangailangan at mithiin ng mga tao sa kasalukuyan nang may pagsasaalang-alang o pag-iisip sa kakayahan ng kalikasan na matugunan rin ang pangangailangan ng susunod na henerasyon.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rPr>
              <a:t>Nilalayon ng kampanyang ito na magkaroon tayo ng isang kanaisnais na kalagayan ng lipunan sa ngayon at sa darating na panahon.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rPr>
              <a:t>Nais din nitong maisaayos ang kalagayan ng ating pamumuhay sa kasalukuyan at magkaroon ng </a:t>
            </a:r>
            <a:r>
              <a:rPr b="0" i="1" lang="en-PH" sz="1800" spc="-1" strike="noStrike">
                <a:solidFill>
                  <a:srgbClr val="000000"/>
                </a:solidFill>
                <a:latin typeface="Lato"/>
              </a:rPr>
              <a:t>sustainability</a:t>
            </a:r>
            <a:r>
              <a:rPr b="0" lang="en-PH" sz="1800" spc="-1" strike="noStrike">
                <a:solidFill>
                  <a:srgbClr val="000000"/>
                </a:solidFill>
                <a:latin typeface="Lato"/>
              </a:rPr>
              <a:t> o kakayahang mapanatili ang antas ng pamumuhay para sa hinaharap. Binibigyang-pansin nito ang pagsasanay ng pagtitipid ng ating mga likas na yaman. </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8"/>
          <p:cNvSpPr/>
          <p:nvPr/>
        </p:nvSpPr>
        <p:spPr>
          <a:xfrm>
            <a:off x="-113040" y="532080"/>
            <a:ext cx="1008036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8" name="Rectangle 9"/>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Kahalagahan ng Likas Kayang Pag-unlad </a:t>
            </a:r>
            <a:endParaRPr b="0" lang="en-PH" sz="3600" spc="-1" strike="noStrike">
              <a:solidFill>
                <a:srgbClr val="000000"/>
              </a:solidFill>
              <a:latin typeface="Arial"/>
            </a:endParaRPr>
          </a:p>
          <a:p>
            <a:pPr>
              <a:lnSpc>
                <a:spcPct val="100000"/>
              </a:lnSpc>
            </a:pPr>
            <a:r>
              <a:rPr b="1" i="1" lang="en-PH" sz="3600" spc="-1" strike="noStrike">
                <a:solidFill>
                  <a:srgbClr val="ffffff"/>
                </a:solidFill>
                <a:latin typeface="Montserrat Medium"/>
                <a:ea typeface="DejaVu Sans"/>
              </a:rPr>
              <a:t>(Sustainable Development)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9" name=""/>
          <p:cNvSpPr/>
          <p:nvPr/>
        </p:nvSpPr>
        <p:spPr>
          <a:xfrm>
            <a:off x="876240" y="2000160"/>
            <a:ext cx="6637680" cy="38426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rPr>
              <a:t>matugunan at mapaglaanan ang pangangailangan ng mga tao sa ngayon at sa susunod na henerasyon;</a:t>
            </a:r>
            <a:endParaRPr b="0" lang="en-PH" sz="1800" spc="-1" strike="noStrike">
              <a:solidFill>
                <a:srgbClr val="000000"/>
              </a:solidFill>
              <a:latin typeface="Arial"/>
              <a:ea typeface="PingFang SC"/>
            </a:endParaRPr>
          </a:p>
          <a:p>
            <a:pPr marL="216000" indent="-216000" algn="just">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rPr>
              <a:t>magkaroon ng responsableng paggamit ng mga likas na yaman, mabigyang-halaga ang pangangalaga ng mga ito, at maiwasan ang pagkawasak ng kapaligiran;</a:t>
            </a:r>
            <a:endParaRPr b="0" lang="en-PH" sz="1800" spc="-1" strike="noStrike">
              <a:solidFill>
                <a:srgbClr val="000000"/>
              </a:solidFill>
              <a:latin typeface="Arial"/>
              <a:ea typeface="PingFang SC"/>
            </a:endParaRPr>
          </a:p>
          <a:p>
            <a:pPr marL="216000" indent="-216000" algn="just">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rPr>
              <a:t>maisaalang-alang ang kaayusan at kalidad ng buhay ng mga tao, kalikasan, at ekonomiya;</a:t>
            </a:r>
            <a:endParaRPr b="0" lang="en-PH" sz="1800" spc="-1" strike="noStrike">
              <a:solidFill>
                <a:srgbClr val="000000"/>
              </a:solidFill>
              <a:latin typeface="Arial"/>
              <a:ea typeface="PingFang SC"/>
            </a:endParaRPr>
          </a:p>
          <a:p>
            <a:pPr marL="216000" indent="-216000" algn="just">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rPr>
              <a:t>matugunan ang pagsisikap na maisaayos ang kalusugan ng kapaligiran at kalidad ng buhay sa komunidad at bansa; at</a:t>
            </a:r>
            <a:endParaRPr b="0" lang="en-PH" sz="1800" spc="-1" strike="noStrike">
              <a:solidFill>
                <a:srgbClr val="000000"/>
              </a:solidFill>
              <a:latin typeface="Arial"/>
              <a:ea typeface="PingFang SC"/>
            </a:endParaRPr>
          </a:p>
          <a:p>
            <a:pPr marL="216000" indent="-216000" algn="just">
              <a:lnSpc>
                <a:spcPct val="100000"/>
              </a:lnSpc>
              <a:spcBef>
                <a:spcPts val="567"/>
              </a:spcBef>
              <a:spcAft>
                <a:spcPts val="567"/>
              </a:spcAft>
              <a:buClr>
                <a:srgbClr val="000000"/>
              </a:buClr>
              <a:buFont typeface="StarSymbol"/>
              <a:buAutoNum type="arabicPeriod"/>
            </a:pPr>
            <a:r>
              <a:rPr b="0" lang="en-PH" sz="1800" spc="-1" strike="noStrike">
                <a:solidFill>
                  <a:srgbClr val="000000"/>
                </a:solidFill>
                <a:latin typeface="Lato"/>
              </a:rPr>
              <a:t>makaangkop at makaagapay sa mga hamon ng pangangasiwa sa nararanasang </a:t>
            </a:r>
            <a:r>
              <a:rPr b="0" i="1" lang="en-PH" sz="1800" spc="-1" strike="noStrike">
                <a:solidFill>
                  <a:srgbClr val="000000"/>
                </a:solidFill>
                <a:latin typeface="Lato"/>
              </a:rPr>
              <a:t>climate change.</a:t>
            </a:r>
            <a:endParaRPr b="0" lang="en-PH" sz="1800" spc="-1" strike="noStrike">
              <a:solidFill>
                <a:srgbClr val="000000"/>
              </a:solidFill>
              <a:latin typeface="Arial"/>
              <a:ea typeface="PingFang SC"/>
            </a:endParaRPr>
          </a:p>
        </p:txBody>
      </p:sp>
      <p:pic>
        <p:nvPicPr>
          <p:cNvPr id="140" name="" descr=""/>
          <p:cNvPicPr/>
          <p:nvPr/>
        </p:nvPicPr>
        <p:blipFill>
          <a:blip r:embed="rId1"/>
          <a:stretch/>
        </p:blipFill>
        <p:spPr>
          <a:xfrm>
            <a:off x="7754400" y="2007000"/>
            <a:ext cx="3858480" cy="1972800"/>
          </a:xfrm>
          <a:prstGeom prst="rect">
            <a:avLst/>
          </a:prstGeom>
          <a:ln w="0">
            <a:noFill/>
          </a:ln>
        </p:spPr>
      </p:pic>
      <p:pic>
        <p:nvPicPr>
          <p:cNvPr id="141" name="" descr=""/>
          <p:cNvPicPr/>
          <p:nvPr/>
        </p:nvPicPr>
        <p:blipFill>
          <a:blip r:embed="rId2"/>
          <a:stretch/>
        </p:blipFill>
        <p:spPr>
          <a:xfrm>
            <a:off x="7737480" y="4035240"/>
            <a:ext cx="3875400" cy="1801080"/>
          </a:xfrm>
          <a:prstGeom prst="rect">
            <a:avLst/>
          </a:prstGeom>
          <a:ln w="0">
            <a:noFill/>
          </a:ln>
        </p:spPr>
      </p:pic>
      <p:sp>
        <p:nvSpPr>
          <p:cNvPr id="142" name=""/>
          <p:cNvSpPr/>
          <p:nvPr/>
        </p:nvSpPr>
        <p:spPr>
          <a:xfrm>
            <a:off x="7771680" y="5836680"/>
            <a:ext cx="3945240" cy="857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400" spc="-1" strike="noStrike">
                <a:solidFill>
                  <a:srgbClr val="000000"/>
                </a:solidFill>
                <a:latin typeface="Lato"/>
              </a:rPr>
              <a:t>Epekto ng Climate Change</a:t>
            </a:r>
            <a:endParaRPr b="0" lang="en-PH"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 descr=""/>
          <p:cNvPicPr/>
          <p:nvPr/>
        </p:nvPicPr>
        <p:blipFill>
          <a:blip r:embed="rId1"/>
          <a:stretch/>
        </p:blipFill>
        <p:spPr>
          <a:xfrm>
            <a:off x="7737480" y="4035240"/>
            <a:ext cx="3875400" cy="1900440"/>
          </a:xfrm>
          <a:prstGeom prst="rect">
            <a:avLst/>
          </a:prstGeom>
          <a:ln w="0">
            <a:noFill/>
          </a:ln>
        </p:spPr>
      </p:pic>
      <p:sp>
        <p:nvSpPr>
          <p:cNvPr id="144" name="Rectangle 10"/>
          <p:cNvSpPr/>
          <p:nvPr/>
        </p:nvSpPr>
        <p:spPr>
          <a:xfrm>
            <a:off x="-113040" y="532080"/>
            <a:ext cx="1056060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5" name="Rectangle 11"/>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Suliraning Binibigyang-pansin ng Likas Kayang Pag-unlad </a:t>
            </a:r>
            <a:endParaRPr b="0" lang="en-PH" sz="3600" spc="-1" strike="noStrike">
              <a:solidFill>
                <a:srgbClr val="000000"/>
              </a:solidFill>
              <a:latin typeface="Arial"/>
            </a:endParaRPr>
          </a:p>
          <a:p>
            <a:pPr>
              <a:lnSpc>
                <a:spcPct val="100000"/>
              </a:lnSpc>
            </a:pPr>
            <a:r>
              <a:rPr b="1" i="1" lang="en-PH" sz="3600" spc="-1" strike="noStrike">
                <a:solidFill>
                  <a:srgbClr val="ffffff"/>
                </a:solidFill>
                <a:latin typeface="Montserrat Medium"/>
                <a:ea typeface="DejaVu Sans"/>
              </a:rPr>
              <a:t>(Sustainable Development)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6" name=""/>
          <p:cNvSpPr/>
          <p:nvPr/>
        </p:nvSpPr>
        <p:spPr>
          <a:xfrm>
            <a:off x="876240" y="2000160"/>
            <a:ext cx="6637680" cy="38426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850"/>
              </a:spcBef>
              <a:spcAft>
                <a:spcPts val="850"/>
              </a:spcAft>
              <a:buClr>
                <a:srgbClr val="000000"/>
              </a:buClr>
              <a:buFont typeface="StarSymbol"/>
              <a:buAutoNum type="arabicPeriod"/>
            </a:pPr>
            <a:r>
              <a:rPr b="0" lang="en-PH" sz="1800" spc="-1" strike="noStrike">
                <a:solidFill>
                  <a:srgbClr val="000000"/>
                </a:solidFill>
                <a:latin typeface="Lato"/>
              </a:rPr>
              <a:t>Maaaring maubos ang ating likas na yaman kung hindi natin ito mapangangalagaan at gagamitin nang wasto. Magiging sanhi ito ng mabilis na pagkaubos o tuluyang pagkawala ng pinagkukunan natin ng ating mga pangangailangan.</a:t>
            </a:r>
            <a:endParaRPr b="0" lang="en-PH" sz="1800" spc="-1" strike="noStrike">
              <a:solidFill>
                <a:srgbClr val="000000"/>
              </a:solidFill>
              <a:latin typeface="Arial"/>
            </a:endParaRPr>
          </a:p>
          <a:p>
            <a:pPr marL="216000" indent="-216000" algn="just">
              <a:lnSpc>
                <a:spcPct val="100000"/>
              </a:lnSpc>
              <a:spcBef>
                <a:spcPts val="850"/>
              </a:spcBef>
              <a:spcAft>
                <a:spcPts val="850"/>
              </a:spcAft>
              <a:buClr>
                <a:srgbClr val="000000"/>
              </a:buClr>
              <a:buFont typeface="StarSymbol"/>
              <a:buAutoNum type="arabicPeriod"/>
            </a:pPr>
            <a:r>
              <a:rPr b="0" lang="en-PH" sz="1800" spc="-1" strike="noStrike">
                <a:solidFill>
                  <a:srgbClr val="000000"/>
                </a:solidFill>
                <a:latin typeface="Lato"/>
              </a:rPr>
              <a:t>Napababayaan ang ating kapaligiran tulad ng hindi maayos na sistema ng pagtatapon ng basura at walang humpay na paggamit ng mga nakalalasong kemikal tulad ng mga panlinis na sabon at iba pang gamit sa ating tahanan. Nakasisira din sa ating kapaligiran ang mga gawain na nagdudulot ng polusyon sa lupa at hangin.</a:t>
            </a:r>
            <a:endParaRPr b="0" lang="en-PH" sz="1800" spc="-1" strike="noStrike">
              <a:solidFill>
                <a:srgbClr val="000000"/>
              </a:solidFill>
              <a:latin typeface="Arial"/>
            </a:endParaRPr>
          </a:p>
        </p:txBody>
      </p:sp>
      <p:sp>
        <p:nvSpPr>
          <p:cNvPr id="147" name=""/>
          <p:cNvSpPr/>
          <p:nvPr/>
        </p:nvSpPr>
        <p:spPr>
          <a:xfrm>
            <a:off x="7771680" y="5836680"/>
            <a:ext cx="3945240" cy="857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400" spc="-1" strike="noStrike">
                <a:solidFill>
                  <a:srgbClr val="000000"/>
                </a:solidFill>
                <a:latin typeface="Lato"/>
              </a:rPr>
              <a:t>Pinsalang naidulot ng bagyo sa bansa</a:t>
            </a:r>
            <a:endParaRPr b="0" lang="en-PH" sz="1400" spc="-1" strike="noStrike">
              <a:solidFill>
                <a:srgbClr val="000000"/>
              </a:solidFill>
              <a:latin typeface="Arial"/>
            </a:endParaRPr>
          </a:p>
        </p:txBody>
      </p:sp>
      <p:pic>
        <p:nvPicPr>
          <p:cNvPr id="148" name="" descr=""/>
          <p:cNvPicPr/>
          <p:nvPr/>
        </p:nvPicPr>
        <p:blipFill>
          <a:blip r:embed="rId2"/>
          <a:stretch/>
        </p:blipFill>
        <p:spPr>
          <a:xfrm>
            <a:off x="7737480" y="2007360"/>
            <a:ext cx="3875400" cy="19728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 descr=""/>
          <p:cNvPicPr/>
          <p:nvPr/>
        </p:nvPicPr>
        <p:blipFill>
          <a:blip r:embed="rId1"/>
          <a:stretch/>
        </p:blipFill>
        <p:spPr>
          <a:xfrm>
            <a:off x="7737480" y="4035240"/>
            <a:ext cx="3875400" cy="1900440"/>
          </a:xfrm>
          <a:prstGeom prst="rect">
            <a:avLst/>
          </a:prstGeom>
          <a:ln w="0">
            <a:noFill/>
          </a:ln>
        </p:spPr>
      </p:pic>
      <p:sp>
        <p:nvSpPr>
          <p:cNvPr id="150" name="Rectangle 14"/>
          <p:cNvSpPr/>
          <p:nvPr/>
        </p:nvSpPr>
        <p:spPr>
          <a:xfrm>
            <a:off x="-113040" y="532080"/>
            <a:ext cx="1056060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1" name="Rectangle 16"/>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Suliraning Binibigyang-pansin ng Likas Kayang Pag-unlad </a:t>
            </a:r>
            <a:endParaRPr b="0" lang="en-PH" sz="3600" spc="-1" strike="noStrike">
              <a:solidFill>
                <a:srgbClr val="000000"/>
              </a:solidFill>
              <a:latin typeface="Arial"/>
            </a:endParaRPr>
          </a:p>
          <a:p>
            <a:pPr>
              <a:lnSpc>
                <a:spcPct val="100000"/>
              </a:lnSpc>
            </a:pPr>
            <a:r>
              <a:rPr b="1" i="1" lang="en-PH" sz="3600" spc="-1" strike="noStrike">
                <a:solidFill>
                  <a:srgbClr val="ffffff"/>
                </a:solidFill>
                <a:latin typeface="Montserrat Medium"/>
                <a:ea typeface="DejaVu Sans"/>
              </a:rPr>
              <a:t>(Sustainable Development)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2" name=""/>
          <p:cNvSpPr/>
          <p:nvPr/>
        </p:nvSpPr>
        <p:spPr>
          <a:xfrm>
            <a:off x="876240" y="2000160"/>
            <a:ext cx="6620400" cy="33008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1800" spc="-1" strike="noStrike">
                <a:solidFill>
                  <a:srgbClr val="000000"/>
                </a:solidFill>
                <a:latin typeface="Lato"/>
              </a:rPr>
              <a:t>3. Ang pagbaba ng kalidad ng ating kalikasan ay maaaring magkaroon ng epekto sa ating kabuhayan katulad ng pagkagutom at malnutrisyon ng ilang mga bata at matanda. Ang taong </a:t>
            </a:r>
            <a:r>
              <a:rPr b="0" i="1" lang="en-PH" sz="1800" spc="-1" strike="noStrike">
                <a:solidFill>
                  <a:srgbClr val="000000"/>
                </a:solidFill>
                <a:latin typeface="Lato"/>
              </a:rPr>
              <a:t>malnourished </a:t>
            </a:r>
            <a:r>
              <a:rPr b="0" lang="en-PH" sz="1800" spc="-1" strike="noStrike">
                <a:solidFill>
                  <a:srgbClr val="000000"/>
                </a:solidFill>
                <a:latin typeface="Lato"/>
              </a:rPr>
              <a:t>ay hindi nakakukuha ng tamang sustansiya sa kaniyang pagkain kung kaya siya ay payat at madaling kapitan ng sakit. Dahil din sapagkasira ng kalikasan ay lumalala ang epekto ng climate change sa ilang lugar na nagdudulot ng malalakas na bagyo, malubhang pagbaha, pagguho ng lupa, at iba pang kalamidad.</a:t>
            </a:r>
            <a:endParaRPr b="0" lang="en-PH" sz="1800" spc="-1" strike="noStrike">
              <a:solidFill>
                <a:srgbClr val="000000"/>
              </a:solidFill>
              <a:latin typeface="Arial"/>
            </a:endParaRPr>
          </a:p>
        </p:txBody>
      </p:sp>
      <p:sp>
        <p:nvSpPr>
          <p:cNvPr id="153" name=""/>
          <p:cNvSpPr/>
          <p:nvPr/>
        </p:nvSpPr>
        <p:spPr>
          <a:xfrm>
            <a:off x="7771680" y="5836680"/>
            <a:ext cx="3945240" cy="857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400" spc="-1" strike="noStrike">
                <a:solidFill>
                  <a:srgbClr val="000000"/>
                </a:solidFill>
                <a:latin typeface="Lato"/>
              </a:rPr>
              <a:t>Pinsalang naidulot ng bagyo sa bansa</a:t>
            </a:r>
            <a:endParaRPr b="0" lang="en-PH" sz="1400" spc="-1" strike="noStrike">
              <a:solidFill>
                <a:srgbClr val="000000"/>
              </a:solidFill>
              <a:latin typeface="Arial"/>
            </a:endParaRPr>
          </a:p>
        </p:txBody>
      </p:sp>
      <p:pic>
        <p:nvPicPr>
          <p:cNvPr id="154" name="" descr=""/>
          <p:cNvPicPr/>
          <p:nvPr/>
        </p:nvPicPr>
        <p:blipFill>
          <a:blip r:embed="rId2"/>
          <a:stretch/>
        </p:blipFill>
        <p:spPr>
          <a:xfrm>
            <a:off x="7737480" y="2007360"/>
            <a:ext cx="3875400" cy="19728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 descr=""/>
          <p:cNvPicPr/>
          <p:nvPr/>
        </p:nvPicPr>
        <p:blipFill>
          <a:blip r:embed="rId1"/>
          <a:stretch/>
        </p:blipFill>
        <p:spPr>
          <a:xfrm>
            <a:off x="7737480" y="4035240"/>
            <a:ext cx="3875400" cy="1900440"/>
          </a:xfrm>
          <a:prstGeom prst="rect">
            <a:avLst/>
          </a:prstGeom>
          <a:ln w="0">
            <a:noFill/>
          </a:ln>
        </p:spPr>
      </p:pic>
      <p:sp>
        <p:nvSpPr>
          <p:cNvPr id="156" name="Rectangle 12"/>
          <p:cNvSpPr/>
          <p:nvPr/>
        </p:nvSpPr>
        <p:spPr>
          <a:xfrm>
            <a:off x="-113040" y="532080"/>
            <a:ext cx="1056060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7" name="Rectangle 13"/>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Suliraning Binibigyang-pansin ng Likas Kayang Pag-unlad </a:t>
            </a:r>
            <a:endParaRPr b="0" lang="en-PH" sz="3600" spc="-1" strike="noStrike">
              <a:solidFill>
                <a:srgbClr val="000000"/>
              </a:solidFill>
              <a:latin typeface="Arial"/>
            </a:endParaRPr>
          </a:p>
          <a:p>
            <a:pPr>
              <a:lnSpc>
                <a:spcPct val="100000"/>
              </a:lnSpc>
            </a:pPr>
            <a:r>
              <a:rPr b="1" i="1" lang="en-PH" sz="3600" spc="-1" strike="noStrike">
                <a:solidFill>
                  <a:srgbClr val="ffffff"/>
                </a:solidFill>
                <a:latin typeface="Montserrat Medium"/>
                <a:ea typeface="DejaVu Sans"/>
              </a:rPr>
              <a:t>(Sustainable Development)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8" name=""/>
          <p:cNvSpPr/>
          <p:nvPr/>
        </p:nvSpPr>
        <p:spPr>
          <a:xfrm>
            <a:off x="876240" y="2000160"/>
            <a:ext cx="6603480" cy="254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1800" spc="-1" strike="noStrike">
                <a:solidFill>
                  <a:srgbClr val="000000"/>
                </a:solidFill>
                <a:latin typeface="Lato"/>
              </a:rPr>
              <a:t>4. Ang mabilis na urbanisasyon ng mga komunidad at lalawigan ay sa rin sa suliranin na binibigyang-pansin ng likas kayang pagunlad. Ang urbanisasyon ay ang pagtaas ng populasyon o bilang ng mga taong naninirahan sa isang lugar. Ang pagdami ng tao sa isang lugar ay nagdudulot ng mas maraming pangangailangan sa tahanan at likas na yaman. Nagdudulot din ito ng pagliit ng mga lupang magagamit para sa pagtatanim.</a:t>
            </a:r>
            <a:endParaRPr b="0" lang="en-PH" sz="1800" spc="-1" strike="noStrike">
              <a:solidFill>
                <a:srgbClr val="000000"/>
              </a:solidFill>
              <a:latin typeface="Arial"/>
            </a:endParaRPr>
          </a:p>
        </p:txBody>
      </p:sp>
      <p:sp>
        <p:nvSpPr>
          <p:cNvPr id="159" name=""/>
          <p:cNvSpPr/>
          <p:nvPr/>
        </p:nvSpPr>
        <p:spPr>
          <a:xfrm>
            <a:off x="7771680" y="5836680"/>
            <a:ext cx="3945240" cy="857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400" spc="-1" strike="noStrike">
                <a:solidFill>
                  <a:srgbClr val="000000"/>
                </a:solidFill>
                <a:latin typeface="Lato"/>
              </a:rPr>
              <a:t>Pinsalang naidulot ng bagyo sa bansa</a:t>
            </a:r>
            <a:endParaRPr b="0" lang="en-PH" sz="1400" spc="-1" strike="noStrike">
              <a:solidFill>
                <a:srgbClr val="000000"/>
              </a:solidFill>
              <a:latin typeface="Arial"/>
            </a:endParaRPr>
          </a:p>
        </p:txBody>
      </p:sp>
      <p:pic>
        <p:nvPicPr>
          <p:cNvPr id="160" name="" descr=""/>
          <p:cNvPicPr/>
          <p:nvPr/>
        </p:nvPicPr>
        <p:blipFill>
          <a:blip r:embed="rId2"/>
          <a:stretch/>
        </p:blipFill>
        <p:spPr>
          <a:xfrm>
            <a:off x="7737480" y="2007360"/>
            <a:ext cx="3875400" cy="19728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ctangle 18"/>
          <p:cNvSpPr/>
          <p:nvPr/>
        </p:nvSpPr>
        <p:spPr>
          <a:xfrm>
            <a:off x="-113040" y="532080"/>
            <a:ext cx="1078488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2" name="Rectangle 19"/>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Pangunahing Hamon at Balakid sa Likas Kayang Pag-unlad </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3" name=""/>
          <p:cNvSpPr/>
          <p:nvPr/>
        </p:nvSpPr>
        <p:spPr>
          <a:xfrm>
            <a:off x="876240" y="2144160"/>
            <a:ext cx="6603480" cy="2889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567"/>
              </a:spcBef>
              <a:spcAft>
                <a:spcPts val="567"/>
              </a:spcAft>
            </a:pPr>
            <a:r>
              <a:rPr b="0" lang="en-PH" sz="1800" spc="-1" strike="noStrike">
                <a:solidFill>
                  <a:srgbClr val="000000"/>
                </a:solidFill>
                <a:latin typeface="Lato"/>
              </a:rPr>
              <a:t>1. Maraming negosyo ang hindi ginagawang priyoridad ang pangangalaga sa ating kalikasan. Nakatuon lamang ang karamihan sa mga ito sa pagkakaroon ng malaking kita. Karamihan sa mga ito ay mga kompanyang nagmimina, iligal na nagtotroso, at malalaking sakahan na labis na gumagamit ng mga kemikal sa pagtatanim. Hindi alintana ng mga kompanyang ito na maaaring maubos ang suplay ng mga pinagkukunang yaman at tuluyang masira ang kalikasan.</a:t>
            </a:r>
            <a:endParaRPr b="0" lang="en-PH" sz="1800" spc="-1" strike="noStrike">
              <a:solidFill>
                <a:srgbClr val="000000"/>
              </a:solidFill>
              <a:latin typeface="Arial"/>
            </a:endParaRPr>
          </a:p>
        </p:txBody>
      </p:sp>
      <p:sp>
        <p:nvSpPr>
          <p:cNvPr id="164" name=""/>
          <p:cNvSpPr/>
          <p:nvPr/>
        </p:nvSpPr>
        <p:spPr>
          <a:xfrm>
            <a:off x="7771680" y="4975200"/>
            <a:ext cx="3945240" cy="565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400" spc="-1" strike="noStrike">
                <a:solidFill>
                  <a:srgbClr val="000000"/>
                </a:solidFill>
                <a:latin typeface="Lato"/>
              </a:rPr>
              <a:t>Malawakang pagmimina</a:t>
            </a:r>
            <a:endParaRPr b="0" lang="en-PH" sz="1400" spc="-1" strike="noStrike">
              <a:solidFill>
                <a:srgbClr val="000000"/>
              </a:solidFill>
              <a:latin typeface="Arial"/>
            </a:endParaRPr>
          </a:p>
        </p:txBody>
      </p:sp>
      <p:pic>
        <p:nvPicPr>
          <p:cNvPr id="165" name="" descr=""/>
          <p:cNvPicPr/>
          <p:nvPr/>
        </p:nvPicPr>
        <p:blipFill>
          <a:blip r:embed="rId1"/>
          <a:stretch/>
        </p:blipFill>
        <p:spPr>
          <a:xfrm>
            <a:off x="7737480" y="2288520"/>
            <a:ext cx="3875400" cy="26863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 descr=""/>
          <p:cNvPicPr/>
          <p:nvPr/>
        </p:nvPicPr>
        <p:blipFill>
          <a:blip r:embed="rId1"/>
          <a:stretch/>
        </p:blipFill>
        <p:spPr>
          <a:xfrm>
            <a:off x="7737480" y="2319840"/>
            <a:ext cx="3875400" cy="2483640"/>
          </a:xfrm>
          <a:prstGeom prst="rect">
            <a:avLst/>
          </a:prstGeom>
          <a:ln w="0">
            <a:noFill/>
          </a:ln>
        </p:spPr>
      </p:pic>
      <p:sp>
        <p:nvSpPr>
          <p:cNvPr id="167" name="Rectangle 20"/>
          <p:cNvSpPr/>
          <p:nvPr/>
        </p:nvSpPr>
        <p:spPr>
          <a:xfrm>
            <a:off x="-113040" y="532080"/>
            <a:ext cx="1078488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8" name="Rectangle 21"/>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Pangunahing Hamon at Balakid sa Likas Kayang Pag-unlad </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9" name=""/>
          <p:cNvSpPr/>
          <p:nvPr/>
        </p:nvSpPr>
        <p:spPr>
          <a:xfrm>
            <a:off x="876240" y="2144160"/>
            <a:ext cx="6603480" cy="28890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PH" sz="1800" spc="-1" strike="noStrike">
                <a:solidFill>
                  <a:srgbClr val="000000"/>
                </a:solidFill>
                <a:latin typeface="Lato"/>
              </a:rPr>
              <a:t>2. Mabilis na lumalaki ang populasyon ng mundo. Mas maraming likas na yaman ang kinakailangan upang matugunan nang sapat ang mga pangangailangan ng lahat ng tao. Dahil sa pagkaubos ng mga yamang matatagpuan sa mga kagubatan dahil sa pagtatayo ng mga gusali at mga kabahayan ay patuloy na nababawasan ang mga pinagkukuhanan ng pagkain at lugar na pinaninirahan ng mga hayop.</a:t>
            </a:r>
            <a:endParaRPr b="0" lang="en-PH" sz="1800" spc="-1" strike="noStrike">
              <a:solidFill>
                <a:srgbClr val="000000"/>
              </a:solidFill>
              <a:latin typeface="Arial"/>
            </a:endParaRPr>
          </a:p>
        </p:txBody>
      </p:sp>
      <p:sp>
        <p:nvSpPr>
          <p:cNvPr id="170" name=""/>
          <p:cNvSpPr/>
          <p:nvPr/>
        </p:nvSpPr>
        <p:spPr>
          <a:xfrm>
            <a:off x="7771680" y="4792680"/>
            <a:ext cx="3945240" cy="4248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en-PH" sz="1400" spc="-1" strike="noStrike">
                <a:solidFill>
                  <a:srgbClr val="000000"/>
                </a:solidFill>
                <a:latin typeface="Lato"/>
              </a:rPr>
              <a:t>Malawakang pagtotroso</a:t>
            </a:r>
            <a:endParaRPr b="0" lang="en-PH"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Rectangle 22"/>
          <p:cNvSpPr/>
          <p:nvPr/>
        </p:nvSpPr>
        <p:spPr>
          <a:xfrm>
            <a:off x="-113040" y="532080"/>
            <a:ext cx="10784880" cy="122940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2" name="Rectangle 23"/>
          <p:cNvSpPr/>
          <p:nvPr/>
        </p:nvSpPr>
        <p:spPr>
          <a:xfrm>
            <a:off x="426960" y="532080"/>
            <a:ext cx="10244880" cy="109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Pangunahing Hamon at Balakid sa Likas Kayang Pag-unlad </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3" name=""/>
          <p:cNvSpPr/>
          <p:nvPr/>
        </p:nvSpPr>
        <p:spPr>
          <a:xfrm>
            <a:off x="876240" y="2144160"/>
            <a:ext cx="6620400" cy="3441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1134"/>
              </a:spcBef>
              <a:spcAft>
                <a:spcPts val="1134"/>
              </a:spcAft>
            </a:pPr>
            <a:r>
              <a:rPr b="0" lang="en-PH" sz="1800" spc="-1" strike="noStrike">
                <a:solidFill>
                  <a:srgbClr val="000000"/>
                </a:solidFill>
                <a:latin typeface="Lato"/>
              </a:rPr>
              <a:t>3. Ang </a:t>
            </a:r>
            <a:r>
              <a:rPr b="0" i="1" lang="en-PH" sz="1800" spc="-1" strike="noStrike">
                <a:solidFill>
                  <a:srgbClr val="000000"/>
                </a:solidFill>
                <a:latin typeface="Lato"/>
              </a:rPr>
              <a:t>climate change</a:t>
            </a:r>
            <a:r>
              <a:rPr b="0" lang="en-PH" sz="1800" spc="-1" strike="noStrike">
                <a:solidFill>
                  <a:srgbClr val="000000"/>
                </a:solidFill>
                <a:latin typeface="Lato"/>
              </a:rPr>
              <a:t> ay maaaring magdulot ng peligro sa buhay at ari-arian ng mga tao. Kinakailangang mapangalagaan natin ang ating kalikasan upang mabawasan ang mga bantang dulot ng </a:t>
            </a:r>
            <a:r>
              <a:rPr b="0" i="1" lang="en-PH" sz="1800" spc="-1" strike="noStrike">
                <a:solidFill>
                  <a:srgbClr val="000000"/>
                </a:solidFill>
                <a:latin typeface="Lato"/>
              </a:rPr>
              <a:t>climate change.</a:t>
            </a:r>
            <a:endParaRPr b="0" lang="en-PH" sz="1800" spc="-1" strike="noStrike">
              <a:solidFill>
                <a:srgbClr val="000000"/>
              </a:solidFill>
              <a:latin typeface="Arial"/>
            </a:endParaRPr>
          </a:p>
          <a:p>
            <a:pPr algn="just">
              <a:lnSpc>
                <a:spcPct val="100000"/>
              </a:lnSpc>
              <a:spcBef>
                <a:spcPts val="1134"/>
              </a:spcBef>
              <a:spcAft>
                <a:spcPts val="1134"/>
              </a:spcAft>
            </a:pPr>
            <a:r>
              <a:rPr b="0" lang="en-PH" sz="1800" spc="-1" strike="noStrike">
                <a:solidFill>
                  <a:srgbClr val="000000"/>
                </a:solidFill>
                <a:latin typeface="Lato"/>
              </a:rPr>
              <a:t>4. Balakid din ang mga suliranin kagaya ng kahirapan, pagkagutom, malnutrisyon, pagdami ng basura sa buong mundo, kakulangan sa batas pangkalikasan, at labis na paggamit ng likas na yaman.</a:t>
            </a:r>
            <a:endParaRPr b="0" lang="en-PH" sz="1800" spc="-1" strike="noStrike">
              <a:solidFill>
                <a:srgbClr val="000000"/>
              </a:solidFill>
              <a:latin typeface="Arial"/>
            </a:endParaRPr>
          </a:p>
        </p:txBody>
      </p:sp>
      <p:pic>
        <p:nvPicPr>
          <p:cNvPr id="174" name="" descr=""/>
          <p:cNvPicPr/>
          <p:nvPr/>
        </p:nvPicPr>
        <p:blipFill>
          <a:blip r:embed="rId1"/>
          <a:stretch/>
        </p:blipFill>
        <p:spPr>
          <a:xfrm>
            <a:off x="7807680" y="2125440"/>
            <a:ext cx="3567960" cy="1820160"/>
          </a:xfrm>
          <a:prstGeom prst="rect">
            <a:avLst/>
          </a:prstGeom>
          <a:ln w="0">
            <a:noFill/>
          </a:ln>
        </p:spPr>
      </p:pic>
      <p:pic>
        <p:nvPicPr>
          <p:cNvPr id="175" name="" descr=""/>
          <p:cNvPicPr/>
          <p:nvPr/>
        </p:nvPicPr>
        <p:blipFill>
          <a:blip r:embed="rId2"/>
          <a:stretch/>
        </p:blipFill>
        <p:spPr>
          <a:xfrm>
            <a:off x="7824960" y="4048920"/>
            <a:ext cx="3567960" cy="18824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1857</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2023-07-10T17:10:06Z</dcterms:modified>
  <cp:revision>206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