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7.png" ContentType="image/png"/>
  <Override PartName="/ppt/media/image18.png" ContentType="image/png"/>
  <Override PartName="/ppt/media/image14.png" ContentType="image/png"/>
  <Override PartName="/ppt/media/image5.png" ContentType="image/png"/>
  <Override PartName="/ppt/media/image20.png" ContentType="image/png"/>
  <Override PartName="/ppt/media/image27.png" ContentType="image/png"/>
  <Override PartName="/ppt/media/image25.png" ContentType="image/png"/>
  <Override PartName="/ppt/media/image19.png" ContentType="image/png"/>
  <Override PartName="/ppt/media/image2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080" cy="6834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960" cy="2775960"/>
          </a:xfrm>
          <a:prstGeom prst="rect">
            <a:avLst/>
          </a:prstGeom>
          <a:ln w="0">
            <a:noFill/>
          </a:ln>
        </p:spPr>
      </p:pic>
      <p:sp>
        <p:nvSpPr>
          <p:cNvPr id="2" name="Rectangle 5"/>
          <p:cNvSpPr/>
          <p:nvPr/>
        </p:nvSpPr>
        <p:spPr>
          <a:xfrm>
            <a:off x="3487320" y="1475280"/>
            <a:ext cx="8681400" cy="3839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400" cy="361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080" cy="612000"/>
          </a:xfrm>
          <a:prstGeom prst="rect">
            <a:avLst/>
          </a:prstGeom>
          <a:ln w="0">
            <a:noFill/>
          </a:ln>
        </p:spPr>
      </p:pic>
      <p:sp>
        <p:nvSpPr>
          <p:cNvPr id="43" name="Rectangle 7"/>
          <p:cNvSpPr/>
          <p:nvPr/>
        </p:nvSpPr>
        <p:spPr>
          <a:xfrm>
            <a:off x="10868760" y="0"/>
            <a:ext cx="947520" cy="947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600" cy="1011600"/>
          </a:xfrm>
          <a:prstGeom prst="rect">
            <a:avLst/>
          </a:prstGeom>
          <a:ln w="0">
            <a:noFill/>
          </a:ln>
        </p:spPr>
      </p:pic>
      <p:sp>
        <p:nvSpPr>
          <p:cNvPr id="45" name="TextBox 9"/>
          <p:cNvSpPr/>
          <p:nvPr/>
        </p:nvSpPr>
        <p:spPr>
          <a:xfrm>
            <a:off x="185400" y="6362280"/>
            <a:ext cx="466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400" cy="3361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21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Magtulungan Tayo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(Katutubong Pabula)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Wika/Gramatika : Pang-ukol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572400" y="1456560"/>
            <a:ext cx="10585800" cy="394164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Kaya’t isang araw, ang lahat ay abala sa paglilinis ng karagatan.</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t>
            </a:r>
            <a:r>
              <a:rPr b="0" lang="en-PH" sz="3000" spc="-1" strike="noStrike">
                <a:solidFill>
                  <a:srgbClr val="000000"/>
                </a:solidFill>
                <a:latin typeface="Lato"/>
                <a:ea typeface="DejaVu Sans"/>
              </a:rPr>
              <a:t>Magtulungan tayo,” sabi ni Isda. “Tama, sa banda roon naman kami maglilinis,” sabi naman ng isa pang isda.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284760" y="396000"/>
            <a:ext cx="7345800" cy="572328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Tumulong din ang iba pang hayop sa dagat. Inilagay ng mga ito ang mga dumi sa basurahan. Inayos nila ito sa isang lugar. Ibig nilang tumubo rito ang mga halamang-dagat.</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Makalipas ang ilang buwan, natapos nila ang kanilang gawain. Luminis ang tubig sa karagatan.</a:t>
            </a:r>
            <a:endParaRPr b="0" lang="en-PH" sz="3000" spc="-1" strike="noStrike">
              <a:latin typeface="Arial"/>
            </a:endParaRPr>
          </a:p>
        </p:txBody>
      </p:sp>
      <p:pic>
        <p:nvPicPr>
          <p:cNvPr id="155" name="" descr=""/>
          <p:cNvPicPr/>
          <p:nvPr/>
        </p:nvPicPr>
        <p:blipFill>
          <a:blip r:embed="rId1"/>
          <a:stretch/>
        </p:blipFill>
        <p:spPr>
          <a:xfrm>
            <a:off x="7728840" y="1358640"/>
            <a:ext cx="4163400" cy="40399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6" name=""/>
          <p:cNvGrpSpPr/>
          <p:nvPr/>
        </p:nvGrpSpPr>
        <p:grpSpPr>
          <a:xfrm>
            <a:off x="7200000" y="1800000"/>
            <a:ext cx="4318560" cy="3778560"/>
            <a:chOff x="7200000" y="1800000"/>
            <a:chExt cx="4318560" cy="3778560"/>
          </a:xfrm>
        </p:grpSpPr>
        <p:pic>
          <p:nvPicPr>
            <p:cNvPr id="157" name="" descr=""/>
            <p:cNvPicPr/>
            <p:nvPr/>
          </p:nvPicPr>
          <p:blipFill>
            <a:blip r:embed="rId1"/>
            <a:stretch/>
          </p:blipFill>
          <p:spPr>
            <a:xfrm>
              <a:off x="7200000" y="1800000"/>
              <a:ext cx="3448800" cy="3778560"/>
            </a:xfrm>
            <a:prstGeom prst="rect">
              <a:avLst/>
            </a:prstGeom>
            <a:ln w="0">
              <a:noFill/>
            </a:ln>
          </p:spPr>
        </p:pic>
        <p:pic>
          <p:nvPicPr>
            <p:cNvPr id="158" name="" descr=""/>
            <p:cNvPicPr/>
            <p:nvPr/>
          </p:nvPicPr>
          <p:blipFill>
            <a:blip r:embed="rId2"/>
            <a:stretch/>
          </p:blipFill>
          <p:spPr>
            <a:xfrm>
              <a:off x="10650240" y="1800000"/>
              <a:ext cx="868320" cy="3778560"/>
            </a:xfrm>
            <a:prstGeom prst="rect">
              <a:avLst/>
            </a:prstGeom>
            <a:ln w="0">
              <a:noFill/>
            </a:ln>
          </p:spPr>
        </p:pic>
      </p:grpSp>
      <p:sp>
        <p:nvSpPr>
          <p:cNvPr id="159" name=""/>
          <p:cNvSpPr/>
          <p:nvPr/>
        </p:nvSpPr>
        <p:spPr>
          <a:xfrm>
            <a:off x="360000" y="1096920"/>
            <a:ext cx="6659280" cy="4482360"/>
          </a:xfrm>
          <a:prstGeom prst="rect">
            <a:avLst/>
          </a:prstGeom>
          <a:solidFill>
            <a:srgbClr val="fff8e1"/>
          </a:solidFill>
          <a:ln w="76320">
            <a:solidFill>
              <a:srgbClr val="004d40"/>
            </a:solidFill>
            <a:round/>
          </a:ln>
        </p:spPr>
        <p:style>
          <a:lnRef idx="0"/>
          <a:fillRef idx="0"/>
          <a:effectRef idx="0"/>
          <a:fontRef idx="minor"/>
        </p:style>
        <p:txBody>
          <a:bodyPr lIns="128160" rIns="128160" tIns="83160" bIns="83160" anchor="t">
            <a:noAutofit/>
          </a:bodyPr>
          <a:p>
            <a:pPr algn="just">
              <a:lnSpc>
                <a:spcPct val="150000"/>
              </a:lnSpc>
              <a:buNone/>
            </a:pPr>
            <a:r>
              <a:rPr b="1" lang="en-PH" sz="3000" spc="-1" strike="noStrike">
                <a:solidFill>
                  <a:srgbClr val="000000"/>
                </a:solidFill>
                <a:latin typeface="Lato"/>
                <a:ea typeface="DejaVu Sans"/>
              </a:rPr>
              <a:t>Luminaw</a:t>
            </a:r>
            <a:r>
              <a:rPr b="0" lang="en-PH" sz="3000" spc="-1" strike="noStrike">
                <a:solidFill>
                  <a:srgbClr val="000000"/>
                </a:solidFill>
                <a:latin typeface="Lato"/>
                <a:ea typeface="DejaVu Sans"/>
              </a:rPr>
              <a:t> ito. Naging kulay</a:t>
            </a:r>
            <a:r>
              <a:rPr b="1" lang="en-PH" sz="3000" spc="-1" strike="noStrike">
                <a:solidFill>
                  <a:srgbClr val="000000"/>
                </a:solidFill>
                <a:latin typeface="Lato"/>
                <a:ea typeface="DejaVu Sans"/>
              </a:rPr>
              <a:t> luntian</a:t>
            </a:r>
            <a:r>
              <a:rPr b="0" lang="en-PH" sz="3000" spc="-1" strike="noStrike">
                <a:solidFill>
                  <a:srgbClr val="000000"/>
                </a:solidFill>
                <a:latin typeface="Lato"/>
                <a:ea typeface="DejaVu Sans"/>
              </a:rPr>
              <a:t> muli ang mga halamang-dagat. Gumandang muli ang mga </a:t>
            </a:r>
            <a:r>
              <a:rPr b="1" lang="en-PH" sz="3000" spc="-1" strike="noStrike">
                <a:solidFill>
                  <a:srgbClr val="000000"/>
                </a:solidFill>
                <a:latin typeface="Lato"/>
                <a:ea typeface="DejaVu Sans"/>
              </a:rPr>
              <a:t>korales</a:t>
            </a:r>
            <a:r>
              <a:rPr b="0" lang="en-PH" sz="3000" spc="-1" strike="noStrike">
                <a:solidFill>
                  <a:srgbClr val="000000"/>
                </a:solidFill>
                <a:latin typeface="Lato"/>
                <a:ea typeface="DejaVu Sans"/>
              </a:rPr>
              <a:t>. Sumigla na ang lahat. Wala nang sakit ang mga isda. Tuwang-tuwa ang hari dahil dito.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720000" y="1024920"/>
            <a:ext cx="10765800" cy="509436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gn="ctr">
              <a:lnSpc>
                <a:spcPct val="150000"/>
              </a:lnSpc>
              <a:buNone/>
            </a:pPr>
            <a:r>
              <a:rPr b="1" lang="en-PH" sz="3200" spc="-1" strike="noStrike">
                <a:solidFill>
                  <a:srgbClr val="000000"/>
                </a:solidFill>
                <a:highlight>
                  <a:srgbClr val="ffff00"/>
                </a:highlight>
                <a:latin typeface="Lato"/>
                <a:ea typeface="DejaVu Sans"/>
              </a:rPr>
              <a:t>Buuin ang Detalye</a:t>
            </a:r>
            <a:endParaRPr b="0" lang="en-PH" sz="3200" spc="-1" strike="noStrike">
              <a:latin typeface="Arial"/>
            </a:endParaRPr>
          </a:p>
          <a:p>
            <a:pPr>
              <a:lnSpc>
                <a:spcPct val="115000"/>
              </a:lnSpc>
              <a:buNone/>
            </a:pPr>
            <a:r>
              <a:rPr b="0" lang="en-PH" sz="2900" spc="-1" strike="noStrike">
                <a:solidFill>
                  <a:srgbClr val="000000"/>
                </a:solidFill>
                <a:latin typeface="Lato"/>
                <a:ea typeface="DejaVu Sans"/>
              </a:rPr>
              <a:t>1. Malungkot ang hari dahil _______________________________.</a:t>
            </a:r>
            <a:endParaRPr b="0" lang="en-PH" sz="2900" spc="-1" strike="noStrike">
              <a:latin typeface="Arial"/>
            </a:endParaRPr>
          </a:p>
          <a:p>
            <a:pPr>
              <a:lnSpc>
                <a:spcPct val="115000"/>
              </a:lnSpc>
              <a:buNone/>
            </a:pPr>
            <a:r>
              <a:rPr b="0" lang="en-PH" sz="2900" spc="-1" strike="noStrike">
                <a:solidFill>
                  <a:srgbClr val="000000"/>
                </a:solidFill>
                <a:latin typeface="Lato"/>
                <a:ea typeface="DejaVu Sans"/>
              </a:rPr>
              <a:t>2. Nag-isip ang maliit na isda dahil sa _______________________.</a:t>
            </a:r>
            <a:endParaRPr b="0" lang="en-PH" sz="2900" spc="-1" strike="noStrike">
              <a:latin typeface="Arial"/>
            </a:endParaRPr>
          </a:p>
          <a:p>
            <a:pPr>
              <a:lnSpc>
                <a:spcPct val="115000"/>
              </a:lnSpc>
              <a:buNone/>
            </a:pPr>
            <a:r>
              <a:rPr b="0" lang="en-PH" sz="2900" spc="-1" strike="noStrike">
                <a:solidFill>
                  <a:srgbClr val="000000"/>
                </a:solidFill>
                <a:latin typeface="Lato"/>
                <a:ea typeface="DejaVu Sans"/>
              </a:rPr>
              <a:t>3. Abala ang lahat dahil __________________________________.</a:t>
            </a:r>
            <a:endParaRPr b="0" lang="en-PH" sz="2900" spc="-1" strike="noStrike">
              <a:latin typeface="Arial"/>
            </a:endParaRPr>
          </a:p>
          <a:p>
            <a:pPr>
              <a:lnSpc>
                <a:spcPct val="115000"/>
              </a:lnSpc>
              <a:buNone/>
            </a:pPr>
            <a:r>
              <a:rPr b="0" lang="en-PH" sz="2900" spc="-1" strike="noStrike">
                <a:solidFill>
                  <a:srgbClr val="000000"/>
                </a:solidFill>
                <a:latin typeface="Lato"/>
                <a:ea typeface="DejaVu Sans"/>
              </a:rPr>
              <a:t>4. Maraming tumulong sa ________________________________.</a:t>
            </a:r>
            <a:endParaRPr b="0" lang="en-PH" sz="2900" spc="-1" strike="noStrike">
              <a:latin typeface="Arial"/>
            </a:endParaRPr>
          </a:p>
          <a:p>
            <a:pPr algn="ctr">
              <a:lnSpc>
                <a:spcPct val="150000"/>
              </a:lnSpc>
              <a:buNone/>
            </a:pPr>
            <a:r>
              <a:rPr b="1" lang="en-PH" sz="3000" spc="-1" strike="noStrike">
                <a:solidFill>
                  <a:srgbClr val="000000"/>
                </a:solidFill>
                <a:highlight>
                  <a:srgbClr val="ffff00"/>
                </a:highlight>
                <a:latin typeface="Lato"/>
                <a:ea typeface="DejaVu Sans"/>
              </a:rPr>
              <a:t>Makaagham na Ugnayan</a:t>
            </a:r>
            <a:endParaRPr b="0" lang="en-PH" sz="3000" spc="-1" strike="noStrike">
              <a:latin typeface="Arial"/>
            </a:endParaRPr>
          </a:p>
          <a:p>
            <a:pPr>
              <a:lnSpc>
                <a:spcPct val="150000"/>
              </a:lnSpc>
              <a:buNone/>
            </a:pPr>
            <a:r>
              <a:rPr b="0" lang="en-PH" sz="2900" spc="-1" strike="noStrike">
                <a:solidFill>
                  <a:srgbClr val="000000"/>
                </a:solidFill>
                <a:latin typeface="Lato"/>
                <a:ea typeface="DejaVu Sans"/>
              </a:rPr>
              <a:t>Alamin ang mahalagang ugnayan ng korales sa isang karagatan.</a:t>
            </a:r>
            <a:endParaRPr b="0" lang="en-PH" sz="2900" spc="-1" strike="noStrike">
              <a:latin typeface="Arial"/>
            </a:endParaRPr>
          </a:p>
          <a:p>
            <a:pPr>
              <a:lnSpc>
                <a:spcPct val="150000"/>
              </a:lnSpc>
              <a:buNone/>
            </a:pPr>
            <a:r>
              <a:rPr b="0" lang="en-PH" sz="2900" spc="-1" strike="noStrike">
                <a:solidFill>
                  <a:srgbClr val="000000"/>
                </a:solidFill>
                <a:latin typeface="Lato"/>
                <a:ea typeface="DejaVu Sans"/>
              </a:rPr>
              <a:t>Magsaliksik tungkol dito.</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20000" y="1980000"/>
            <a:ext cx="10547280" cy="2159280"/>
          </a:xfrm>
          <a:prstGeom prst="rect">
            <a:avLst/>
          </a:prstGeom>
          <a:solidFill>
            <a:srgbClr val="fce4ec"/>
          </a:solidFill>
          <a:ln w="76320">
            <a:solidFill>
              <a:srgbClr val="004d40"/>
            </a:solidFill>
            <a:round/>
          </a:ln>
        </p:spPr>
        <p:style>
          <a:lnRef idx="0"/>
          <a:fillRef idx="0"/>
          <a:effectRef idx="0"/>
          <a:fontRef idx="minor"/>
        </p:style>
        <p:txBody>
          <a:bodyPr lIns="128160" rIns="128160" tIns="83160" bIns="83160" anchor="t">
            <a:noAutofit/>
          </a:bodyPr>
          <a:p>
            <a:pPr algn="ctr">
              <a:lnSpc>
                <a:spcPct val="150000"/>
              </a:lnSpc>
              <a:buNone/>
            </a:pPr>
            <a:r>
              <a:rPr b="0" lang="en-PH" sz="4400" spc="-1" strike="noStrike">
                <a:solidFill>
                  <a:srgbClr val="000000"/>
                </a:solidFill>
                <a:latin typeface="Lato"/>
                <a:ea typeface="DejaVu Sans"/>
              </a:rPr>
              <a:t>Pagkilala sa mga Tunog na Bumubuo sa Pantig ng mga Salita</a:t>
            </a: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360000" y="1080000"/>
            <a:ext cx="11518560" cy="1551960"/>
          </a:xfrm>
          <a:prstGeom prst="rect">
            <a:avLst/>
          </a:prstGeom>
          <a:solidFill>
            <a:srgbClr val="ffebee"/>
          </a:solidFill>
          <a:ln w="0">
            <a:noFill/>
          </a:ln>
        </p:spPr>
        <p:style>
          <a:lnRef idx="0"/>
          <a:fillRef idx="0"/>
          <a:effectRef idx="0"/>
          <a:fontRef idx="minor"/>
        </p:style>
        <p:txBody>
          <a:bodyPr lIns="90000" rIns="90000" tIns="45000" bIns="45000" anchor="t">
            <a:noAutofit/>
          </a:bodyPr>
          <a:p>
            <a:pPr algn="ctr">
              <a:lnSpc>
                <a:spcPct val="150000"/>
              </a:lnSpc>
              <a:buNone/>
            </a:pPr>
            <a:r>
              <a:rPr b="0" lang="en-PH" sz="3200" spc="-1" strike="noStrike">
                <a:solidFill>
                  <a:srgbClr val="000000"/>
                </a:solidFill>
                <a:latin typeface="Lato"/>
                <a:ea typeface="DejaVu Sans"/>
              </a:rPr>
              <a:t>Tukuyin ang mga tunog sa pantig na may salungguhit sa mga salitang ito.</a:t>
            </a:r>
            <a:endParaRPr b="0" lang="en-PH" sz="3200" spc="-1" strike="noStrike">
              <a:latin typeface="Arial"/>
            </a:endParaRPr>
          </a:p>
        </p:txBody>
      </p:sp>
      <p:sp>
        <p:nvSpPr>
          <p:cNvPr id="163" name=""/>
          <p:cNvSpPr/>
          <p:nvPr/>
        </p:nvSpPr>
        <p:spPr>
          <a:xfrm>
            <a:off x="1620000" y="2880000"/>
            <a:ext cx="9179280" cy="3059280"/>
          </a:xfrm>
          <a:prstGeom prst="rect">
            <a:avLst/>
          </a:prstGeom>
          <a:solidFill>
            <a:srgbClr val="bbdefb"/>
          </a:solidFill>
          <a:ln w="76320">
            <a:solidFill>
              <a:srgbClr val="1b5e20"/>
            </a:solidFill>
            <a:round/>
          </a:ln>
        </p:spPr>
        <p:style>
          <a:lnRef idx="0"/>
          <a:fillRef idx="0"/>
          <a:effectRef idx="0"/>
          <a:fontRef idx="minor"/>
        </p:style>
        <p:txBody>
          <a:bodyPr lIns="128160" rIns="128160" tIns="83160" bIns="83160" anchor="t">
            <a:noAutofit/>
          </a:bodyPr>
          <a:p>
            <a:pPr>
              <a:lnSpc>
                <a:spcPct val="115000"/>
              </a:lnSpc>
              <a:buNone/>
            </a:pPr>
            <a:r>
              <a:rPr b="0" lang="en-PH" sz="3200" spc="-1" strike="noStrike">
                <a:solidFill>
                  <a:srgbClr val="000000"/>
                </a:solidFill>
                <a:latin typeface="Lato"/>
                <a:ea typeface="DejaVu Sans"/>
              </a:rPr>
              <a:t>1. hala</a:t>
            </a:r>
            <a:r>
              <a:rPr b="0" lang="en-PH" sz="3200" spc="-1" strike="noStrike" u="sng">
                <a:solidFill>
                  <a:srgbClr val="000000"/>
                </a:solidFill>
                <a:highlight>
                  <a:srgbClr val="ffff00"/>
                </a:highlight>
                <a:uFillTx/>
                <a:latin typeface="Lato"/>
                <a:ea typeface="DejaVu Sans"/>
              </a:rPr>
              <a:t>mang</a:t>
            </a:r>
            <a:r>
              <a:rPr b="0" lang="en-PH" sz="3200" spc="-1" strike="noStrike">
                <a:solidFill>
                  <a:srgbClr val="000000"/>
                </a:solidFill>
                <a:latin typeface="Lato"/>
                <a:ea typeface="DejaVu Sans"/>
              </a:rPr>
              <a:t>-dagat</a:t>
            </a:r>
            <a:endParaRPr b="0" lang="en-PH" sz="3200" spc="-1" strike="noStrike">
              <a:latin typeface="Arial"/>
            </a:endParaRPr>
          </a:p>
          <a:p>
            <a:pPr>
              <a:lnSpc>
                <a:spcPct val="115000"/>
              </a:lnSpc>
              <a:buNone/>
            </a:pPr>
            <a:r>
              <a:rPr b="0" lang="en-PH" sz="3200" spc="-1" strike="noStrike">
                <a:solidFill>
                  <a:srgbClr val="000000"/>
                </a:solidFill>
                <a:latin typeface="Lato"/>
                <a:ea typeface="DejaVu Sans"/>
              </a:rPr>
              <a:t>2. lumi</a:t>
            </a:r>
            <a:r>
              <a:rPr b="0" lang="en-PH" sz="3200" spc="-1" strike="noStrike" u="sng">
                <a:solidFill>
                  <a:srgbClr val="000000"/>
                </a:solidFill>
                <a:highlight>
                  <a:srgbClr val="ffff00"/>
                </a:highlight>
                <a:uFillTx/>
                <a:latin typeface="Lato"/>
                <a:ea typeface="DejaVu Sans"/>
              </a:rPr>
              <a:t>naw</a:t>
            </a:r>
            <a:endParaRPr b="0" lang="en-PH" sz="3200" spc="-1" strike="noStrike">
              <a:latin typeface="Arial"/>
            </a:endParaRPr>
          </a:p>
          <a:p>
            <a:pPr>
              <a:lnSpc>
                <a:spcPct val="115000"/>
              </a:lnSpc>
              <a:buNone/>
            </a:pPr>
            <a:r>
              <a:rPr b="0" lang="en-PH" sz="3200" spc="-1" strike="noStrike">
                <a:solidFill>
                  <a:srgbClr val="000000"/>
                </a:solidFill>
                <a:latin typeface="Lato"/>
                <a:ea typeface="DejaVu Sans"/>
              </a:rPr>
              <a:t>3. </a:t>
            </a:r>
            <a:r>
              <a:rPr b="0" lang="en-PH" sz="3200" spc="-1" strike="noStrike" u="sng">
                <a:solidFill>
                  <a:srgbClr val="000000"/>
                </a:solidFill>
                <a:highlight>
                  <a:srgbClr val="ffff00"/>
                </a:highlight>
                <a:uFillTx/>
                <a:latin typeface="Lato"/>
                <a:ea typeface="DejaVu Sans"/>
              </a:rPr>
              <a:t>ko</a:t>
            </a:r>
            <a:r>
              <a:rPr b="0" lang="en-PH" sz="3200" spc="-1" strike="noStrike">
                <a:solidFill>
                  <a:srgbClr val="000000"/>
                </a:solidFill>
                <a:latin typeface="Lato"/>
                <a:ea typeface="DejaVu Sans"/>
              </a:rPr>
              <a:t>rales</a:t>
            </a:r>
            <a:endParaRPr b="0" lang="en-PH" sz="3200" spc="-1" strike="noStrike">
              <a:latin typeface="Arial"/>
            </a:endParaRPr>
          </a:p>
          <a:p>
            <a:pPr>
              <a:lnSpc>
                <a:spcPct val="115000"/>
              </a:lnSpc>
              <a:buNone/>
            </a:pPr>
            <a:r>
              <a:rPr b="0" lang="en-PH" sz="3200" spc="-1" strike="noStrike">
                <a:solidFill>
                  <a:srgbClr val="000000"/>
                </a:solidFill>
                <a:latin typeface="Lato"/>
                <a:ea typeface="DejaVu Sans"/>
              </a:rPr>
              <a:t>4. pa</a:t>
            </a:r>
            <a:r>
              <a:rPr b="0" lang="en-PH" sz="3200" spc="-1" strike="noStrike" u="sng">
                <a:solidFill>
                  <a:srgbClr val="000000"/>
                </a:solidFill>
                <a:highlight>
                  <a:srgbClr val="ffff00"/>
                </a:highlight>
                <a:uFillTx/>
                <a:latin typeface="Lato"/>
                <a:ea typeface="DejaVu Sans"/>
              </a:rPr>
              <a:t>las</a:t>
            </a:r>
            <a:r>
              <a:rPr b="0" lang="en-PH" sz="3200" spc="-1" strike="noStrike">
                <a:solidFill>
                  <a:srgbClr val="000000"/>
                </a:solidFill>
                <a:latin typeface="Lato"/>
                <a:ea typeface="DejaVu Sans"/>
              </a:rPr>
              <a:t>yo</a:t>
            </a:r>
            <a:endParaRPr b="0" lang="en-PH" sz="3200" spc="-1" strike="noStrike">
              <a:latin typeface="Arial"/>
            </a:endParaRPr>
          </a:p>
          <a:p>
            <a:pPr>
              <a:lnSpc>
                <a:spcPct val="115000"/>
              </a:lnSpc>
              <a:buNone/>
            </a:pPr>
            <a:r>
              <a:rPr b="0" lang="en-PH" sz="3200" spc="-1" strike="noStrike">
                <a:solidFill>
                  <a:srgbClr val="000000"/>
                </a:solidFill>
                <a:latin typeface="Lato"/>
                <a:ea typeface="DejaVu Sans"/>
              </a:rPr>
              <a:t>5.</a:t>
            </a:r>
            <a:r>
              <a:rPr b="0" lang="en-PH" sz="3200" spc="-1" strike="noStrike" u="sng">
                <a:solidFill>
                  <a:srgbClr val="000000"/>
                </a:solidFill>
                <a:uFillTx/>
                <a:latin typeface="Lato"/>
                <a:ea typeface="DejaVu Sans"/>
              </a:rPr>
              <a:t> </a:t>
            </a:r>
            <a:r>
              <a:rPr b="0" lang="en-PH" sz="3200" spc="-1" strike="noStrike" u="sng">
                <a:solidFill>
                  <a:srgbClr val="000000"/>
                </a:solidFill>
                <a:highlight>
                  <a:srgbClr val="ffff00"/>
                </a:highlight>
                <a:uFillTx/>
                <a:latin typeface="Lato"/>
                <a:ea typeface="DejaVu Sans"/>
              </a:rPr>
              <a:t>lun</a:t>
            </a:r>
            <a:r>
              <a:rPr b="0" lang="en-PH" sz="3200" spc="-1" strike="noStrike">
                <a:solidFill>
                  <a:srgbClr val="000000"/>
                </a:solidFill>
                <a:latin typeface="Lato"/>
                <a:ea typeface="DejaVu Sans"/>
              </a:rPr>
              <a:t>tian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540000" y="1800000"/>
            <a:ext cx="10979280" cy="2519280"/>
          </a:xfrm>
          <a:prstGeom prst="rect">
            <a:avLst/>
          </a:prstGeom>
          <a:solidFill>
            <a:srgbClr val="ffebee"/>
          </a:solidFill>
          <a:ln w="76320">
            <a:solidFill>
              <a:srgbClr val="1b5e20"/>
            </a:solidFill>
            <a:round/>
          </a:ln>
        </p:spPr>
        <p:style>
          <a:lnRef idx="0"/>
          <a:fillRef idx="0"/>
          <a:effectRef idx="0"/>
          <a:fontRef idx="minor"/>
        </p:style>
        <p:txBody>
          <a:bodyPr lIns="128160" rIns="128160" tIns="83160" bIns="83160" anchor="t">
            <a:noAutofit/>
          </a:bodyPr>
          <a:p>
            <a:pPr>
              <a:lnSpc>
                <a:spcPct val="100000"/>
              </a:lnSpc>
              <a:buNone/>
            </a:pPr>
            <a:r>
              <a:rPr b="0" lang="en-PH" sz="3600" spc="-1" strike="noStrike">
                <a:solidFill>
                  <a:srgbClr val="000000"/>
                </a:solidFill>
                <a:highlight>
                  <a:srgbClr val="ffff00"/>
                </a:highlight>
                <a:latin typeface="Lato"/>
                <a:ea typeface="DejaVu Sans"/>
              </a:rPr>
              <a:t>Konpigurasyon</a:t>
            </a:r>
            <a:endParaRPr b="0" lang="en-PH" sz="3600" spc="-1" strike="noStrike">
              <a:latin typeface="Arial"/>
            </a:endParaRPr>
          </a:p>
          <a:p>
            <a:pPr>
              <a:lnSpc>
                <a:spcPct val="15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Ito ay isang pantulong upang matukoy ang anyo ng mga letra ng salita at kahulugan nito.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360000" y="1116000"/>
            <a:ext cx="11339280" cy="4499280"/>
          </a:xfrm>
          <a:prstGeom prst="rect">
            <a:avLst/>
          </a:prstGeom>
          <a:solidFill>
            <a:srgbClr val="d500f9">
              <a:alpha val="30000"/>
            </a:srgbClr>
          </a:solidFill>
          <a:ln w="76320">
            <a:solidFill>
              <a:srgbClr val="64b5f6"/>
            </a:solidFill>
            <a:round/>
          </a:ln>
        </p:spPr>
        <p:style>
          <a:lnRef idx="0"/>
          <a:fillRef idx="0"/>
          <a:effectRef idx="0"/>
          <a:fontRef idx="minor"/>
        </p:style>
      </p:sp>
      <p:sp>
        <p:nvSpPr>
          <p:cNvPr id="166" name=""/>
          <p:cNvSpPr/>
          <p:nvPr/>
        </p:nvSpPr>
        <p:spPr>
          <a:xfrm>
            <a:off x="720720" y="1260000"/>
            <a:ext cx="11158560" cy="53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Pagbasa ng Salita Gamit ang Palatandaang Konpigurasyon</a:t>
            </a:r>
            <a:endParaRPr b="0" lang="en-PH" sz="2800" spc="-1" strike="noStrike">
              <a:latin typeface="Arial"/>
            </a:endParaRPr>
          </a:p>
        </p:txBody>
      </p:sp>
      <p:sp>
        <p:nvSpPr>
          <p:cNvPr id="167" name=""/>
          <p:cNvSpPr/>
          <p:nvPr/>
        </p:nvSpPr>
        <p:spPr>
          <a:xfrm>
            <a:off x="468000" y="2052000"/>
            <a:ext cx="7018560" cy="53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Isulat ang nawawalang mga letra sa salita.</a:t>
            </a:r>
            <a:endParaRPr b="0" lang="en-PH" sz="2800" spc="-1" strike="noStrike">
              <a:latin typeface="Arial"/>
            </a:endParaRPr>
          </a:p>
        </p:txBody>
      </p:sp>
      <p:grpSp>
        <p:nvGrpSpPr>
          <p:cNvPr id="168" name=""/>
          <p:cNvGrpSpPr/>
          <p:nvPr/>
        </p:nvGrpSpPr>
        <p:grpSpPr>
          <a:xfrm>
            <a:off x="450000" y="2728080"/>
            <a:ext cx="10636560" cy="1104120"/>
            <a:chOff x="450000" y="2728080"/>
            <a:chExt cx="10636560" cy="1104120"/>
          </a:xfrm>
        </p:grpSpPr>
        <p:sp>
          <p:nvSpPr>
            <p:cNvPr id="169" name=""/>
            <p:cNvSpPr/>
            <p:nvPr/>
          </p:nvSpPr>
          <p:spPr>
            <a:xfrm>
              <a:off x="450000" y="2889360"/>
              <a:ext cx="10636560" cy="942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1. Parang mga bulaklak ang                                               sa ilalim ng dagat.         </a:t>
              </a:r>
              <a:endParaRPr b="0" lang="en-PH" sz="2800" spc="-1" strike="noStrike">
                <a:latin typeface="Arial"/>
              </a:endParaRPr>
            </a:p>
          </p:txBody>
        </p:sp>
        <p:pic>
          <p:nvPicPr>
            <p:cNvPr id="170" name="" descr=""/>
            <p:cNvPicPr/>
            <p:nvPr/>
          </p:nvPicPr>
          <p:blipFill>
            <a:blip r:embed="rId1"/>
            <a:stretch/>
          </p:blipFill>
          <p:spPr>
            <a:xfrm>
              <a:off x="4752000" y="2728080"/>
              <a:ext cx="3021480" cy="654480"/>
            </a:xfrm>
            <a:prstGeom prst="rect">
              <a:avLst/>
            </a:prstGeom>
            <a:ln w="0">
              <a:noFill/>
            </a:ln>
          </p:spPr>
        </p:pic>
      </p:grpSp>
      <p:sp>
        <p:nvSpPr>
          <p:cNvPr id="171" name=""/>
          <p:cNvSpPr/>
          <p:nvPr/>
        </p:nvSpPr>
        <p:spPr>
          <a:xfrm>
            <a:off x="468000" y="3833280"/>
            <a:ext cx="10636560" cy="601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2. Mataas ang                                                ng hari’t reyna.    </a:t>
            </a:r>
            <a:endParaRPr b="0" lang="en-PH" sz="2800" spc="-1" strike="noStrike">
              <a:latin typeface="Arial"/>
            </a:endParaRPr>
          </a:p>
        </p:txBody>
      </p:sp>
      <p:pic>
        <p:nvPicPr>
          <p:cNvPr id="172" name="" descr=""/>
          <p:cNvPicPr/>
          <p:nvPr/>
        </p:nvPicPr>
        <p:blipFill>
          <a:blip r:embed="rId2"/>
          <a:stretch/>
        </p:blipFill>
        <p:spPr>
          <a:xfrm>
            <a:off x="2844000" y="3833280"/>
            <a:ext cx="2928240" cy="7185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2588760" y="360720"/>
            <a:ext cx="6770520" cy="718560"/>
          </a:xfrm>
          <a:prstGeom prst="rect">
            <a:avLst/>
          </a:prstGeom>
          <a:solidFill>
            <a:srgbClr val="f8bbd0"/>
          </a:solidFill>
          <a:ln w="0">
            <a:noFill/>
          </a:ln>
        </p:spPr>
        <p:style>
          <a:lnRef idx="0"/>
          <a:fillRef idx="0"/>
          <a:effectRef idx="0"/>
          <a:fontRef idx="minor"/>
        </p:style>
        <p:txBody>
          <a:bodyPr lIns="90000" rIns="90000" tIns="45000" bIns="45000" anchor="t">
            <a:noAutofit/>
          </a:bodyPr>
          <a:p>
            <a:pPr algn="ctr">
              <a:lnSpc>
                <a:spcPct val="100000"/>
              </a:lnSpc>
              <a:buNone/>
            </a:pPr>
            <a:r>
              <a:rPr b="1" lang="en-PH" sz="2900" spc="-1" strike="noStrike">
                <a:solidFill>
                  <a:srgbClr val="000000"/>
                </a:solidFill>
                <a:latin typeface="Lato"/>
                <a:ea typeface="DejaVu Sans"/>
              </a:rPr>
              <a:t>Pagtukoy sa Katangian ng mga Tauhan</a:t>
            </a:r>
            <a:endParaRPr b="0" lang="en-PH" sz="2900" spc="-1" strike="noStrike">
              <a:latin typeface="Arial"/>
            </a:endParaRPr>
          </a:p>
        </p:txBody>
      </p:sp>
      <p:sp>
        <p:nvSpPr>
          <p:cNvPr id="174" name=""/>
          <p:cNvSpPr/>
          <p:nvPr/>
        </p:nvSpPr>
        <p:spPr>
          <a:xfrm>
            <a:off x="864000" y="1152000"/>
            <a:ext cx="10438560" cy="1419480"/>
          </a:xfrm>
          <a:prstGeom prst="rect">
            <a:avLst/>
          </a:prstGeom>
          <a:solidFill>
            <a:srgbClr val="f1dfd3"/>
          </a:solidFill>
          <a:ln w="0">
            <a:noFill/>
          </a:ln>
        </p:spPr>
        <p:style>
          <a:lnRef idx="0"/>
          <a:fillRef idx="0"/>
          <a:effectRef idx="0"/>
          <a:fontRef idx="minor"/>
        </p:style>
        <p:txBody>
          <a:bodyPr lIns="90000" rIns="90000" tIns="45000" bIns="45000" anchor="t">
            <a:noAutofit/>
          </a:bodyPr>
          <a:p>
            <a:pPr algn="ctr">
              <a:lnSpc>
                <a:spcPct val="150000"/>
              </a:lnSpc>
              <a:buNone/>
            </a:pPr>
            <a:r>
              <a:rPr b="0" lang="en-PH" sz="2900" spc="-1" strike="noStrike">
                <a:solidFill>
                  <a:srgbClr val="000000"/>
                </a:solidFill>
                <a:latin typeface="Lato"/>
                <a:ea typeface="DejaVu Sans"/>
              </a:rPr>
              <a:t>Isulat sa kuwaderno ang naramdaman ng hari sa simula at huling</a:t>
            </a:r>
            <a:endParaRPr b="0" lang="en-PH" sz="2900" spc="-1" strike="noStrike">
              <a:latin typeface="Arial"/>
            </a:endParaRPr>
          </a:p>
          <a:p>
            <a:pPr algn="ctr">
              <a:lnSpc>
                <a:spcPct val="150000"/>
              </a:lnSpc>
              <a:buNone/>
            </a:pPr>
            <a:r>
              <a:rPr b="0" lang="en-PH" sz="2900" spc="-1" strike="noStrike">
                <a:solidFill>
                  <a:srgbClr val="000000"/>
                </a:solidFill>
                <a:latin typeface="Lato"/>
                <a:ea typeface="DejaVu Sans"/>
              </a:rPr>
              <a:t>bahagi ng kuwento.</a:t>
            </a:r>
            <a:endParaRPr b="0" lang="en-PH" sz="2900" spc="-1" strike="noStrike">
              <a:latin typeface="Arial"/>
            </a:endParaRPr>
          </a:p>
        </p:txBody>
      </p:sp>
      <p:grpSp>
        <p:nvGrpSpPr>
          <p:cNvPr id="175" name=""/>
          <p:cNvGrpSpPr/>
          <p:nvPr/>
        </p:nvGrpSpPr>
        <p:grpSpPr>
          <a:xfrm>
            <a:off x="729000" y="2571840"/>
            <a:ext cx="4670640" cy="3299040"/>
            <a:chOff x="729000" y="2571840"/>
            <a:chExt cx="4670640" cy="3299040"/>
          </a:xfrm>
        </p:grpSpPr>
        <p:pic>
          <p:nvPicPr>
            <p:cNvPr id="176" name="" descr=""/>
            <p:cNvPicPr/>
            <p:nvPr/>
          </p:nvPicPr>
          <p:blipFill>
            <a:blip r:embed="rId1"/>
            <a:stretch/>
          </p:blipFill>
          <p:spPr>
            <a:xfrm>
              <a:off x="729000" y="2571840"/>
              <a:ext cx="3230640" cy="3299040"/>
            </a:xfrm>
            <a:prstGeom prst="rect">
              <a:avLst/>
            </a:prstGeom>
            <a:ln w="0">
              <a:noFill/>
            </a:ln>
          </p:spPr>
        </p:pic>
        <p:pic>
          <p:nvPicPr>
            <p:cNvPr id="177" name="" descr=""/>
            <p:cNvPicPr/>
            <p:nvPr/>
          </p:nvPicPr>
          <p:blipFill>
            <a:blip r:embed="rId2"/>
            <a:stretch/>
          </p:blipFill>
          <p:spPr>
            <a:xfrm>
              <a:off x="3960000" y="2571840"/>
              <a:ext cx="1439640" cy="3299040"/>
            </a:xfrm>
            <a:prstGeom prst="rect">
              <a:avLst/>
            </a:prstGeom>
            <a:ln w="0">
              <a:noFill/>
            </a:ln>
          </p:spPr>
        </p:pic>
      </p:grpSp>
      <p:pic>
        <p:nvPicPr>
          <p:cNvPr id="178" name="" descr=""/>
          <p:cNvPicPr/>
          <p:nvPr/>
        </p:nvPicPr>
        <p:blipFill>
          <a:blip r:embed="rId3"/>
          <a:stretch/>
        </p:blipFill>
        <p:spPr>
          <a:xfrm>
            <a:off x="6685560" y="2700000"/>
            <a:ext cx="4474440" cy="34200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360000" y="288720"/>
            <a:ext cx="3239280" cy="71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3200" spc="-1" strike="noStrike">
                <a:solidFill>
                  <a:srgbClr val="000000"/>
                </a:solidFill>
                <a:highlight>
                  <a:srgbClr val="ffff00"/>
                </a:highlight>
                <a:latin typeface="Lato"/>
                <a:ea typeface="DejaVu Sans"/>
              </a:rPr>
              <a:t>Basahin at suriin.</a:t>
            </a:r>
            <a:endParaRPr b="0" lang="en-PH" sz="3200" spc="-1" strike="noStrike">
              <a:latin typeface="Arial"/>
            </a:endParaRPr>
          </a:p>
        </p:txBody>
      </p:sp>
      <p:graphicFrame>
        <p:nvGraphicFramePr>
          <p:cNvPr id="180" name=""/>
          <p:cNvGraphicFramePr/>
          <p:nvPr/>
        </p:nvGraphicFramePr>
        <p:xfrm>
          <a:off x="747360" y="1238040"/>
          <a:ext cx="10812600" cy="2356560"/>
        </p:xfrm>
        <a:graphic>
          <a:graphicData uri="http://schemas.openxmlformats.org/drawingml/2006/table">
            <a:tbl>
              <a:tblPr/>
              <a:tblGrid>
                <a:gridCol w="2598840"/>
                <a:gridCol w="2598840"/>
                <a:gridCol w="2515320"/>
                <a:gridCol w="3099960"/>
              </a:tblGrid>
              <a:tr h="2356920">
                <a:tc>
                  <a:txBody>
                    <a:bodyPr lIns="90000" rIns="90000" anchor="t">
                      <a:noAutofit/>
                    </a:bodyPr>
                    <a:p>
                      <a:pPr>
                        <a:lnSpc>
                          <a:spcPct val="150000"/>
                        </a:lnSpc>
                        <a:buNone/>
                      </a:pPr>
                      <a:r>
                        <a:rPr b="0" lang="en-PH" sz="2800" spc="-1" strike="noStrike">
                          <a:latin typeface="Lato"/>
                        </a:rPr>
                        <a:t>Naglinis kami</a:t>
                      </a:r>
                      <a:endParaRPr b="0" lang="en-PH" sz="2800" spc="-1" strike="noStrike">
                        <a:latin typeface="Arial"/>
                      </a:endParaRPr>
                    </a:p>
                    <a:p>
                      <a:pPr>
                        <a:lnSpc>
                          <a:spcPct val="150000"/>
                        </a:lnSpc>
                        <a:buNone/>
                      </a:pPr>
                      <a:r>
                        <a:rPr b="0" lang="en-PH" sz="2800" spc="-1" strike="noStrike">
                          <a:latin typeface="Lato"/>
                        </a:rPr>
                        <a:t>sa karagatan.</a:t>
                      </a:r>
                      <a:endParaRPr b="0" lang="en-PH" sz="2800" spc="-1" strike="noStrike">
                        <a:latin typeface="Arial"/>
                      </a:endParaRPr>
                    </a:p>
                  </a:txBody>
                  <a:tcPr anchor="t" marL="90000" marR="90000">
                    <a:solidFill>
                      <a:srgbClr val="aad0b3"/>
                    </a:solidFill>
                  </a:tcPr>
                </a:tc>
                <a:tc>
                  <a:txBody>
                    <a:bodyPr lIns="90000" rIns="90000" anchor="t">
                      <a:noAutofit/>
                    </a:bodyPr>
                    <a:p>
                      <a:pPr>
                        <a:lnSpc>
                          <a:spcPct val="150000"/>
                        </a:lnSpc>
                        <a:buNone/>
                      </a:pPr>
                      <a:r>
                        <a:rPr b="0" lang="en-PH" sz="2800" spc="-1" strike="noStrike">
                          <a:latin typeface="Lato"/>
                        </a:rPr>
                        <a:t>Tungkol sa</a:t>
                      </a:r>
                      <a:endParaRPr b="0" lang="en-PH" sz="2800" spc="-1" strike="noStrike">
                        <a:latin typeface="Arial"/>
                      </a:endParaRPr>
                    </a:p>
                    <a:p>
                      <a:pPr>
                        <a:lnSpc>
                          <a:spcPct val="150000"/>
                        </a:lnSpc>
                        <a:buNone/>
                      </a:pPr>
                      <a:r>
                        <a:rPr b="0" lang="en-PH" sz="2800" spc="-1" strike="noStrike">
                          <a:latin typeface="Lato"/>
                        </a:rPr>
                        <a:t>Halamang-dagat ang aralin.</a:t>
                      </a:r>
                      <a:endParaRPr b="0" lang="en-PH" sz="2800" spc="-1" strike="noStrike">
                        <a:latin typeface="Arial"/>
                      </a:endParaRPr>
                    </a:p>
                  </a:txBody>
                  <a:tcPr anchor="t" marL="90000" marR="90000">
                    <a:solidFill>
                      <a:srgbClr val="aad0b3"/>
                    </a:solidFill>
                  </a:tcPr>
                </a:tc>
                <a:tc>
                  <a:txBody>
                    <a:bodyPr lIns="90000" rIns="90000" anchor="t">
                      <a:noAutofit/>
                    </a:bodyPr>
                    <a:p>
                      <a:pPr>
                        <a:lnSpc>
                          <a:spcPct val="150000"/>
                        </a:lnSpc>
                        <a:buNone/>
                      </a:pPr>
                      <a:r>
                        <a:rPr b="0" lang="en-PH" sz="2800" spc="-1" strike="noStrike">
                          <a:latin typeface="Lato"/>
                        </a:rPr>
                        <a:t>Para sa hari,</a:t>
                      </a:r>
                      <a:endParaRPr b="0" lang="en-PH" sz="2800" spc="-1" strike="noStrike">
                        <a:latin typeface="Arial"/>
                      </a:endParaRPr>
                    </a:p>
                    <a:p>
                      <a:pPr>
                        <a:lnSpc>
                          <a:spcPct val="150000"/>
                        </a:lnSpc>
                        <a:buNone/>
                      </a:pPr>
                      <a:r>
                        <a:rPr b="0" lang="en-PH" sz="2800" spc="-1" strike="noStrike">
                          <a:latin typeface="Lato"/>
                        </a:rPr>
                        <a:t>dapat malinis</a:t>
                      </a:r>
                      <a:endParaRPr b="0" lang="en-PH" sz="2800" spc="-1" strike="noStrike">
                        <a:latin typeface="Arial"/>
                      </a:endParaRPr>
                    </a:p>
                    <a:p>
                      <a:pPr>
                        <a:lnSpc>
                          <a:spcPct val="150000"/>
                        </a:lnSpc>
                        <a:buNone/>
                      </a:pPr>
                      <a:r>
                        <a:rPr b="0" lang="en-PH" sz="2800" spc="-1" strike="noStrike">
                          <a:latin typeface="Lato"/>
                        </a:rPr>
                        <a:t>ang dagat.</a:t>
                      </a:r>
                      <a:endParaRPr b="0" lang="en-PH" sz="2800" spc="-1" strike="noStrike">
                        <a:latin typeface="Arial"/>
                      </a:endParaRPr>
                    </a:p>
                  </a:txBody>
                  <a:tcPr anchor="t" marL="90000" marR="90000">
                    <a:solidFill>
                      <a:srgbClr val="aad0b3"/>
                    </a:solidFill>
                  </a:tcPr>
                </a:tc>
                <a:tc>
                  <a:txBody>
                    <a:bodyPr lIns="90000" rIns="90000" anchor="t">
                      <a:noAutofit/>
                    </a:bodyPr>
                    <a:p>
                      <a:pPr>
                        <a:lnSpc>
                          <a:spcPct val="150000"/>
                        </a:lnSpc>
                        <a:buNone/>
                      </a:pPr>
                      <a:r>
                        <a:rPr b="0" lang="en-PH" sz="2800" spc="-1" strike="noStrike">
                          <a:latin typeface="Lato"/>
                        </a:rPr>
                        <a:t>Mula sa</a:t>
                      </a:r>
                      <a:endParaRPr b="0" lang="en-PH" sz="2800" spc="-1" strike="noStrike">
                        <a:latin typeface="Arial"/>
                      </a:endParaRPr>
                    </a:p>
                    <a:p>
                      <a:pPr>
                        <a:lnSpc>
                          <a:spcPct val="150000"/>
                        </a:lnSpc>
                        <a:buNone/>
                      </a:pPr>
                      <a:r>
                        <a:rPr b="0" lang="en-PH" sz="2800" spc="-1" strike="noStrike">
                          <a:latin typeface="Lato"/>
                        </a:rPr>
                        <a:t>Itinapong basura ang dumi ng dagat.</a:t>
                      </a:r>
                      <a:endParaRPr b="0" lang="en-PH" sz="2800" spc="-1" strike="noStrike">
                        <a:latin typeface="Arial"/>
                      </a:endParaRPr>
                    </a:p>
                  </a:txBody>
                  <a:tcPr anchor="t" marL="90000" marR="90000">
                    <a:solidFill>
                      <a:srgbClr val="aad0b3"/>
                    </a:solidFill>
                  </a:tcPr>
                </a:tc>
              </a:tr>
            </a:tbl>
          </a:graphicData>
        </a:graphic>
      </p:graphicFrame>
      <p:sp>
        <p:nvSpPr>
          <p:cNvPr id="181" name=""/>
          <p:cNvSpPr/>
          <p:nvPr/>
        </p:nvSpPr>
        <p:spPr>
          <a:xfrm>
            <a:off x="792000" y="2160000"/>
            <a:ext cx="431280" cy="431280"/>
          </a:xfrm>
          <a:prstGeom prst="rect">
            <a:avLst/>
          </a:prstGeom>
          <a:noFill/>
          <a:ln w="57240">
            <a:solidFill>
              <a:srgbClr val="e91e63"/>
            </a:solidFill>
            <a:round/>
          </a:ln>
        </p:spPr>
        <p:style>
          <a:lnRef idx="0"/>
          <a:fillRef idx="0"/>
          <a:effectRef idx="0"/>
          <a:fontRef idx="minor"/>
        </p:style>
      </p:sp>
      <p:sp>
        <p:nvSpPr>
          <p:cNvPr id="182" name=""/>
          <p:cNvSpPr/>
          <p:nvPr/>
        </p:nvSpPr>
        <p:spPr>
          <a:xfrm>
            <a:off x="3348000" y="1260720"/>
            <a:ext cx="1778760" cy="718560"/>
          </a:xfrm>
          <a:prstGeom prst="rect">
            <a:avLst/>
          </a:prstGeom>
          <a:noFill/>
          <a:ln w="57240">
            <a:solidFill>
              <a:srgbClr val="e91e63"/>
            </a:solidFill>
            <a:round/>
          </a:ln>
        </p:spPr>
        <p:style>
          <a:lnRef idx="0"/>
          <a:fillRef idx="0"/>
          <a:effectRef idx="0"/>
          <a:fontRef idx="minor"/>
        </p:style>
      </p:sp>
      <p:sp>
        <p:nvSpPr>
          <p:cNvPr id="183" name=""/>
          <p:cNvSpPr/>
          <p:nvPr/>
        </p:nvSpPr>
        <p:spPr>
          <a:xfrm>
            <a:off x="5976000" y="1260720"/>
            <a:ext cx="1187280" cy="718560"/>
          </a:xfrm>
          <a:prstGeom prst="rect">
            <a:avLst/>
          </a:prstGeom>
          <a:noFill/>
          <a:ln w="57240">
            <a:solidFill>
              <a:srgbClr val="e91e63"/>
            </a:solidFill>
            <a:round/>
          </a:ln>
        </p:spPr>
        <p:style>
          <a:lnRef idx="0"/>
          <a:fillRef idx="0"/>
          <a:effectRef idx="0"/>
          <a:fontRef idx="minor"/>
        </p:style>
      </p:sp>
      <p:sp>
        <p:nvSpPr>
          <p:cNvPr id="184" name=""/>
          <p:cNvSpPr/>
          <p:nvPr/>
        </p:nvSpPr>
        <p:spPr>
          <a:xfrm rot="14400">
            <a:off x="8456760" y="1272960"/>
            <a:ext cx="1440000" cy="703080"/>
          </a:xfrm>
          <a:prstGeom prst="rect">
            <a:avLst/>
          </a:prstGeom>
          <a:noFill/>
          <a:ln w="57240">
            <a:solidFill>
              <a:srgbClr val="e91e63"/>
            </a:solidFill>
            <a:round/>
          </a:ln>
        </p:spPr>
        <p:style>
          <a:lnRef idx="0"/>
          <a:fillRef idx="0"/>
          <a:effectRef idx="0"/>
          <a:fontRef idx="minor"/>
        </p:style>
      </p:sp>
      <p:sp>
        <p:nvSpPr>
          <p:cNvPr id="185" name=""/>
          <p:cNvSpPr/>
          <p:nvPr/>
        </p:nvSpPr>
        <p:spPr>
          <a:xfrm>
            <a:off x="1080720" y="4064760"/>
            <a:ext cx="10078560" cy="1946520"/>
          </a:xfrm>
          <a:prstGeom prst="rect">
            <a:avLst/>
          </a:prstGeom>
          <a:solidFill>
            <a:srgbClr val="f5ddd9"/>
          </a:solidFill>
          <a:ln w="0">
            <a:noFill/>
          </a:ln>
        </p:spPr>
        <p:style>
          <a:lnRef idx="0"/>
          <a:fillRef idx="0"/>
          <a:effectRef idx="0"/>
          <a:fontRef idx="minor"/>
        </p:style>
        <p:txBody>
          <a:bodyPr lIns="90000" rIns="90000" tIns="45000" bIns="45000" anchor="t">
            <a:noAutofit/>
          </a:bodyPr>
          <a:p>
            <a:pPr>
              <a:lnSpc>
                <a:spcPct val="100000"/>
              </a:lnSpc>
              <a:buNone/>
            </a:pPr>
            <a:r>
              <a:rPr b="0" lang="en-PH" sz="3000" spc="-1" strike="noStrike">
                <a:solidFill>
                  <a:srgbClr val="000000"/>
                </a:solidFill>
                <a:latin typeface="Lato"/>
                <a:ea typeface="DejaVu Sans"/>
              </a:rPr>
              <a:t>1. Ilahad ang ikinahong mga salita.</a:t>
            </a:r>
            <a:endParaRPr b="0" lang="en-PH" sz="3000" spc="-1" strike="noStrike">
              <a:latin typeface="Arial"/>
            </a:endParaRPr>
          </a:p>
          <a:p>
            <a:pPr>
              <a:lnSpc>
                <a:spcPct val="100000"/>
              </a:lnSpc>
              <a:buNone/>
            </a:pPr>
            <a:r>
              <a:rPr b="0" lang="en-PH" sz="3000" spc="-1" strike="noStrike">
                <a:solidFill>
                  <a:srgbClr val="000000"/>
                </a:solidFill>
                <a:latin typeface="Lato"/>
                <a:ea typeface="DejaVu Sans"/>
              </a:rPr>
              <a:t>__________________________</a:t>
            </a:r>
            <a:endParaRPr b="0" lang="en-PH" sz="3000" spc="-1" strike="noStrike">
              <a:latin typeface="Arial"/>
            </a:endParaRPr>
          </a:p>
          <a:p>
            <a:pPr>
              <a:lnSpc>
                <a:spcPct val="100000"/>
              </a:lnSpc>
              <a:buNone/>
            </a:pPr>
            <a:r>
              <a:rPr b="0" lang="en-PH" sz="3000" spc="-1" strike="noStrike">
                <a:solidFill>
                  <a:srgbClr val="000000"/>
                </a:solidFill>
                <a:latin typeface="Lato"/>
                <a:ea typeface="DejaVu Sans"/>
              </a:rPr>
              <a:t>2. Tumutukoy ito sa ___________.</a:t>
            </a:r>
            <a:endParaRPr b="0" lang="en-PH" sz="3000" spc="-1" strike="noStrike">
              <a:latin typeface="Arial"/>
            </a:endParaRPr>
          </a:p>
          <a:p>
            <a:pPr>
              <a:lnSpc>
                <a:spcPct val="100000"/>
              </a:lnSpc>
              <a:buNone/>
            </a:pPr>
            <a:r>
              <a:rPr b="0" lang="en-PH" sz="3000" spc="-1" strike="noStrike">
                <a:solidFill>
                  <a:srgbClr val="000000"/>
                </a:solidFill>
                <a:latin typeface="Lato"/>
                <a:ea typeface="DejaVu Sans"/>
              </a:rPr>
              <a:t>3. Tinatawag itong ____________.</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80000" y="360000"/>
            <a:ext cx="8871480" cy="1619640"/>
          </a:xfrm>
          <a:prstGeom prst="rect">
            <a:avLst/>
          </a:prstGeom>
          <a:solidFill>
            <a:srgbClr val="e5c17d"/>
          </a:solid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ctr">
              <a:lnSpc>
                <a:spcPct val="100000"/>
              </a:lnSpc>
              <a:buNone/>
            </a:pPr>
            <a:r>
              <a:rPr b="1" lang="en-PH" sz="2800" spc="-1" strike="noStrike">
                <a:solidFill>
                  <a:srgbClr val="000000"/>
                </a:solidFill>
                <a:latin typeface="Lato"/>
                <a:ea typeface="DejaVu Sans"/>
              </a:rPr>
              <a:t>Paano tayo nagtutulungan?</a:t>
            </a:r>
            <a:endParaRPr b="0" lang="en-PH" sz="2800" spc="-1" strike="noStrike">
              <a:latin typeface="Arial"/>
            </a:endParaRPr>
          </a:p>
        </p:txBody>
      </p:sp>
      <p:pic>
        <p:nvPicPr>
          <p:cNvPr id="126" name="" descr=""/>
          <p:cNvPicPr/>
          <p:nvPr/>
        </p:nvPicPr>
        <p:blipFill>
          <a:blip r:embed="rId1"/>
          <a:stretch/>
        </p:blipFill>
        <p:spPr>
          <a:xfrm>
            <a:off x="1080000" y="203760"/>
            <a:ext cx="1257840" cy="2350080"/>
          </a:xfrm>
          <a:prstGeom prst="rect">
            <a:avLst/>
          </a:prstGeom>
          <a:ln w="0">
            <a:noFill/>
          </a:ln>
        </p:spPr>
      </p:pic>
      <p:sp>
        <p:nvSpPr>
          <p:cNvPr id="127" name=""/>
          <p:cNvSpPr/>
          <p:nvPr/>
        </p:nvSpPr>
        <p:spPr>
          <a:xfrm>
            <a:off x="533520" y="2761560"/>
            <a:ext cx="7198200" cy="3178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Gunitain at Ibahagi</a:t>
            </a:r>
            <a:endParaRPr b="0" lang="en-PH" sz="2800" spc="-1" strike="noStrike">
              <a:latin typeface="Arial"/>
            </a:endParaRPr>
          </a:p>
          <a:p>
            <a:pPr algn="just">
              <a:lnSpc>
                <a:spcPct val="100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Sagutin: Nakatulong ka na ba sa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ibang tao?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Ikuwento kung paano ka nakatulong.</a:t>
            </a:r>
            <a:endParaRPr b="0" lang="en-PH" sz="2800" spc="-1" strike="noStrike">
              <a:latin typeface="Arial"/>
            </a:endParaRPr>
          </a:p>
        </p:txBody>
      </p:sp>
      <p:pic>
        <p:nvPicPr>
          <p:cNvPr id="128" name="" descr=""/>
          <p:cNvPicPr/>
          <p:nvPr/>
        </p:nvPicPr>
        <p:blipFill>
          <a:blip r:embed="rId2"/>
          <a:stretch/>
        </p:blipFill>
        <p:spPr>
          <a:xfrm>
            <a:off x="6934320" y="2035800"/>
            <a:ext cx="4225320" cy="39038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1080000" y="1152000"/>
            <a:ext cx="9898560" cy="4931280"/>
          </a:xfrm>
          <a:prstGeom prst="rect">
            <a:avLst/>
          </a:prstGeom>
          <a:solidFill>
            <a:srgbClr val="d2e8dc"/>
          </a:solidFill>
          <a:ln w="76320">
            <a:solidFill>
              <a:srgbClr val="e12839"/>
            </a:solidFill>
            <a:round/>
          </a:ln>
        </p:spPr>
        <p:style>
          <a:lnRef idx="0"/>
          <a:fillRef idx="0"/>
          <a:effectRef idx="0"/>
          <a:fontRef idx="minor"/>
        </p:style>
        <p:txBody>
          <a:bodyPr lIns="128160" rIns="128160" tIns="83160" bIns="83160" anchor="t">
            <a:noAutofit/>
          </a:bodyPr>
          <a:p>
            <a:pPr algn="ctr">
              <a:lnSpc>
                <a:spcPct val="100000"/>
              </a:lnSpc>
              <a:buNone/>
            </a:pPr>
            <a:r>
              <a:rPr b="0" lang="en-PH" sz="4000" spc="-1" strike="noStrike">
                <a:solidFill>
                  <a:srgbClr val="000000"/>
                </a:solidFill>
                <a:highlight>
                  <a:srgbClr val="ffff00"/>
                </a:highlight>
                <a:latin typeface="Lato"/>
                <a:ea typeface="DejaVu Sans"/>
              </a:rPr>
              <a:t>Pang-ukol</a:t>
            </a:r>
            <a:endParaRPr b="0" lang="en-PH" sz="4000" spc="-1" strike="noStrike">
              <a:latin typeface="Arial"/>
            </a:endParaRPr>
          </a:p>
          <a:p>
            <a:pPr algn="ctr">
              <a:lnSpc>
                <a:spcPct val="150000"/>
              </a:lnSpc>
              <a:buNone/>
            </a:pPr>
            <a:r>
              <a:rPr b="0" lang="en-PH" sz="3500" spc="-1" strike="noStrike">
                <a:solidFill>
                  <a:srgbClr val="000000"/>
                </a:solidFill>
                <a:latin typeface="Lato"/>
                <a:ea typeface="DejaVu Sans"/>
              </a:rPr>
              <a:t>• </a:t>
            </a:r>
            <a:r>
              <a:rPr b="0" lang="en-PH" sz="3500" spc="-1" strike="noStrike">
                <a:solidFill>
                  <a:srgbClr val="000000"/>
                </a:solidFill>
                <a:latin typeface="Lato"/>
                <a:ea typeface="DejaVu Sans"/>
              </a:rPr>
              <a:t>Ito ay mga salitang nag-uugnay sa pangngalan o pamalit sa pangngalan sa iba pang salita sa pangungusap.</a:t>
            </a:r>
            <a:endParaRPr b="0" lang="en-PH" sz="3500" spc="-1" strike="noStrike">
              <a:latin typeface="Arial"/>
            </a:endParaRPr>
          </a:p>
          <a:p>
            <a:pPr algn="ctr">
              <a:lnSpc>
                <a:spcPct val="150000"/>
              </a:lnSpc>
              <a:buNone/>
            </a:pPr>
            <a:r>
              <a:rPr b="0" lang="en-PH" sz="3500" spc="-1" strike="noStrike">
                <a:solidFill>
                  <a:srgbClr val="000000"/>
                </a:solidFill>
                <a:latin typeface="Lato"/>
                <a:ea typeface="DejaVu Sans"/>
              </a:rPr>
              <a:t>• </a:t>
            </a:r>
            <a:r>
              <a:rPr b="0" lang="en-PH" sz="3500" spc="-1" strike="noStrike">
                <a:solidFill>
                  <a:srgbClr val="000000"/>
                </a:solidFill>
                <a:latin typeface="Lato"/>
                <a:ea typeface="DejaVu Sans"/>
              </a:rPr>
              <a:t>Tulong ito na naglalahad/ nagbibigay ng sanhi, panuto, lugar, o panahon.</a:t>
            </a:r>
            <a:endParaRPr b="0" lang="en-PH" sz="35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 descr=""/>
          <p:cNvPicPr/>
          <p:nvPr/>
        </p:nvPicPr>
        <p:blipFill>
          <a:blip r:embed="rId1"/>
          <a:stretch/>
        </p:blipFill>
        <p:spPr>
          <a:xfrm>
            <a:off x="952200" y="1620000"/>
            <a:ext cx="9846360" cy="323856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540000" y="1080000"/>
            <a:ext cx="10618560" cy="1419480"/>
          </a:xfrm>
          <a:prstGeom prst="rect">
            <a:avLst/>
          </a:prstGeom>
          <a:solidFill>
            <a:srgbClr val="efddec"/>
          </a:solidFill>
          <a:ln w="0">
            <a:noFill/>
          </a:ln>
        </p:spPr>
        <p:style>
          <a:lnRef idx="0"/>
          <a:fillRef idx="0"/>
          <a:effectRef idx="0"/>
          <a:fontRef idx="minor"/>
        </p:style>
        <p:txBody>
          <a:bodyPr lIns="90000" rIns="90000" tIns="45000" bIns="45000" anchor="t">
            <a:noAutofit/>
          </a:bodyPr>
          <a:p>
            <a:pPr algn="just">
              <a:lnSpc>
                <a:spcPct val="100000"/>
              </a:lnSpc>
              <a:buNone/>
            </a:pPr>
            <a:r>
              <a:rPr b="0" lang="en-PH" sz="2900" spc="-1" strike="noStrike">
                <a:solidFill>
                  <a:srgbClr val="000000"/>
                </a:solidFill>
                <a:latin typeface="Lato"/>
                <a:ea typeface="DejaVu Sans"/>
              </a:rPr>
              <a:t>Sipiin sa iyong kuwaderno nang wasto at malinaw ang mga pangungusap sa ibaba. Tukuyin ang salitang ginamit ang malaking letra.</a:t>
            </a:r>
            <a:endParaRPr b="0" lang="en-PH" sz="2900" spc="-1" strike="noStrike">
              <a:latin typeface="Arial"/>
            </a:endParaRPr>
          </a:p>
        </p:txBody>
      </p:sp>
      <p:grpSp>
        <p:nvGrpSpPr>
          <p:cNvPr id="189" name=""/>
          <p:cNvGrpSpPr/>
          <p:nvPr/>
        </p:nvGrpSpPr>
        <p:grpSpPr>
          <a:xfrm>
            <a:off x="3060000" y="2556000"/>
            <a:ext cx="6118560" cy="3598560"/>
            <a:chOff x="3060000" y="2556000"/>
            <a:chExt cx="6118560" cy="3598560"/>
          </a:xfrm>
        </p:grpSpPr>
        <p:pic>
          <p:nvPicPr>
            <p:cNvPr id="190" name="" descr=""/>
            <p:cNvPicPr/>
            <p:nvPr/>
          </p:nvPicPr>
          <p:blipFill>
            <a:blip r:embed="rId1"/>
            <a:stretch/>
          </p:blipFill>
          <p:spPr>
            <a:xfrm>
              <a:off x="3060000" y="2556000"/>
              <a:ext cx="6118560" cy="2127600"/>
            </a:xfrm>
            <a:prstGeom prst="rect">
              <a:avLst/>
            </a:prstGeom>
            <a:ln w="0">
              <a:noFill/>
            </a:ln>
          </p:spPr>
        </p:pic>
        <p:pic>
          <p:nvPicPr>
            <p:cNvPr id="191" name="" descr=""/>
            <p:cNvPicPr/>
            <p:nvPr/>
          </p:nvPicPr>
          <p:blipFill>
            <a:blip r:embed="rId2"/>
            <a:stretch/>
          </p:blipFill>
          <p:spPr>
            <a:xfrm>
              <a:off x="3060000" y="4685040"/>
              <a:ext cx="6118560" cy="1469520"/>
            </a:xfrm>
            <a:prstGeom prst="rect">
              <a:avLst/>
            </a:prstGeom>
            <a:ln w="0">
              <a:noFill/>
            </a:ln>
          </p:spPr>
        </p:pic>
      </p:gr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900000" y="900000"/>
            <a:ext cx="10360080" cy="96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600" spc="-1" strike="noStrike">
                <a:solidFill>
                  <a:srgbClr val="000000"/>
                </a:solidFill>
                <a:latin typeface="Lato"/>
                <a:ea typeface="DejaVu Sans"/>
              </a:rPr>
              <a:t>Pagtukoy sa Kahulugan ng Salita sa Tulong ng Larawan</a:t>
            </a:r>
            <a:endParaRPr b="0" lang="en-PH" sz="2600" spc="-1" strike="noStrike">
              <a:latin typeface="Arial"/>
            </a:endParaRPr>
          </a:p>
        </p:txBody>
      </p:sp>
      <p:pic>
        <p:nvPicPr>
          <p:cNvPr id="130" name="" descr=""/>
          <p:cNvPicPr/>
          <p:nvPr/>
        </p:nvPicPr>
        <p:blipFill>
          <a:blip r:embed="rId1"/>
          <a:stretch/>
        </p:blipFill>
        <p:spPr>
          <a:xfrm>
            <a:off x="360" y="12600"/>
            <a:ext cx="2381040" cy="1067400"/>
          </a:xfrm>
          <a:prstGeom prst="rect">
            <a:avLst/>
          </a:prstGeom>
          <a:ln w="0">
            <a:noFill/>
          </a:ln>
        </p:spPr>
      </p:pic>
      <p:pic>
        <p:nvPicPr>
          <p:cNvPr id="131" name="" descr=""/>
          <p:cNvPicPr/>
          <p:nvPr/>
        </p:nvPicPr>
        <p:blipFill>
          <a:blip r:embed="rId2"/>
          <a:stretch/>
        </p:blipFill>
        <p:spPr>
          <a:xfrm>
            <a:off x="991800" y="1620000"/>
            <a:ext cx="2787840" cy="1632240"/>
          </a:xfrm>
          <a:prstGeom prst="rect">
            <a:avLst/>
          </a:prstGeom>
          <a:ln w="0">
            <a:noFill/>
          </a:ln>
        </p:spPr>
      </p:pic>
      <p:pic>
        <p:nvPicPr>
          <p:cNvPr id="132" name="" descr=""/>
          <p:cNvPicPr/>
          <p:nvPr/>
        </p:nvPicPr>
        <p:blipFill>
          <a:blip r:embed="rId3"/>
          <a:stretch/>
        </p:blipFill>
        <p:spPr>
          <a:xfrm>
            <a:off x="1973520" y="3947400"/>
            <a:ext cx="2526120" cy="1452240"/>
          </a:xfrm>
          <a:prstGeom prst="rect">
            <a:avLst/>
          </a:prstGeom>
          <a:ln w="0">
            <a:noFill/>
          </a:ln>
        </p:spPr>
      </p:pic>
      <p:pic>
        <p:nvPicPr>
          <p:cNvPr id="133" name="" descr=""/>
          <p:cNvPicPr/>
          <p:nvPr/>
        </p:nvPicPr>
        <p:blipFill>
          <a:blip r:embed="rId4"/>
          <a:stretch/>
        </p:blipFill>
        <p:spPr>
          <a:xfrm>
            <a:off x="5400000" y="1620000"/>
            <a:ext cx="1979640" cy="1714680"/>
          </a:xfrm>
          <a:prstGeom prst="rect">
            <a:avLst/>
          </a:prstGeom>
          <a:ln w="0">
            <a:noFill/>
          </a:ln>
        </p:spPr>
      </p:pic>
      <p:pic>
        <p:nvPicPr>
          <p:cNvPr id="134" name="" descr=""/>
          <p:cNvPicPr/>
          <p:nvPr/>
        </p:nvPicPr>
        <p:blipFill>
          <a:blip r:embed="rId5"/>
          <a:stretch/>
        </p:blipFill>
        <p:spPr>
          <a:xfrm>
            <a:off x="9180000" y="1620000"/>
            <a:ext cx="2052360" cy="1811160"/>
          </a:xfrm>
          <a:prstGeom prst="rect">
            <a:avLst/>
          </a:prstGeom>
          <a:ln w="0">
            <a:noFill/>
          </a:ln>
        </p:spPr>
      </p:pic>
      <p:pic>
        <p:nvPicPr>
          <p:cNvPr id="135" name="" descr=""/>
          <p:cNvPicPr/>
          <p:nvPr/>
        </p:nvPicPr>
        <p:blipFill>
          <a:blip r:embed="rId6"/>
          <a:stretch/>
        </p:blipFill>
        <p:spPr>
          <a:xfrm>
            <a:off x="7380000" y="3992040"/>
            <a:ext cx="2405520" cy="1407600"/>
          </a:xfrm>
          <a:prstGeom prst="rect">
            <a:avLst/>
          </a:prstGeom>
          <a:ln w="0">
            <a:noFill/>
          </a:ln>
        </p:spPr>
      </p:pic>
      <p:sp>
        <p:nvSpPr>
          <p:cNvPr id="136" name=""/>
          <p:cNvSpPr/>
          <p:nvPr/>
        </p:nvSpPr>
        <p:spPr>
          <a:xfrm>
            <a:off x="1734480" y="3323880"/>
            <a:ext cx="1505160" cy="45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palasyo</a:t>
            </a:r>
            <a:endParaRPr b="0" lang="en-PH" sz="2400" spc="-1" strike="noStrike">
              <a:latin typeface="Arial"/>
            </a:endParaRPr>
          </a:p>
        </p:txBody>
      </p:sp>
      <p:sp>
        <p:nvSpPr>
          <p:cNvPr id="137" name=""/>
          <p:cNvSpPr/>
          <p:nvPr/>
        </p:nvSpPr>
        <p:spPr>
          <a:xfrm>
            <a:off x="2520000" y="5400000"/>
            <a:ext cx="1505160" cy="45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luminaw</a:t>
            </a:r>
            <a:endParaRPr b="0" lang="en-PH" sz="2400" spc="-1" strike="noStrike">
              <a:latin typeface="Arial"/>
            </a:endParaRPr>
          </a:p>
        </p:txBody>
      </p:sp>
      <p:sp>
        <p:nvSpPr>
          <p:cNvPr id="138" name=""/>
          <p:cNvSpPr/>
          <p:nvPr/>
        </p:nvSpPr>
        <p:spPr>
          <a:xfrm>
            <a:off x="7854480" y="5483880"/>
            <a:ext cx="1505160" cy="45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luntian</a:t>
            </a:r>
            <a:endParaRPr b="0" lang="en-PH" sz="2400" spc="-1" strike="noStrike">
              <a:latin typeface="Arial"/>
            </a:endParaRPr>
          </a:p>
        </p:txBody>
      </p:sp>
      <p:sp>
        <p:nvSpPr>
          <p:cNvPr id="139" name=""/>
          <p:cNvSpPr/>
          <p:nvPr/>
        </p:nvSpPr>
        <p:spPr>
          <a:xfrm>
            <a:off x="5400000" y="3420000"/>
            <a:ext cx="2519640" cy="5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halamang-dagat</a:t>
            </a:r>
            <a:endParaRPr b="0" lang="en-PH" sz="2400" spc="-1" strike="noStrike">
              <a:latin typeface="Arial"/>
            </a:endParaRPr>
          </a:p>
        </p:txBody>
      </p:sp>
      <p:sp>
        <p:nvSpPr>
          <p:cNvPr id="140" name=""/>
          <p:cNvSpPr/>
          <p:nvPr/>
        </p:nvSpPr>
        <p:spPr>
          <a:xfrm>
            <a:off x="9360000" y="3535920"/>
            <a:ext cx="1505160" cy="45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korales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60000" y="1080360"/>
            <a:ext cx="7018920" cy="899280"/>
          </a:xfrm>
          <a:prstGeom prst="rect">
            <a:avLst/>
          </a:prstGeom>
          <a:solidFill>
            <a:srgbClr val="ffcdd2"/>
          </a:solidFill>
          <a:ln w="76320">
            <a:solidFill>
              <a:srgbClr val="f4511e"/>
            </a:solidFill>
            <a:round/>
          </a:ln>
        </p:spPr>
        <p:style>
          <a:lnRef idx="0"/>
          <a:fillRef idx="0"/>
          <a:effectRef idx="0"/>
          <a:fontRef idx="minor"/>
        </p:style>
        <p:txBody>
          <a:bodyPr lIns="128160" rIns="128160" tIns="83160" bIns="83160" anchor="t">
            <a:noAutofit/>
          </a:bodyPr>
          <a:p>
            <a:pPr>
              <a:lnSpc>
                <a:spcPct val="100000"/>
              </a:lnSpc>
              <a:buNone/>
            </a:pPr>
            <a:r>
              <a:rPr b="1" i="1" lang="en-PH" sz="4000" spc="-1" strike="noStrike">
                <a:solidFill>
                  <a:srgbClr val="000000"/>
                </a:solidFill>
                <a:latin typeface="Lato"/>
                <a:ea typeface="DejaVu Sans"/>
              </a:rPr>
              <a:t>Genre</a:t>
            </a:r>
            <a:r>
              <a:rPr b="1" lang="en-PH" sz="4000" spc="-1" strike="noStrike">
                <a:solidFill>
                  <a:srgbClr val="000000"/>
                </a:solidFill>
                <a:latin typeface="Lato"/>
                <a:ea typeface="DejaVu Sans"/>
              </a:rPr>
              <a:t>: Katutubong Pabula</a:t>
            </a:r>
            <a:endParaRPr b="0" lang="en-PH" sz="4000" spc="-1" strike="noStrike">
              <a:latin typeface="Arial"/>
            </a:endParaRPr>
          </a:p>
        </p:txBody>
      </p:sp>
      <p:sp>
        <p:nvSpPr>
          <p:cNvPr id="142" name=""/>
          <p:cNvSpPr/>
          <p:nvPr/>
        </p:nvSpPr>
        <p:spPr>
          <a:xfrm>
            <a:off x="540360" y="2340000"/>
            <a:ext cx="10799280" cy="2339640"/>
          </a:xfrm>
          <a:prstGeom prst="rect">
            <a:avLst/>
          </a:prstGeom>
          <a:solidFill>
            <a:srgbClr val="fce4ec"/>
          </a:solidFill>
          <a:ln w="76320">
            <a:solidFill>
              <a:srgbClr val="004d40"/>
            </a:solidFill>
            <a:round/>
          </a:ln>
        </p:spPr>
        <p:style>
          <a:lnRef idx="0"/>
          <a:fillRef idx="0"/>
          <a:effectRef idx="0"/>
          <a:fontRef idx="minor"/>
        </p:style>
        <p:txBody>
          <a:bodyPr lIns="128160" rIns="128160" tIns="83160" bIns="83160" anchor="t">
            <a:noAutofit/>
          </a:bodyPr>
          <a:p>
            <a:pPr>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Mga hayop ang gumaganap na tauhan sa isang pabula.</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Ang “Magtulungan Tayo” ay isang hindi makatotohanang kuwento ng mga hayop. Ito ay likhang-isip lamang ng may-akda.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061080" y="360000"/>
            <a:ext cx="5578200" cy="899280"/>
          </a:xfrm>
          <a:prstGeom prst="rect">
            <a:avLst/>
          </a:prstGeom>
          <a:solidFill>
            <a:srgbClr val="e3f2fd"/>
          </a:solidFill>
          <a:ln w="0">
            <a:noFill/>
          </a:ln>
        </p:spPr>
        <p:style>
          <a:lnRef idx="0"/>
          <a:fillRef idx="0"/>
          <a:effectRef idx="0"/>
          <a:fontRef idx="minor"/>
        </p:style>
        <p:txBody>
          <a:bodyPr lIns="90000" rIns="90000" tIns="45000" bIns="45000" anchor="t">
            <a:noAutofit/>
          </a:bodyPr>
          <a:p>
            <a:pPr algn="ctr">
              <a:lnSpc>
                <a:spcPct val="100000"/>
              </a:lnSpc>
              <a:buNone/>
            </a:pPr>
            <a:r>
              <a:rPr b="1" lang="en-PH" sz="4000" spc="-1" strike="noStrike">
                <a:solidFill>
                  <a:srgbClr val="000000"/>
                </a:solidFill>
                <a:latin typeface="Lato"/>
                <a:ea typeface="DejaVu Sans"/>
              </a:rPr>
              <a:t>Magtulungan Tayo</a:t>
            </a:r>
            <a:endParaRPr b="0" lang="en-PH" sz="4000" spc="-1" strike="noStrike">
              <a:latin typeface="Arial"/>
            </a:endParaRPr>
          </a:p>
        </p:txBody>
      </p:sp>
      <p:sp>
        <p:nvSpPr>
          <p:cNvPr id="144" name=""/>
          <p:cNvSpPr/>
          <p:nvPr/>
        </p:nvSpPr>
        <p:spPr>
          <a:xfrm>
            <a:off x="180000" y="180000"/>
            <a:ext cx="2336760" cy="719280"/>
          </a:xfrm>
          <a:prstGeom prst="rect">
            <a:avLst/>
          </a:prstGeom>
          <a:solidFill>
            <a:srgbClr val="fff8e1"/>
          </a:solidFill>
          <a:ln w="76320">
            <a:noFill/>
          </a:ln>
        </p:spPr>
        <p:style>
          <a:lnRef idx="0"/>
          <a:fillRef idx="0"/>
          <a:effectRef idx="0"/>
          <a:fontRef idx="minor"/>
        </p:style>
        <p:txBody>
          <a:bodyPr lIns="128160" rIns="128160" tIns="83160" bIns="83160" anchor="t">
            <a:noAutofit/>
          </a:bodyPr>
          <a:p>
            <a:pPr algn="ctr">
              <a:lnSpc>
                <a:spcPct val="100000"/>
              </a:lnSpc>
              <a:buNone/>
            </a:pPr>
            <a:r>
              <a:rPr b="1" lang="en-PH" sz="3600" spc="-1" strike="noStrike">
                <a:solidFill>
                  <a:srgbClr val="000000"/>
                </a:solidFill>
                <a:latin typeface="Lato"/>
                <a:ea typeface="DejaVu Sans"/>
              </a:rPr>
              <a:t>Basahin</a:t>
            </a:r>
            <a:endParaRPr b="0" lang="en-PH" sz="3600" spc="-1" strike="noStrike">
              <a:latin typeface="Arial"/>
            </a:endParaRPr>
          </a:p>
        </p:txBody>
      </p:sp>
      <p:sp>
        <p:nvSpPr>
          <p:cNvPr id="145" name=""/>
          <p:cNvSpPr/>
          <p:nvPr/>
        </p:nvSpPr>
        <p:spPr>
          <a:xfrm>
            <a:off x="500400" y="1620000"/>
            <a:ext cx="7598880" cy="431928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Sa ilalim ng isang karagatan, may isang hari na naninirahan. Maganda ang kanyang </a:t>
            </a:r>
            <a:r>
              <a:rPr b="1" lang="en-PH" sz="3000" spc="-1" strike="noStrike">
                <a:solidFill>
                  <a:srgbClr val="000000"/>
                </a:solidFill>
                <a:latin typeface="Lato"/>
                <a:ea typeface="DejaVu Sans"/>
              </a:rPr>
              <a:t>palasyo </a:t>
            </a:r>
            <a:r>
              <a:rPr b="0" lang="en-PH" sz="3000" spc="-1" strike="noStrike">
                <a:solidFill>
                  <a:srgbClr val="000000"/>
                </a:solidFill>
                <a:latin typeface="Lato"/>
                <a:ea typeface="DejaVu Sans"/>
              </a:rPr>
              <a:t>noon. Puting-puti at malinis ito. Maraming sariwang </a:t>
            </a:r>
            <a:r>
              <a:rPr b="1" lang="en-PH" sz="3000" spc="-1" strike="noStrike">
                <a:solidFill>
                  <a:srgbClr val="000000"/>
                </a:solidFill>
                <a:latin typeface="Lato"/>
                <a:ea typeface="DejaVu Sans"/>
              </a:rPr>
              <a:t>halamang-dagat</a:t>
            </a:r>
            <a:r>
              <a:rPr b="0" lang="en-PH" sz="3000" spc="-1" strike="noStrike">
                <a:solidFill>
                  <a:srgbClr val="000000"/>
                </a:solidFill>
                <a:latin typeface="Lato"/>
                <a:ea typeface="DejaVu Sans"/>
              </a:rPr>
              <a:t> dito. Ngunit ngayon ay naiba na. Tuyo at kulay itim na ang mga halamang nakapalibot dito.</a:t>
            </a:r>
            <a:endParaRPr b="0" lang="en-PH" sz="3000" spc="-1" strike="noStrike">
              <a:latin typeface="Arial"/>
            </a:endParaRPr>
          </a:p>
        </p:txBody>
      </p:sp>
      <p:pic>
        <p:nvPicPr>
          <p:cNvPr id="146" name="" descr=""/>
          <p:cNvPicPr/>
          <p:nvPr/>
        </p:nvPicPr>
        <p:blipFill>
          <a:blip r:embed="rId1"/>
          <a:stretch/>
        </p:blipFill>
        <p:spPr>
          <a:xfrm>
            <a:off x="8371440" y="1800000"/>
            <a:ext cx="3543840" cy="34347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572400" y="1456560"/>
            <a:ext cx="10766880" cy="358272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Dahil dito, naging malungkot ang hari. Ayaw na niya sa kanyang kapaligiran. Napakarumi na nito! May sakit lahat ng mga isda. Hindi makahinga ang mga ito. Malungkot ang lahat ng mga naninirahan dito.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4644000" y="1044000"/>
            <a:ext cx="7198200" cy="507420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Isang araw, may naisip ang isang maliit na isda. Ibig nitong gumawa ng paraan. Ibig nitong maging malinis ang karagatan. Iyon din ang ibig ng hari, kaya’t nag-isip siyang mabuti. Nag-isip ang lahat ng mga hayop sa karagatan ng isang mabisang paraan. Ibig kasi talaga nilang luminis ang dagat.</a:t>
            </a:r>
            <a:endParaRPr b="0" lang="en-PH" sz="3000" spc="-1" strike="noStrike">
              <a:latin typeface="Arial"/>
            </a:endParaRPr>
          </a:p>
        </p:txBody>
      </p:sp>
      <p:pic>
        <p:nvPicPr>
          <p:cNvPr id="149" name="" descr=""/>
          <p:cNvPicPr/>
          <p:nvPr/>
        </p:nvPicPr>
        <p:blipFill>
          <a:blip r:embed="rId1"/>
          <a:stretch/>
        </p:blipFill>
        <p:spPr>
          <a:xfrm>
            <a:off x="394920" y="1683720"/>
            <a:ext cx="3951360" cy="3174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20000" y="1620000"/>
            <a:ext cx="10585800" cy="3419280"/>
          </a:xfrm>
          <a:prstGeom prst="rect">
            <a:avLst/>
          </a:prstGeom>
          <a:solidFill>
            <a:srgbClr val="ffeb3b"/>
          </a:solidFill>
          <a:ln w="76320">
            <a:solidFill>
              <a:srgbClr val="004d40"/>
            </a:solidFill>
            <a:round/>
          </a:ln>
        </p:spPr>
        <p:style>
          <a:lnRef idx="0"/>
          <a:fillRef idx="0"/>
          <a:effectRef idx="0"/>
          <a:fontRef idx="minor"/>
        </p:style>
        <p:txBody>
          <a:bodyPr lIns="128160" rIns="128160" tIns="83160" bIns="83160" anchor="t">
            <a:noAutofit/>
          </a:bodyPr>
          <a:p>
            <a:pPr algn="ctr">
              <a:lnSpc>
                <a:spcPct val="150000"/>
              </a:lnSpc>
              <a:buNone/>
            </a:pPr>
            <a:r>
              <a:rPr b="1" lang="en-PH" sz="3000" spc="-1" strike="noStrike">
                <a:solidFill>
                  <a:srgbClr val="000000"/>
                </a:solidFill>
                <a:latin typeface="Lato"/>
                <a:ea typeface="DejaVu Sans"/>
              </a:rPr>
              <a:t>Bago Magpatuloy</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1. Maganda ba ang palasyo ng hari? _______________________</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2. Luntian ba ang kulay ng mga halaman? __________________</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3. Natutuyo ba ang ilang halaman? Bakit? ___________________</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80000" y="360720"/>
            <a:ext cx="6749640" cy="5758560"/>
          </a:xfrm>
          <a:prstGeom prst="rect">
            <a:avLst/>
          </a:prstGeom>
          <a:solidFill>
            <a:srgbClr val="fffde7"/>
          </a:solidFill>
          <a:ln w="76320">
            <a:solidFill>
              <a:srgbClr val="004d40"/>
            </a:solidFill>
            <a:round/>
          </a:ln>
        </p:spPr>
        <p:style>
          <a:lnRef idx="0"/>
          <a:fillRef idx="0"/>
          <a:effectRef idx="0"/>
          <a:fontRef idx="minor"/>
        </p:style>
        <p:txBody>
          <a:bodyPr lIns="128160" rIns="128160" tIns="83160" bIns="83160" anchor="t">
            <a:noAutofit/>
          </a:bodyPr>
          <a:p>
            <a:pPr>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Ayon sa hari, kayang linisin ng mga isda ang buong karagatan. “Tama ang hari! Gagamitin natin ang ating mga palikpik. Gagamitin natin ito sa paglilinis ng ating dagat. Kakainin natin ang mga basura. Kakainin natin ang lahat ng dumi,“ matapang na pahayag ng mga isda.</a:t>
            </a:r>
            <a:endParaRPr b="0" lang="en-PH" sz="3000" spc="-1" strike="noStrike">
              <a:latin typeface="Arial"/>
            </a:endParaRPr>
          </a:p>
        </p:txBody>
      </p:sp>
      <p:pic>
        <p:nvPicPr>
          <p:cNvPr id="152" name="" descr=""/>
          <p:cNvPicPr/>
          <p:nvPr/>
        </p:nvPicPr>
        <p:blipFill>
          <a:blip r:embed="rId1"/>
          <a:stretch/>
        </p:blipFill>
        <p:spPr>
          <a:xfrm>
            <a:off x="7143120" y="1980000"/>
            <a:ext cx="4735440" cy="2878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2717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2023-09-18T09:52:57Z</dcterms:modified>
  <cp:revision>258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