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88880" cy="6854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95760" cy="27957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701200" cy="385920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701200" cy="3808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88880" cy="6318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67320" cy="96732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31400" cy="10314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8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200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13200" cy="3381480"/>
          </a:xfrm>
          <a:prstGeom prst="rect">
            <a:avLst/>
          </a:prstGeom>
          <a:ln w="127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59360" y="3084480"/>
            <a:ext cx="7491960" cy="118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Epiko sa Panahon ng mga Katutubo, Espanyol, at Hapones</a:t>
            </a:r>
            <a:endParaRPr b="0" lang="en-PH" sz="3600" spc="-1" strike="noStrike">
              <a:latin typeface="Montserra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1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Panahon ng mga Katutubo, Espanyol, at Hapones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6" name=""/>
          <p:cNvSpPr/>
          <p:nvPr/>
        </p:nvSpPr>
        <p:spPr>
          <a:xfrm>
            <a:off x="252000" y="974880"/>
            <a:ext cx="11446560" cy="531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epiko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mahabang tulang pasalaysay na nagkukuwento sa pakikipagsapalaran ng bayani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o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mga bayani ng isang etnisidad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Ito ay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tinaguriang gabay ng mga tao noong unang panahon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naging salamin ng kanilang kultura dahil sa hatid nitong ginintuang aral.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Mahahalagang Katangian ng Akdang Epiko: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1. Ang epiko ay ayon sa tradisyong pasalita na binibigkas nang patula.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2. Naglalarawan ng kabayanihan at pakikipagsapalaran ng pangunahing tauhan.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3. Kadalasan ay may mga matatalinghagang pananalitang ginagamit sa kuwento.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4. Ang pangunahing tauhan sa epiko ay kadalasang may angking kapangyarihan.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00000" y="900000"/>
            <a:ext cx="3853440" cy="538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540000" y="1467000"/>
            <a:ext cx="11158560" cy="871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US" sz="1800" spc="-1" strike="noStrike">
                <a:solidFill>
                  <a:srgbClr val="000000"/>
                </a:solidFill>
                <a:latin typeface="Lato"/>
              </a:rPr>
              <a:t>Panuto: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</a:rPr>
              <a:t> 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Punan ang talahanayan sa ibaba sa pamamagitan ng paglagay ng ulap (       ) kung ito ay isa sa mga katangian ng epiko at araw (</a:t>
            </a:r>
            <a:r>
              <a:rPr b="0" lang="en-US" sz="1800" spc="-1" strike="noStrike">
                <a:solidFill>
                  <a:srgbClr val="000000"/>
                </a:solidFill>
                <a:latin typeface="Lato"/>
                <a:ea typeface="¾`èþ"/>
              </a:rPr>
              <a:t>         ) naman kung hindi.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9" name="PlaceHolder 6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Panahon ng mga Katutubo, Espanyol, at Hapones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8388000" y="1467000"/>
            <a:ext cx="358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"/>
          <p:cNvSpPr/>
          <p:nvPr/>
        </p:nvSpPr>
        <p:spPr>
          <a:xfrm>
            <a:off x="3384000" y="1800000"/>
            <a:ext cx="358920" cy="32364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132" name=""/>
          <p:cNvGraphicFramePr/>
          <p:nvPr/>
        </p:nvGraphicFramePr>
        <p:xfrm>
          <a:off x="381240" y="2556000"/>
          <a:ext cx="11426040" cy="3055680"/>
        </p:xfrm>
        <a:graphic>
          <a:graphicData uri="http://schemas.openxmlformats.org/drawingml/2006/table">
            <a:tbl>
              <a:tblPr/>
              <a:tblGrid>
                <a:gridCol w="7674480"/>
                <a:gridCol w="3751920"/>
              </a:tblGrid>
              <a:tr h="400680"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Epiko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Simbolo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040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 Itinuturing na kontemporaryong akda.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98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 Ang pangunahing tauhan ay may kakaibang kapangyarihan.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57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 Binibigkas nang patula sa orihinal na katangian.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26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4. May sukat at tugma ang paraan ng pagkakasulat.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011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 May ginintuang aral na inihahatid sa mga mambabasa.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/>
          </p:nvPr>
        </p:nvSpPr>
        <p:spPr>
          <a:xfrm>
            <a:off x="299520" y="863640"/>
            <a:ext cx="3299400" cy="4291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spcAft>
                <a:spcPts val="601"/>
              </a:spcAft>
              <a:buNone/>
            </a:pPr>
            <a:r>
              <a:rPr b="0" lang="en-US" sz="2400" spc="-1" strike="noStrike">
                <a:solidFill>
                  <a:srgbClr val="000000"/>
                </a:solidFill>
                <a:latin typeface="Arial;Arial"/>
                <a:ea typeface="Arial;Arial"/>
              </a:rPr>
              <a:t>Susi sa Pagwawasto:</a:t>
            </a:r>
            <a:endParaRPr b="0" lang="en-PH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1.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2.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3.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4. 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US" sz="1800" spc="-1" strike="noStrike">
                <a:solidFill>
                  <a:srgbClr val="000000"/>
                </a:solidFill>
                <a:latin typeface="Lato"/>
                <a:ea typeface="Arial;Arial"/>
              </a:rPr>
              <a:t>5. 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134" name="PlaceHolder 18"/>
          <p:cNvSpPr/>
          <p:nvPr/>
        </p:nvSpPr>
        <p:spPr>
          <a:xfrm>
            <a:off x="36000" y="36000"/>
            <a:ext cx="10258200" cy="89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5000"/>
          </a:bodyPr>
          <a:p>
            <a:pPr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000000"/>
                </a:solidFill>
                <a:latin typeface="Lato"/>
                <a:ea typeface="Arial;Arial"/>
              </a:rPr>
              <a:t>Epiko sa Panahon ng mga Katutubo, Espanyol, at Hapones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35" name=""/>
          <p:cNvSpPr/>
          <p:nvPr/>
        </p:nvSpPr>
        <p:spPr>
          <a:xfrm>
            <a:off x="720000" y="1800000"/>
            <a:ext cx="358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"/>
          <p:cNvSpPr/>
          <p:nvPr/>
        </p:nvSpPr>
        <p:spPr>
          <a:xfrm>
            <a:off x="671400" y="1350000"/>
            <a:ext cx="358920" cy="32364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"/>
          <p:cNvSpPr/>
          <p:nvPr/>
        </p:nvSpPr>
        <p:spPr>
          <a:xfrm>
            <a:off x="720000" y="2340360"/>
            <a:ext cx="358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"/>
          <p:cNvSpPr/>
          <p:nvPr/>
        </p:nvSpPr>
        <p:spPr>
          <a:xfrm>
            <a:off x="720000" y="2915640"/>
            <a:ext cx="358920" cy="323640"/>
          </a:xfrm>
          <a:prstGeom prst="sun">
            <a:avLst>
              <a:gd name="adj" fmla="val 25000"/>
            </a:avLst>
          </a:prstGeom>
          <a:solidFill>
            <a:srgbClr val="ffffff"/>
          </a:solidFill>
          <a:ln w="10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"/>
          <p:cNvSpPr/>
          <p:nvPr/>
        </p:nvSpPr>
        <p:spPr>
          <a:xfrm>
            <a:off x="720000" y="3420360"/>
            <a:ext cx="358920" cy="358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solidFill>
            <a:srgbClr val="ffffff"/>
          </a:solidFill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838</TotalTime>
  <Application>LibreOffice/7.2.5.2$MacOSX_X86_64 LibreOffice_project/499f9727c189e6ef3471021d6132d4c694f357e5</Application>
  <AppVersion>15.0000</AppVersion>
  <Words>294</Words>
  <Paragraphs>32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2023-07-10T18:52:21Z</dcterms:modified>
  <cp:revision>68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i4>6</vt:i4>
  </property>
</Properties>
</file>