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0360" cy="6816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57240" cy="2757240"/>
          </a:xfrm>
          <a:prstGeom prst="rect">
            <a:avLst/>
          </a:prstGeom>
          <a:ln w="0">
            <a:noFill/>
          </a:ln>
        </p:spPr>
      </p:pic>
      <p:sp>
        <p:nvSpPr>
          <p:cNvPr id="2" name="Rectangle 5"/>
          <p:cNvSpPr/>
          <p:nvPr/>
        </p:nvSpPr>
        <p:spPr>
          <a:xfrm>
            <a:off x="3487320" y="1475280"/>
            <a:ext cx="8662680" cy="3820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2680" cy="342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0360" cy="593280"/>
          </a:xfrm>
          <a:prstGeom prst="rect">
            <a:avLst/>
          </a:prstGeom>
          <a:ln w="0">
            <a:noFill/>
          </a:ln>
        </p:spPr>
      </p:pic>
      <p:sp>
        <p:nvSpPr>
          <p:cNvPr id="43" name="Rectangle 7"/>
          <p:cNvSpPr/>
          <p:nvPr/>
        </p:nvSpPr>
        <p:spPr>
          <a:xfrm>
            <a:off x="10868760" y="0"/>
            <a:ext cx="928800" cy="928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2880" cy="992880"/>
          </a:xfrm>
          <a:prstGeom prst="rect">
            <a:avLst/>
          </a:prstGeom>
          <a:ln w="0">
            <a:noFill/>
          </a:ln>
        </p:spPr>
      </p:pic>
      <p:sp>
        <p:nvSpPr>
          <p:cNvPr id="45" name="TextBox 9"/>
          <p:cNvSpPr/>
          <p:nvPr/>
        </p:nvSpPr>
        <p:spPr>
          <a:xfrm>
            <a:off x="185400" y="6362280"/>
            <a:ext cx="4650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1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4680" cy="3342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713040" y="2844000"/>
            <a:ext cx="8416800" cy="10630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8372520" cy="190692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78440" cy="39333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713040" y="2436840"/>
            <a:ext cx="7976520" cy="4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
              </a:rPr>
              <a:t>Analytical Listening in Detecting Biases and Prejudice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509480" y="2319840"/>
            <a:ext cx="10190160" cy="31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50000"/>
              </a:lnSpc>
              <a:spcBef>
                <a:spcPts val="283"/>
              </a:spcBef>
              <a:spcAft>
                <a:spcPts val="283"/>
              </a:spcAft>
              <a:buNone/>
            </a:pPr>
            <a:r>
              <a:rPr b="0" lang="en-PH" sz="2000" spc="-1" strike="noStrike">
                <a:latin typeface="Lato"/>
                <a:ea typeface="AppleSystemUIFont"/>
              </a:rPr>
              <a:t>1. My aunt, Karen, stopped talking to her Chinese neighbor ever since the pandemic hit.</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2. Elderly people are given priority in this lane.</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3. Mrs. Trinidad, a graduate from a prestigious all-girls school, immediately hires Jillian, </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    </a:t>
            </a:r>
            <a:r>
              <a:rPr b="0" lang="en-PH" sz="2000" spc="-1" strike="noStrike">
                <a:latin typeface="Lato"/>
                <a:ea typeface="AppleSystemUIFont"/>
              </a:rPr>
              <a:t>who finished her studies in an exclusive girls’ school.</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4. The other customers have been staring at the family at the table by the door wearing </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    </a:t>
            </a:r>
            <a:r>
              <a:rPr b="0" lang="en-PH" sz="2000" spc="-1" strike="noStrike">
                <a:latin typeface="Lato"/>
                <a:ea typeface="AppleSystemUIFont"/>
              </a:rPr>
              <a:t>hijabs.</a:t>
            </a:r>
            <a:endParaRPr b="0" lang="en-PH" sz="2000" spc="-1" strike="noStrike">
              <a:latin typeface="Arial"/>
            </a:endParaRPr>
          </a:p>
        </p:txBody>
      </p:sp>
      <p:sp>
        <p:nvSpPr>
          <p:cNvPr id="153" name=""/>
          <p:cNvSpPr/>
          <p:nvPr/>
        </p:nvSpPr>
        <p:spPr>
          <a:xfrm>
            <a:off x="1800000" y="744840"/>
            <a:ext cx="8639640" cy="4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Analytical Listening in Detecting Biases and Prejudice</a:t>
            </a:r>
            <a:endParaRPr b="0" lang="en-PH" sz="3600" spc="-1" strike="noStrike">
              <a:latin typeface="Arial"/>
            </a:endParaRPr>
          </a:p>
        </p:txBody>
      </p:sp>
      <p:pic>
        <p:nvPicPr>
          <p:cNvPr id="154" name="" descr=""/>
          <p:cNvPicPr/>
          <p:nvPr/>
        </p:nvPicPr>
        <p:blipFill>
          <a:blip r:embed="rId1"/>
          <a:stretch/>
        </p:blipFill>
        <p:spPr>
          <a:xfrm>
            <a:off x="1188000" y="2808000"/>
            <a:ext cx="354240" cy="326880"/>
          </a:xfrm>
          <a:prstGeom prst="rect">
            <a:avLst/>
          </a:prstGeom>
          <a:ln w="0">
            <a:noFill/>
          </a:ln>
        </p:spPr>
      </p:pic>
      <p:pic>
        <p:nvPicPr>
          <p:cNvPr id="155" name="" descr=""/>
          <p:cNvPicPr/>
          <p:nvPr/>
        </p:nvPicPr>
        <p:blipFill>
          <a:blip r:embed="rId2"/>
          <a:stretch/>
        </p:blipFill>
        <p:spPr>
          <a:xfrm>
            <a:off x="1188360" y="3168360"/>
            <a:ext cx="354240" cy="326880"/>
          </a:xfrm>
          <a:prstGeom prst="rect">
            <a:avLst/>
          </a:prstGeom>
          <a:ln w="0">
            <a:noFill/>
          </a:ln>
        </p:spPr>
      </p:pic>
      <p:pic>
        <p:nvPicPr>
          <p:cNvPr id="156" name="" descr=""/>
          <p:cNvPicPr/>
          <p:nvPr/>
        </p:nvPicPr>
        <p:blipFill>
          <a:blip r:embed="rId3"/>
          <a:stretch/>
        </p:blipFill>
        <p:spPr>
          <a:xfrm>
            <a:off x="1188360" y="3600360"/>
            <a:ext cx="354240" cy="326880"/>
          </a:xfrm>
          <a:prstGeom prst="rect">
            <a:avLst/>
          </a:prstGeom>
          <a:ln w="0">
            <a:noFill/>
          </a:ln>
        </p:spPr>
      </p:pic>
      <p:pic>
        <p:nvPicPr>
          <p:cNvPr id="157" name="" descr=""/>
          <p:cNvPicPr/>
          <p:nvPr/>
        </p:nvPicPr>
        <p:blipFill>
          <a:blip r:embed="rId4"/>
          <a:stretch/>
        </p:blipFill>
        <p:spPr>
          <a:xfrm>
            <a:off x="1188360" y="4320360"/>
            <a:ext cx="354240" cy="326880"/>
          </a:xfrm>
          <a:prstGeom prst="rect">
            <a:avLst/>
          </a:prstGeom>
          <a:ln w="0">
            <a:noFill/>
          </a:ln>
        </p:spPr>
      </p:pic>
      <p:sp>
        <p:nvSpPr>
          <p:cNvPr id="158" name=""/>
          <p:cNvSpPr/>
          <p:nvPr/>
        </p:nvSpPr>
        <p:spPr>
          <a:xfrm>
            <a:off x="5076000" y="1980000"/>
            <a:ext cx="269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ea typeface="AppleSystemUIFont"/>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225440" y="2160000"/>
            <a:ext cx="9897840" cy="181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Analytical listening</a:t>
            </a:r>
            <a:r>
              <a:rPr b="0" lang="en-PH" sz="2000" spc="-1" strike="noStrike">
                <a:solidFill>
                  <a:srgbClr val="000000"/>
                </a:solidFill>
                <a:latin typeface="Lato"/>
                <a:ea typeface="DejaVu Sans"/>
              </a:rPr>
              <a:t> is the ability to properly understand what we just read or heard. It does not only mean understanding what people say and what they mean. It is the ability to dissect the material in order to identify themes and implied messages. The objective of analytical listening is to quickly grasp logical connections, as well as being able to discover possible gaps in the information that we are trying to consume.</a:t>
            </a:r>
            <a:endParaRPr b="0" lang="en-PH" sz="2000" spc="-1" strike="noStrike">
              <a:latin typeface="Arial"/>
            </a:endParaRPr>
          </a:p>
        </p:txBody>
      </p:sp>
      <p:sp>
        <p:nvSpPr>
          <p:cNvPr id="129" name=""/>
          <p:cNvSpPr/>
          <p:nvPr/>
        </p:nvSpPr>
        <p:spPr>
          <a:xfrm>
            <a:off x="1260000" y="4089240"/>
            <a:ext cx="971928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Analytical listening</a:t>
            </a:r>
            <a:r>
              <a:rPr b="0" lang="en-PH" sz="2000" spc="-1" strike="noStrike">
                <a:solidFill>
                  <a:srgbClr val="000000"/>
                </a:solidFill>
                <a:latin typeface="Lato"/>
                <a:ea typeface="DejaVu Sans"/>
              </a:rPr>
              <a:t> forms one of the foundations of good decision-making.</a:t>
            </a:r>
            <a:endParaRPr b="0" lang="en-PH" sz="2000" spc="-1" strike="noStrike">
              <a:latin typeface="Arial"/>
            </a:endParaRPr>
          </a:p>
        </p:txBody>
      </p:sp>
      <p:sp>
        <p:nvSpPr>
          <p:cNvPr id="130" name=""/>
          <p:cNvSpPr/>
          <p:nvPr/>
        </p:nvSpPr>
        <p:spPr>
          <a:xfrm>
            <a:off x="1215000" y="4788000"/>
            <a:ext cx="994428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Through analytical listening, complex problems are more easily understood, thus one is able to find the best solution or method given a certain situation.</a:t>
            </a:r>
            <a:endParaRPr b="0" lang="en-PH" sz="2000" spc="-1" strike="noStrike">
              <a:latin typeface="Arial"/>
            </a:endParaRPr>
          </a:p>
        </p:txBody>
      </p:sp>
      <p:sp>
        <p:nvSpPr>
          <p:cNvPr id="131" name=""/>
          <p:cNvSpPr/>
          <p:nvPr/>
        </p:nvSpPr>
        <p:spPr>
          <a:xfrm>
            <a:off x="1872000" y="576000"/>
            <a:ext cx="8639640" cy="4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Analytical Listening in Detecting Biases and Prejudice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440000" y="2453400"/>
            <a:ext cx="9359280" cy="1469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To further understand the importance of analytical listening, let us put one media phenomenon into light— the proliferation of </a:t>
            </a:r>
            <a:r>
              <a:rPr b="1" lang="en-PH" sz="2000" spc="-1" strike="noStrike">
                <a:solidFill>
                  <a:srgbClr val="000000"/>
                </a:solidFill>
                <a:latin typeface="Lato"/>
                <a:ea typeface="DejaVu Sans"/>
              </a:rPr>
              <a:t>fake news</a:t>
            </a:r>
            <a:r>
              <a:rPr b="0" lang="en-PH" sz="2000" spc="-1" strike="noStrike">
                <a:solidFill>
                  <a:srgbClr val="000000"/>
                </a:solidFill>
                <a:latin typeface="Lato"/>
                <a:ea typeface="DejaVu Sans"/>
              </a:rPr>
              <a:t>. Being able to detect </a:t>
            </a:r>
            <a:r>
              <a:rPr b="0" i="1" lang="en-PH" sz="2000" spc="-1" strike="noStrike">
                <a:solidFill>
                  <a:srgbClr val="000000"/>
                </a:solidFill>
                <a:latin typeface="Lato"/>
                <a:ea typeface="DejaVu Sans"/>
              </a:rPr>
              <a:t>bias</a:t>
            </a:r>
            <a:r>
              <a:rPr b="0" lang="en-PH" sz="2000" spc="-1" strike="noStrike">
                <a:solidFill>
                  <a:srgbClr val="000000"/>
                </a:solidFill>
                <a:latin typeface="Lato"/>
                <a:ea typeface="DejaVu Sans"/>
              </a:rPr>
              <a:t> and </a:t>
            </a:r>
            <a:r>
              <a:rPr b="0" i="1" lang="en-PH" sz="2000" spc="-1" strike="noStrike">
                <a:solidFill>
                  <a:srgbClr val="000000"/>
                </a:solidFill>
                <a:latin typeface="Lato"/>
                <a:ea typeface="DejaVu Sans"/>
              </a:rPr>
              <a:t>prejudice</a:t>
            </a:r>
            <a:r>
              <a:rPr b="0" lang="en-PH" sz="2000" spc="-1" strike="noStrike">
                <a:solidFill>
                  <a:srgbClr val="000000"/>
                </a:solidFill>
                <a:latin typeface="Lato"/>
                <a:ea typeface="DejaVu Sans"/>
              </a:rPr>
              <a:t> in the material found online and the ability to identify if they are fake require analytical listening and critical thinking.</a:t>
            </a:r>
            <a:endParaRPr b="0" lang="en-PH" sz="2000" spc="-1" strike="noStrike">
              <a:latin typeface="Arial"/>
            </a:endParaRPr>
          </a:p>
        </p:txBody>
      </p:sp>
      <p:sp>
        <p:nvSpPr>
          <p:cNvPr id="133" name=""/>
          <p:cNvSpPr/>
          <p:nvPr/>
        </p:nvSpPr>
        <p:spPr>
          <a:xfrm>
            <a:off x="1440000" y="4284000"/>
            <a:ext cx="9359280" cy="1129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Fake news</a:t>
            </a:r>
            <a:r>
              <a:rPr b="0" lang="en-PH" sz="2000" spc="-1" strike="noStrike">
                <a:solidFill>
                  <a:srgbClr val="000000"/>
                </a:solidFill>
                <a:latin typeface="Lato"/>
                <a:ea typeface="DejaVu Sans"/>
              </a:rPr>
              <a:t> </a:t>
            </a:r>
            <a:r>
              <a:rPr b="0" lang="en-PH" sz="2000" spc="-1" strike="noStrike">
                <a:solidFill>
                  <a:srgbClr val="000000"/>
                </a:solidFill>
                <a:latin typeface="Lato"/>
                <a:ea typeface="~_x005F_x001d_ïþ"/>
              </a:rPr>
              <a:t>is a news story that is false and fabricated with no verifiable facts and sources. Fake news is often used as propaganda that is intentionally designed to mislead the readers.</a:t>
            </a:r>
            <a:endParaRPr b="0" lang="en-PH" sz="2000" spc="-1" strike="noStrike">
              <a:latin typeface="Arial"/>
            </a:endParaRPr>
          </a:p>
        </p:txBody>
      </p:sp>
      <p:sp>
        <p:nvSpPr>
          <p:cNvPr id="134" name=""/>
          <p:cNvSpPr/>
          <p:nvPr/>
        </p:nvSpPr>
        <p:spPr>
          <a:xfrm>
            <a:off x="1728000" y="658080"/>
            <a:ext cx="8639640" cy="4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Analytical Listening in Detecting Biases and Prejudice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936000" y="2024640"/>
            <a:ext cx="10187640" cy="1791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On the other hand, </a:t>
            </a:r>
            <a:r>
              <a:rPr b="1" lang="en-PH" sz="2000" spc="-1" strike="noStrike">
                <a:latin typeface="Lato"/>
              </a:rPr>
              <a:t>bias</a:t>
            </a:r>
            <a:r>
              <a:rPr b="0" lang="en-PH" sz="2000" spc="-1" strike="noStrike">
                <a:latin typeface="Lato"/>
              </a:rPr>
              <a:t> means the likelihood of unfairly favoring one’s point of view, group, or idea; while </a:t>
            </a:r>
            <a:r>
              <a:rPr b="1" lang="en-PH" sz="2000" spc="-1" strike="noStrike">
                <a:latin typeface="Lato"/>
              </a:rPr>
              <a:t>prejudice</a:t>
            </a:r>
            <a:r>
              <a:rPr b="0" lang="en-PH" sz="2000" spc="-1" strike="noStrike">
                <a:latin typeface="Lato"/>
              </a:rPr>
              <a:t> means prejudging a particular group of individuals or idea that is not based on reason. Most of the information we absorb day-to-day are heavily laden with prejudice or bias. </a:t>
            </a:r>
            <a:endParaRPr b="0" lang="en-PH" sz="2000" spc="-1" strike="noStrike">
              <a:latin typeface="Arial"/>
            </a:endParaRPr>
          </a:p>
        </p:txBody>
      </p:sp>
      <p:sp>
        <p:nvSpPr>
          <p:cNvPr id="136" name=""/>
          <p:cNvSpPr/>
          <p:nvPr/>
        </p:nvSpPr>
        <p:spPr>
          <a:xfrm>
            <a:off x="1800000" y="564840"/>
            <a:ext cx="8639640" cy="4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Analytical Listening in Detecting Biases and Prejudice</a:t>
            </a:r>
            <a:endParaRPr b="0" lang="en-PH" sz="3600" spc="-1" strike="noStrike">
              <a:latin typeface="Arial"/>
            </a:endParaRPr>
          </a:p>
        </p:txBody>
      </p:sp>
      <p:sp>
        <p:nvSpPr>
          <p:cNvPr id="137" name=""/>
          <p:cNvSpPr/>
          <p:nvPr/>
        </p:nvSpPr>
        <p:spPr>
          <a:xfrm>
            <a:off x="936000" y="3708000"/>
            <a:ext cx="10187640" cy="315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000" spc="-1" strike="noStrike">
                <a:latin typeface="Lato"/>
                <a:ea typeface="€à'9Aìþ"/>
              </a:rPr>
              <a:t>Examples:</a:t>
            </a:r>
            <a:endParaRPr b="0" lang="en-PH" sz="2000" spc="-1" strike="noStrike">
              <a:latin typeface="Arial"/>
            </a:endParaRPr>
          </a:p>
          <a:p>
            <a:pPr marL="216000" indent="-216000" algn="just">
              <a:lnSpc>
                <a:spcPct val="100000"/>
              </a:lnSpc>
              <a:buClr>
                <a:srgbClr val="000000"/>
              </a:buClr>
              <a:buSzPct val="45000"/>
              <a:buFont typeface="Wingdings" charset="2"/>
              <a:buChar char=""/>
            </a:pPr>
            <a:r>
              <a:rPr b="0" lang="en-PH" sz="2000" spc="-1" strike="noStrike">
                <a:latin typeface="Lato"/>
                <a:ea typeface="€à'9Aìþ"/>
              </a:rPr>
              <a:t>The Dove shampoo commercial: My Hair, My Say? Women in that TV advertisement spoke about how they stood up for some biases and prejudices others put on the kind of hair they have. </a:t>
            </a:r>
            <a:endParaRPr b="0" lang="en-PH" sz="2000" spc="-1" strike="noStrike">
              <a:latin typeface="Arial"/>
            </a:endParaRPr>
          </a:p>
          <a:p>
            <a:pPr marL="216000" indent="-216000" algn="just">
              <a:lnSpc>
                <a:spcPct val="100000"/>
              </a:lnSpc>
              <a:buClr>
                <a:srgbClr val="000000"/>
              </a:buClr>
              <a:buSzPct val="45000"/>
              <a:buFont typeface="Wingdings" charset="2"/>
              <a:buChar char=""/>
            </a:pPr>
            <a:r>
              <a:rPr b="0" lang="en-PH" sz="2000" spc="-1" strike="noStrike">
                <a:latin typeface="Lato"/>
                <a:ea typeface="€à'9Aìþ"/>
              </a:rPr>
              <a:t>The novel, </a:t>
            </a:r>
            <a:r>
              <a:rPr b="0" i="1" lang="en-PH" sz="2000" spc="-1" strike="noStrike">
                <a:latin typeface="Lato"/>
                <a:ea typeface="€à'9Aìþ"/>
              </a:rPr>
              <a:t>Pride and Prejudice, </a:t>
            </a:r>
            <a:r>
              <a:rPr b="0" lang="en-PH" sz="2000" spc="-1" strike="noStrike">
                <a:latin typeface="Lato"/>
                <a:ea typeface="€à'9Aìþ"/>
              </a:rPr>
              <a:t>centers on how the main characters suffer from prejudice.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800000" y="564840"/>
            <a:ext cx="8639640" cy="4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Analytical Listening in Detecting Biases and Prejudice</a:t>
            </a:r>
            <a:endParaRPr b="0" lang="en-PH" sz="3600" spc="-1" strike="noStrike">
              <a:latin typeface="Arial"/>
            </a:endParaRPr>
          </a:p>
        </p:txBody>
      </p:sp>
      <p:sp>
        <p:nvSpPr>
          <p:cNvPr id="139" name=""/>
          <p:cNvSpPr/>
          <p:nvPr/>
        </p:nvSpPr>
        <p:spPr>
          <a:xfrm>
            <a:off x="1224000" y="2196000"/>
            <a:ext cx="9719640" cy="233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567"/>
              </a:spcBef>
              <a:spcAft>
                <a:spcPts val="567"/>
              </a:spcAft>
              <a:buNone/>
            </a:pPr>
            <a:r>
              <a:rPr b="1" lang="en-PH" sz="2000" spc="-1" strike="noStrike">
                <a:latin typeface="Lato"/>
              </a:rPr>
              <a:t>Malala and Her Stand for Education</a:t>
            </a:r>
            <a:endParaRPr b="0" lang="en-PH" sz="2000" spc="-1" strike="noStrike">
              <a:latin typeface="Arial"/>
            </a:endParaRPr>
          </a:p>
          <a:p>
            <a:pPr algn="just">
              <a:lnSpc>
                <a:spcPct val="100000"/>
              </a:lnSpc>
              <a:spcBef>
                <a:spcPts val="567"/>
              </a:spcBef>
              <a:spcAft>
                <a:spcPts val="567"/>
              </a:spcAft>
              <a:buNone/>
            </a:pPr>
            <a:r>
              <a:rPr b="0" lang="en-PH" sz="2000" spc="-1" strike="noStrike">
                <a:latin typeface="Lato"/>
              </a:rPr>
              <a:t>	</a:t>
            </a:r>
            <a:r>
              <a:rPr b="0" lang="en-PH" sz="2000" spc="-1" strike="noStrike">
                <a:latin typeface="Lato"/>
              </a:rPr>
              <a:t>At a very young age, Malala Yousafzai became famous for her active role in the fight for the education of young girls. She used the media to make her voice heard. Her fame even soared higher when she was shot in the head by a Taliban gunman in 2012. She was just 15 at that time. Luckily, she survived and continued her fight. In 2014, she became the youngest person to receive the Nobel Peace Prize.</a:t>
            </a:r>
            <a:endParaRPr b="0" lang="en-PH" sz="2000" spc="-1" strike="noStrike">
              <a:latin typeface="Arial"/>
            </a:endParaRPr>
          </a:p>
        </p:txBody>
      </p:sp>
      <p:sp>
        <p:nvSpPr>
          <p:cNvPr id="140" name=""/>
          <p:cNvSpPr/>
          <p:nvPr/>
        </p:nvSpPr>
        <p:spPr>
          <a:xfrm>
            <a:off x="1152000" y="2124000"/>
            <a:ext cx="9899640" cy="2519640"/>
          </a:xfrm>
          <a:prstGeom prst="rect">
            <a:avLst/>
          </a:prstGeom>
          <a:noFill/>
          <a:ln cap="rnd" w="38160">
            <a:solidFill>
              <a:srgbClr val="e6aa22"/>
            </a:solidFill>
            <a:round/>
          </a:ln>
        </p:spPr>
        <p:style>
          <a:lnRef idx="0"/>
          <a:fillRef idx="0"/>
          <a:effectRef idx="0"/>
          <a:fontRef idx="minor"/>
        </p:style>
      </p:sp>
      <p:sp>
        <p:nvSpPr>
          <p:cNvPr id="141" name=""/>
          <p:cNvSpPr/>
          <p:nvPr/>
        </p:nvSpPr>
        <p:spPr>
          <a:xfrm>
            <a:off x="1080000" y="4865040"/>
            <a:ext cx="9899640" cy="1110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Malala is a victim of bias and prejudice. Where she lives, girls and boys do not have an equal right to education.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332000" y="2041920"/>
            <a:ext cx="9467640" cy="1881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Literary thoughts may shift, reflective of the dominant needs of the time. However, there are also ways of thinking that are retained and are unfortunately showing </a:t>
            </a:r>
            <a:r>
              <a:rPr b="0" i="1" lang="en-PH" sz="2000" spc="-1" strike="noStrike">
                <a:latin typeface="Lato"/>
              </a:rPr>
              <a:t>prejudice</a:t>
            </a:r>
            <a:r>
              <a:rPr b="0" lang="en-PH" sz="2000" spc="-1" strike="noStrike">
                <a:latin typeface="Lato"/>
              </a:rPr>
              <a:t> to a group of people, such as implicit </a:t>
            </a:r>
            <a:r>
              <a:rPr b="0" i="1" lang="en-PH" sz="2000" spc="-1" strike="noStrike">
                <a:latin typeface="Lato"/>
              </a:rPr>
              <a:t>bias</a:t>
            </a:r>
            <a:r>
              <a:rPr b="0" lang="en-PH" sz="2000" spc="-1" strike="noStrike">
                <a:latin typeface="Lato"/>
              </a:rPr>
              <a:t> or an unconscious set of thoughts or associations one may have from a young age of a particular group of people. This is also known as </a:t>
            </a:r>
            <a:r>
              <a:rPr b="0" i="1" lang="en-PH" sz="2000" spc="-1" strike="noStrike">
                <a:latin typeface="Lato"/>
              </a:rPr>
              <a:t>stereotyping</a:t>
            </a:r>
            <a:r>
              <a:rPr b="0" lang="en-PH" sz="2000" spc="-1" strike="noStrike">
                <a:latin typeface="Lato"/>
              </a:rPr>
              <a:t>. </a:t>
            </a:r>
            <a:endParaRPr b="0" lang="en-PH" sz="2000" spc="-1" strike="noStrike">
              <a:latin typeface="Arial"/>
            </a:endParaRPr>
          </a:p>
        </p:txBody>
      </p:sp>
      <p:sp>
        <p:nvSpPr>
          <p:cNvPr id="143" name=""/>
          <p:cNvSpPr/>
          <p:nvPr/>
        </p:nvSpPr>
        <p:spPr>
          <a:xfrm>
            <a:off x="1332000" y="4176000"/>
            <a:ext cx="9539640" cy="147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1" lang="en-PH" sz="2000" spc="-1" strike="noStrike">
                <a:latin typeface="Lato"/>
              </a:rPr>
              <a:t>Biases</a:t>
            </a:r>
            <a:r>
              <a:rPr b="0" lang="en-PH" sz="2000" spc="-1" strike="noStrike">
                <a:latin typeface="Lato"/>
              </a:rPr>
              <a:t> like stereotypes can be avoided when we are impartial in dealing with different groups of people. Impartiality entails being objective. It is essential in technical writing and in definition of important terms particularly needed in research.</a:t>
            </a:r>
            <a:endParaRPr b="0" lang="en-PH" sz="2000" spc="-1" strike="noStrike">
              <a:latin typeface="Arial"/>
            </a:endParaRPr>
          </a:p>
        </p:txBody>
      </p:sp>
      <p:sp>
        <p:nvSpPr>
          <p:cNvPr id="144" name=""/>
          <p:cNvSpPr/>
          <p:nvPr/>
        </p:nvSpPr>
        <p:spPr>
          <a:xfrm>
            <a:off x="1656000" y="550080"/>
            <a:ext cx="8639640" cy="4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Analytical Listening in Detecting Biases and Prejudice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800000" y="780840"/>
            <a:ext cx="8639640" cy="4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Analytical Listening in Detecting Biases and Prejudice</a:t>
            </a:r>
            <a:endParaRPr b="0" lang="en-PH" sz="3600" spc="-1" strike="noStrike">
              <a:latin typeface="Arial"/>
            </a:endParaRPr>
          </a:p>
        </p:txBody>
      </p:sp>
      <p:sp>
        <p:nvSpPr>
          <p:cNvPr id="146" name=""/>
          <p:cNvSpPr/>
          <p:nvPr/>
        </p:nvSpPr>
        <p:spPr>
          <a:xfrm>
            <a:off x="1366200" y="2594520"/>
            <a:ext cx="9793440" cy="230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Answer the question below.</a:t>
            </a:r>
            <a:endParaRPr b="0" lang="en-PH" sz="2000" spc="-1" strike="noStrike">
              <a:latin typeface="Arial"/>
            </a:endParaRPr>
          </a:p>
          <a:p>
            <a:pPr>
              <a:lnSpc>
                <a:spcPct val="150000"/>
              </a:lnSpc>
              <a:buNone/>
            </a:pPr>
            <a:r>
              <a:rPr b="0" lang="en-PH" sz="2000" spc="-1" strike="noStrike">
                <a:latin typeface="Lato"/>
              </a:rPr>
              <a:t>1. What is not true about analytical listening?</a:t>
            </a:r>
            <a:endParaRPr b="0" lang="en-PH" sz="2000" spc="-1" strike="noStrike">
              <a:latin typeface="Arial"/>
            </a:endParaRPr>
          </a:p>
          <a:p>
            <a:pPr>
              <a:lnSpc>
                <a:spcPct val="100000"/>
              </a:lnSpc>
              <a:buNone/>
            </a:pPr>
            <a:r>
              <a:rPr b="0" lang="en-PH" sz="2000" spc="-1" strike="noStrike">
                <a:latin typeface="Lato"/>
              </a:rPr>
              <a:t>A. It makes communication clearer.</a:t>
            </a:r>
            <a:endParaRPr b="0" lang="en-PH" sz="2000" spc="-1" strike="noStrike">
              <a:latin typeface="Arial"/>
            </a:endParaRPr>
          </a:p>
          <a:p>
            <a:pPr>
              <a:lnSpc>
                <a:spcPct val="100000"/>
              </a:lnSpc>
              <a:buNone/>
            </a:pPr>
            <a:r>
              <a:rPr b="0" lang="en-PH" sz="2000" spc="-1" strike="noStrike">
                <a:highlight>
                  <a:srgbClr val="ffffff"/>
                </a:highlight>
                <a:latin typeface="Lato"/>
              </a:rPr>
              <a:t>B. It helps people misunderstand one another.</a:t>
            </a:r>
            <a:endParaRPr b="0" lang="en-PH" sz="2000" spc="-1" strike="noStrike">
              <a:latin typeface="Arial"/>
            </a:endParaRPr>
          </a:p>
          <a:p>
            <a:pPr>
              <a:lnSpc>
                <a:spcPct val="100000"/>
              </a:lnSpc>
              <a:buNone/>
            </a:pPr>
            <a:r>
              <a:rPr b="0" lang="en-PH" sz="2000" spc="-1" strike="noStrike">
                <a:latin typeface="Lato"/>
              </a:rPr>
              <a:t>C. It helps us distinguish between real and fake news.</a:t>
            </a:r>
            <a:endParaRPr b="0" lang="en-PH" sz="2000" spc="-1" strike="noStrike">
              <a:latin typeface="Arial"/>
            </a:endParaRPr>
          </a:p>
          <a:p>
            <a:pPr>
              <a:lnSpc>
                <a:spcPct val="100000"/>
              </a:lnSpc>
              <a:buNone/>
            </a:pPr>
            <a:r>
              <a:rPr b="0" lang="en-PH" sz="2000" spc="-1" strike="noStrike">
                <a:latin typeface="Lato"/>
              </a:rPr>
              <a:t>D. It requires unpacking the material listened to in order to understand its meaning.</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800000" y="780840"/>
            <a:ext cx="8639640" cy="4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Analytical Listening in Detecting Biases and Prejudice</a:t>
            </a:r>
            <a:endParaRPr b="0" lang="en-PH" sz="3600" spc="-1" strike="noStrike">
              <a:latin typeface="Arial"/>
            </a:endParaRPr>
          </a:p>
        </p:txBody>
      </p:sp>
      <p:sp>
        <p:nvSpPr>
          <p:cNvPr id="148" name=""/>
          <p:cNvSpPr/>
          <p:nvPr/>
        </p:nvSpPr>
        <p:spPr>
          <a:xfrm>
            <a:off x="1366200" y="2738520"/>
            <a:ext cx="9793440" cy="230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endParaRPr b="0" lang="en-PH" sz="1800" spc="-1" strike="noStrike">
              <a:latin typeface="Arial"/>
            </a:endParaRPr>
          </a:p>
          <a:p>
            <a:pPr>
              <a:lnSpc>
                <a:spcPct val="150000"/>
              </a:lnSpc>
              <a:buNone/>
            </a:pPr>
            <a:r>
              <a:rPr b="0" lang="en-PH" sz="2000" spc="-1" strike="noStrike">
                <a:latin typeface="Lato"/>
                <a:ea typeface="AppleSystemUIFont"/>
              </a:rPr>
              <a:t>1. What is not true about analytical listening?</a:t>
            </a:r>
            <a:endParaRPr b="0" lang="en-PH" sz="2000" spc="-1" strike="noStrike">
              <a:latin typeface="Arial"/>
            </a:endParaRPr>
          </a:p>
          <a:p>
            <a:pPr>
              <a:lnSpc>
                <a:spcPct val="100000"/>
              </a:lnSpc>
              <a:buNone/>
            </a:pPr>
            <a:r>
              <a:rPr b="0" lang="en-PH" sz="2000" spc="-1" strike="noStrike">
                <a:latin typeface="Lato"/>
                <a:ea typeface="AppleSystemUIFont"/>
              </a:rPr>
              <a:t>A. It makes communication clearer.</a:t>
            </a:r>
            <a:endParaRPr b="0" lang="en-PH" sz="2000" spc="-1" strike="noStrike">
              <a:latin typeface="Arial"/>
            </a:endParaRPr>
          </a:p>
          <a:p>
            <a:pPr>
              <a:lnSpc>
                <a:spcPct val="100000"/>
              </a:lnSpc>
              <a:buNone/>
            </a:pPr>
            <a:r>
              <a:rPr b="0" lang="en-PH" sz="2000" spc="-1" strike="noStrike">
                <a:highlight>
                  <a:srgbClr val="ffff00"/>
                </a:highlight>
                <a:latin typeface="Lato"/>
                <a:ea typeface="AppleSystemUIFont"/>
              </a:rPr>
              <a:t>B. It helps people misunderstand one another.</a:t>
            </a:r>
            <a:endParaRPr b="0" lang="en-PH" sz="2000" spc="-1" strike="noStrike">
              <a:latin typeface="Arial"/>
            </a:endParaRPr>
          </a:p>
          <a:p>
            <a:pPr>
              <a:lnSpc>
                <a:spcPct val="100000"/>
              </a:lnSpc>
              <a:buNone/>
            </a:pPr>
            <a:r>
              <a:rPr b="0" lang="en-PH" sz="2000" spc="-1" strike="noStrike">
                <a:latin typeface="Lato"/>
                <a:ea typeface="AppleSystemUIFont"/>
              </a:rPr>
              <a:t>C. It helps us distinguish between real and fake news.</a:t>
            </a:r>
            <a:endParaRPr b="0" lang="en-PH" sz="2000" spc="-1" strike="noStrike">
              <a:latin typeface="Arial"/>
            </a:endParaRPr>
          </a:p>
          <a:p>
            <a:pPr>
              <a:lnSpc>
                <a:spcPct val="100000"/>
              </a:lnSpc>
              <a:buNone/>
            </a:pPr>
            <a:r>
              <a:rPr b="0" lang="en-PH" sz="2000" spc="-1" strike="noStrike">
                <a:latin typeface="Lato"/>
                <a:ea typeface="AppleSystemUIFont"/>
              </a:rPr>
              <a:t>D. It requires unpacking the material listened to in order to understand its meaning.</a:t>
            </a:r>
            <a:endParaRPr b="0" lang="en-PH" sz="2000" spc="-1" strike="noStrike">
              <a:latin typeface="Arial"/>
            </a:endParaRPr>
          </a:p>
        </p:txBody>
      </p:sp>
      <p:sp>
        <p:nvSpPr>
          <p:cNvPr id="149" name=""/>
          <p:cNvSpPr/>
          <p:nvPr/>
        </p:nvSpPr>
        <p:spPr>
          <a:xfrm>
            <a:off x="5076000" y="2178000"/>
            <a:ext cx="269964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ea typeface="AppleSystemUIFont"/>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1509480" y="2319840"/>
            <a:ext cx="10190160" cy="31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Choose in which of the following statements is bias or prejudice present.</a:t>
            </a:r>
            <a:endParaRPr b="0" lang="en-PH" sz="2000" spc="-1" strike="noStrike">
              <a:latin typeface="Arial"/>
            </a:endParaRPr>
          </a:p>
          <a:p>
            <a:pPr>
              <a:lnSpc>
                <a:spcPct val="150000"/>
              </a:lnSpc>
              <a:spcBef>
                <a:spcPts val="283"/>
              </a:spcBef>
              <a:spcAft>
                <a:spcPts val="283"/>
              </a:spcAft>
              <a:buNone/>
            </a:pPr>
            <a:r>
              <a:rPr b="0" lang="en-PH" sz="2000" spc="-1" strike="noStrike">
                <a:latin typeface="Lato"/>
              </a:rPr>
              <a:t>1. My aunt, Karen, stopped talking to her Chinese neighbor ever since the pandemic hit.</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2. Elderly people are given priority in this lane.</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3. Mrs. Trinidad, a graduate from a prestigious all-girls school, immediately hires Jillian, </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    </a:t>
            </a:r>
            <a:r>
              <a:rPr b="0" lang="en-PH" sz="2000" spc="-1" strike="noStrike">
                <a:latin typeface="Lato"/>
                <a:ea typeface="AppleSystemUIFont"/>
              </a:rPr>
              <a:t>who finished her studies in an exclusive girls’ school.</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4. The other customers have been staring at the family at the table by the door wearing </a:t>
            </a:r>
            <a:endParaRPr b="0" lang="en-PH" sz="2000" spc="-1" strike="noStrike">
              <a:latin typeface="Arial"/>
            </a:endParaRPr>
          </a:p>
          <a:p>
            <a:pPr>
              <a:lnSpc>
                <a:spcPct val="100000"/>
              </a:lnSpc>
              <a:spcBef>
                <a:spcPts val="283"/>
              </a:spcBef>
              <a:spcAft>
                <a:spcPts val="283"/>
              </a:spcAft>
              <a:buNone/>
            </a:pPr>
            <a:r>
              <a:rPr b="0" lang="en-PH" sz="2000" spc="-1" strike="noStrike">
                <a:latin typeface="Lato"/>
                <a:ea typeface="AppleSystemUIFont"/>
              </a:rPr>
              <a:t>    </a:t>
            </a:r>
            <a:r>
              <a:rPr b="0" lang="en-PH" sz="2000" spc="-1" strike="noStrike">
                <a:latin typeface="Lato"/>
                <a:ea typeface="AppleSystemUIFont"/>
              </a:rPr>
              <a:t>hijabs.</a:t>
            </a:r>
            <a:endParaRPr b="0" lang="en-PH" sz="2000" spc="-1" strike="noStrike">
              <a:latin typeface="Arial"/>
            </a:endParaRPr>
          </a:p>
        </p:txBody>
      </p:sp>
      <p:sp>
        <p:nvSpPr>
          <p:cNvPr id="151" name=""/>
          <p:cNvSpPr/>
          <p:nvPr/>
        </p:nvSpPr>
        <p:spPr>
          <a:xfrm>
            <a:off x="1800000" y="744840"/>
            <a:ext cx="8639640" cy="4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Analytical Listening in Detecting Biases and Prejudice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4081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2023-07-11T17:50:44Z</dcterms:modified>
  <cp:revision>229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