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87440" cy="6853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 name="Picture 4" descr=""/>
          <p:cNvPicPr/>
          <p:nvPr/>
        </p:nvPicPr>
        <p:blipFill>
          <a:blip r:embed="rId3"/>
          <a:stretch/>
        </p:blipFill>
        <p:spPr>
          <a:xfrm>
            <a:off x="333000" y="1801080"/>
            <a:ext cx="2794320" cy="2794320"/>
          </a:xfrm>
          <a:prstGeom prst="rect">
            <a:avLst/>
          </a:prstGeom>
          <a:ln w="0">
            <a:noFill/>
          </a:ln>
        </p:spPr>
      </p:pic>
      <p:sp>
        <p:nvSpPr>
          <p:cNvPr id="2" name="Rectangle 5"/>
          <p:cNvSpPr/>
          <p:nvPr/>
        </p:nvSpPr>
        <p:spPr>
          <a:xfrm>
            <a:off x="3487320" y="1475280"/>
            <a:ext cx="8699760" cy="385776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sp>
        <p:nvSpPr>
          <p:cNvPr id="3" name="Rectangle 8"/>
          <p:cNvSpPr/>
          <p:nvPr/>
        </p:nvSpPr>
        <p:spPr>
          <a:xfrm>
            <a:off x="3487320" y="5337720"/>
            <a:ext cx="8699760" cy="37944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87440" cy="630360"/>
          </a:xfrm>
          <a:prstGeom prst="rect">
            <a:avLst/>
          </a:prstGeom>
          <a:ln w="0">
            <a:noFill/>
          </a:ln>
        </p:spPr>
      </p:pic>
      <p:sp>
        <p:nvSpPr>
          <p:cNvPr id="43" name="Rectangle 7"/>
          <p:cNvSpPr/>
          <p:nvPr/>
        </p:nvSpPr>
        <p:spPr>
          <a:xfrm>
            <a:off x="10868760" y="0"/>
            <a:ext cx="965880" cy="96588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44" name="Picture 10" descr=""/>
          <p:cNvPicPr/>
          <p:nvPr/>
        </p:nvPicPr>
        <p:blipFill>
          <a:blip r:embed="rId3"/>
          <a:stretch/>
        </p:blipFill>
        <p:spPr>
          <a:xfrm>
            <a:off x="10857240" y="-64440"/>
            <a:ext cx="1029960" cy="1029960"/>
          </a:xfrm>
          <a:prstGeom prst="rect">
            <a:avLst/>
          </a:prstGeom>
          <a:ln w="0">
            <a:noFill/>
          </a:ln>
        </p:spPr>
      </p:pic>
      <p:sp>
        <p:nvSpPr>
          <p:cNvPr id="45" name="TextBox 9"/>
          <p:cNvSpPr/>
          <p:nvPr/>
        </p:nvSpPr>
        <p:spPr>
          <a:xfrm>
            <a:off x="185400" y="6362280"/>
            <a:ext cx="46872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186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11760" cy="3380040"/>
          </a:xfrm>
          <a:prstGeom prst="rect">
            <a:avLst/>
          </a:prstGeom>
          <a:ln w="127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4059360" y="2904840"/>
            <a:ext cx="7490520" cy="6991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4000" spc="-1" strike="noStrike">
                <a:solidFill>
                  <a:srgbClr val="ffffff"/>
                </a:solidFill>
                <a:latin typeface="Lato"/>
                <a:ea typeface="Arial-Black"/>
              </a:rPr>
              <a:t>Kaayusang Panlipunan</a:t>
            </a:r>
            <a:endParaRPr b="0" lang="en-PH" sz="40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PlaceHolder 1"/>
          <p:cNvSpPr>
            <a:spLocks noGrp="1"/>
          </p:cNvSpPr>
          <p:nvPr>
            <p:ph/>
          </p:nvPr>
        </p:nvSpPr>
        <p:spPr>
          <a:xfrm>
            <a:off x="838080" y="2520000"/>
            <a:ext cx="10141560" cy="3436200"/>
          </a:xfrm>
          <a:prstGeom prst="rect">
            <a:avLst/>
          </a:prstGeom>
          <a:noFill/>
          <a:ln w="0">
            <a:noFill/>
          </a:ln>
        </p:spPr>
        <p:txBody>
          <a:bodyPr lIns="90000" rIns="90000" tIns="45000" bIns="45000" anchor="t">
            <a:noAutofit/>
          </a:bodyPr>
          <a:p>
            <a:pPr>
              <a:lnSpc>
                <a:spcPct val="100000"/>
              </a:lnSpc>
              <a:buNone/>
            </a:pPr>
            <a:r>
              <a:rPr b="1" i="1" lang="en-PH" sz="1800" spc="-1" strike="noStrike">
                <a:latin typeface="Lato"/>
              </a:rPr>
              <a:t>Pamamahala sa Sinaunang Lipunang Pilipino</a:t>
            </a:r>
            <a:endParaRPr b="0" lang="en-PH" sz="1800" spc="-1" strike="noStrike">
              <a:latin typeface="Arial"/>
            </a:endParaRPr>
          </a:p>
          <a:p>
            <a:pPr marL="432000" indent="-324000">
              <a:lnSpc>
                <a:spcPct val="100000"/>
              </a:lnSpc>
              <a:spcBef>
                <a:spcPts val="1417"/>
              </a:spcBef>
              <a:buClr>
                <a:srgbClr val="000000"/>
              </a:buClr>
              <a:buSzPct val="45000"/>
              <a:buFont typeface="Wingdings" charset="2"/>
              <a:buChar char=""/>
            </a:pPr>
            <a:r>
              <a:rPr b="1" i="1" lang="en-PH" sz="1800" spc="-1" strike="noStrike">
                <a:latin typeface="Lato"/>
              </a:rPr>
              <a:t>Atubang sa datu</a:t>
            </a:r>
            <a:r>
              <a:rPr b="0" lang="en-PH" sz="1800" spc="-1" strike="noStrike">
                <a:latin typeface="Lato"/>
              </a:rPr>
              <a:t> – tawag sa mga tagapayo ng isang datu</a:t>
            </a:r>
            <a:endParaRPr b="0" lang="en-PH" sz="1800" spc="-1" strike="noStrike">
              <a:latin typeface="Arial"/>
            </a:endParaRPr>
          </a:p>
          <a:p>
            <a:pPr marL="432000" indent="-324000">
              <a:lnSpc>
                <a:spcPct val="100000"/>
              </a:lnSpc>
              <a:spcBef>
                <a:spcPts val="1417"/>
              </a:spcBef>
              <a:buClr>
                <a:srgbClr val="000000"/>
              </a:buClr>
              <a:buSzPct val="45000"/>
              <a:buFont typeface="Wingdings" charset="2"/>
              <a:buChar char=""/>
            </a:pPr>
            <a:r>
              <a:rPr b="1" i="1" lang="en-PH" sz="1800" spc="-1" strike="noStrike">
                <a:latin typeface="Lato"/>
              </a:rPr>
              <a:t>Paragahin –</a:t>
            </a:r>
            <a:r>
              <a:rPr b="0" lang="en-PH" sz="1800" spc="-1" strike="noStrike">
                <a:latin typeface="Lato"/>
              </a:rPr>
              <a:t> katuwang sa pamamahala; tungkulin nito ang pagkolekta at pagtala ng buwis at alay</a:t>
            </a:r>
            <a:endParaRPr b="0" lang="en-PH" sz="1800" spc="-1" strike="noStrike">
              <a:latin typeface="Arial"/>
            </a:endParaRPr>
          </a:p>
          <a:p>
            <a:pPr marL="432000" indent="-324000">
              <a:lnSpc>
                <a:spcPct val="100000"/>
              </a:lnSpc>
              <a:spcBef>
                <a:spcPts val="1417"/>
              </a:spcBef>
              <a:buClr>
                <a:srgbClr val="000000"/>
              </a:buClr>
              <a:buSzPct val="45000"/>
              <a:buFont typeface="Wingdings" charset="2"/>
              <a:buChar char=""/>
            </a:pPr>
            <a:r>
              <a:rPr b="1" i="1" lang="en-PH" sz="1800" spc="-1" strike="noStrike">
                <a:latin typeface="Lato"/>
              </a:rPr>
              <a:t>Tumao</a:t>
            </a:r>
            <a:r>
              <a:rPr b="0" lang="en-PH" sz="1800" spc="-1" strike="noStrike">
                <a:latin typeface="Lato"/>
              </a:rPr>
              <a:t> – heneral o pinuno sa labanan</a:t>
            </a:r>
            <a:endParaRPr b="0" lang="en-PH" sz="1800" spc="-1" strike="noStrike">
              <a:latin typeface="Arial"/>
            </a:endParaRPr>
          </a:p>
          <a:p>
            <a:pPr marL="432000" indent="-324000">
              <a:lnSpc>
                <a:spcPct val="100000"/>
              </a:lnSpc>
              <a:spcBef>
                <a:spcPts val="1417"/>
              </a:spcBef>
              <a:buClr>
                <a:srgbClr val="000000"/>
              </a:buClr>
              <a:buSzPct val="45000"/>
              <a:buFont typeface="Wingdings" charset="2"/>
              <a:buChar char=""/>
            </a:pPr>
            <a:r>
              <a:rPr b="1" i="1" lang="en-PH" sz="1800" spc="-1" strike="noStrike">
                <a:latin typeface="Lato"/>
              </a:rPr>
              <a:t>Sandig sa datu</a:t>
            </a:r>
            <a:r>
              <a:rPr b="0" lang="en-PH" sz="1800" spc="-1" strike="noStrike">
                <a:latin typeface="Lato"/>
              </a:rPr>
              <a:t> – pinakamalapit na heneral o pinuno sa datu</a:t>
            </a:r>
            <a:endParaRPr b="0" lang="en-PH" sz="1800" spc="-1" strike="noStrike">
              <a:latin typeface="Arial"/>
            </a:endParaRPr>
          </a:p>
          <a:p>
            <a:pPr marL="432000" indent="-324000">
              <a:lnSpc>
                <a:spcPct val="100000"/>
              </a:lnSpc>
              <a:spcBef>
                <a:spcPts val="1417"/>
              </a:spcBef>
              <a:buClr>
                <a:srgbClr val="000000"/>
              </a:buClr>
              <a:buSzPct val="45000"/>
              <a:buFont typeface="Wingdings" charset="2"/>
              <a:buChar char=""/>
            </a:pPr>
            <a:r>
              <a:rPr b="1" i="1" lang="en-PH" sz="1800" spc="-1" strike="noStrike">
                <a:latin typeface="Lato"/>
              </a:rPr>
              <a:t>Umalokohan</a:t>
            </a:r>
            <a:r>
              <a:rPr b="0" lang="en-PH" sz="1800" spc="-1" strike="noStrike">
                <a:latin typeface="Lato"/>
              </a:rPr>
              <a:t> o </a:t>
            </a:r>
            <a:r>
              <a:rPr b="1" i="1" lang="en-PH" sz="1800" spc="-1" strike="noStrike">
                <a:latin typeface="Lato"/>
              </a:rPr>
              <a:t>paratawag</a:t>
            </a:r>
            <a:r>
              <a:rPr b="0" lang="en-PH" sz="1800" spc="-1" strike="noStrike">
                <a:latin typeface="Lato"/>
              </a:rPr>
              <a:t> – tungkulin nito na ipaalam ang mga bagong kautusan, mensahe o tagubilin, anunsiyo  at iba pang bagay na nais iparating ng datu sa kanyang nasasakupan.</a:t>
            </a:r>
            <a:endParaRPr b="0" lang="en-PH" sz="1800" spc="-1" strike="noStrike">
              <a:latin typeface="Arial"/>
            </a:endParaRPr>
          </a:p>
          <a:p>
            <a:pPr>
              <a:lnSpc>
                <a:spcPct val="100000"/>
              </a:lnSpc>
              <a:buNone/>
            </a:pPr>
            <a:endParaRPr b="0" lang="en-PH" sz="1800" spc="-1" strike="noStrike">
              <a:latin typeface="Arial"/>
            </a:endParaRPr>
          </a:p>
        </p:txBody>
      </p:sp>
      <p:sp>
        <p:nvSpPr>
          <p:cNvPr id="126" name="Title 5"/>
          <p:cNvSpPr/>
          <p:nvPr/>
        </p:nvSpPr>
        <p:spPr>
          <a:xfrm>
            <a:off x="838080" y="365400"/>
            <a:ext cx="10317600" cy="132084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1" lang="en-US" sz="3200" spc="-1" strike="noStrike">
                <a:solidFill>
                  <a:srgbClr val="000000"/>
                </a:solidFill>
                <a:latin typeface="Lato"/>
                <a:ea typeface="Arial-Black"/>
              </a:rPr>
              <a:t>Kaayusang Panlipunan</a:t>
            </a:r>
            <a:endParaRPr b="0" lang="en-PH" sz="3200" spc="-1" strike="noStrike">
              <a:latin typeface="Arial"/>
            </a:endParaRPr>
          </a:p>
        </p:txBody>
      </p:sp>
      <p:sp>
        <p:nvSpPr>
          <p:cNvPr id="127" name=""/>
          <p:cNvSpPr/>
          <p:nvPr/>
        </p:nvSpPr>
        <p:spPr>
          <a:xfrm>
            <a:off x="1080000" y="1188000"/>
            <a:ext cx="9899640" cy="1259640"/>
          </a:xfrm>
          <a:prstGeom prst="horizontalScroll">
            <a:avLst>
              <a:gd name="adj" fmla="val 12500"/>
            </a:avLst>
          </a:prstGeom>
          <a:solidFill>
            <a:srgbClr val="c9211e"/>
          </a:solidFill>
          <a:ln w="0">
            <a:solidFill>
              <a:srgbClr val="c9211e"/>
            </a:solidFill>
          </a:ln>
        </p:spPr>
        <p:style>
          <a:lnRef idx="0"/>
          <a:fillRef idx="0"/>
          <a:effectRef idx="0"/>
          <a:fontRef idx="minor"/>
        </p:style>
        <p:txBody>
          <a:bodyPr lIns="90000" rIns="90000" tIns="45000" bIns="45000" anchor="ctr">
            <a:noAutofit/>
          </a:bodyPr>
          <a:p>
            <a:pPr>
              <a:lnSpc>
                <a:spcPct val="100000"/>
              </a:lnSpc>
              <a:buNone/>
            </a:pPr>
            <a:r>
              <a:rPr b="0" lang="en-PH" sz="1600" spc="-1" strike="noStrike">
                <a:solidFill>
                  <a:srgbClr val="ffffff"/>
                </a:solidFill>
                <a:latin typeface="Lato"/>
                <a:ea typeface="DejaVu Sans"/>
              </a:rPr>
              <a:t>Isa sa pangunahing gampanin ng </a:t>
            </a:r>
            <a:r>
              <a:rPr b="1" lang="en-PH" sz="1600" spc="-1" strike="noStrike">
                <a:solidFill>
                  <a:srgbClr val="ffffff"/>
                </a:solidFill>
                <a:latin typeface="Lato"/>
                <a:ea typeface="DejaVu Sans"/>
              </a:rPr>
              <a:t>datu</a:t>
            </a:r>
            <a:r>
              <a:rPr b="0" lang="en-PH" sz="1600" spc="-1" strike="noStrike">
                <a:solidFill>
                  <a:srgbClr val="ffffff"/>
                </a:solidFill>
                <a:latin typeface="Lato"/>
                <a:ea typeface="DejaVu Sans"/>
              </a:rPr>
              <a:t> ang kaayusan at kapayapaan ng kaniyang nasasakupan. Siya ang nagsisilbing tagapamagitan at tagahatol o hukom sa mga alitan at hindi pagkakaunawaan. Tinutulungan ang datu ng mga taong kadalasan ay kaniyang mga kamag-anak o hin di kaya ay malalapit na tao sa kaniya.</a:t>
            </a:r>
            <a:endParaRPr b="0" lang="en-PH" sz="16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PlaceHolder 1"/>
          <p:cNvSpPr>
            <a:spLocks noGrp="1"/>
          </p:cNvSpPr>
          <p:nvPr>
            <p:ph/>
          </p:nvPr>
        </p:nvSpPr>
        <p:spPr>
          <a:xfrm>
            <a:off x="838080" y="2520000"/>
            <a:ext cx="10501560" cy="3599640"/>
          </a:xfrm>
          <a:prstGeom prst="rect">
            <a:avLst/>
          </a:prstGeom>
          <a:noFill/>
          <a:ln w="0">
            <a:noFill/>
          </a:ln>
        </p:spPr>
        <p:txBody>
          <a:bodyPr lIns="90000" rIns="90000" tIns="45000" bIns="45000" anchor="t">
            <a:noAutofit/>
          </a:bodyPr>
          <a:p>
            <a:pPr>
              <a:lnSpc>
                <a:spcPct val="100000"/>
              </a:lnSpc>
              <a:spcBef>
                <a:spcPts val="1417"/>
              </a:spcBef>
              <a:buNone/>
            </a:pPr>
            <a:r>
              <a:rPr b="1" i="1" lang="en-PH" sz="1800" spc="-1" strike="noStrike">
                <a:latin typeface="Lato"/>
              </a:rPr>
              <a:t>Paraan ng Paghuhukom, Paghahatol, at Pagpaparusa</a:t>
            </a:r>
            <a:endParaRPr b="0" lang="en-PH" sz="1800" spc="-1" strike="noStrike">
              <a:latin typeface="Arial"/>
            </a:endParaRPr>
          </a:p>
          <a:p>
            <a:pPr>
              <a:lnSpc>
                <a:spcPct val="100000"/>
              </a:lnSpc>
              <a:spcBef>
                <a:spcPts val="1417"/>
              </a:spcBef>
              <a:buNone/>
            </a:pPr>
            <a:r>
              <a:rPr b="0" lang="en-PH" sz="1800" spc="-1" strike="noStrike">
                <a:latin typeface="Lato"/>
              </a:rPr>
              <a:t>Ilan sa halimbawa ng pagsubok ay ang sumusunod:</a:t>
            </a:r>
            <a:endParaRPr b="0" lang="en-PH" sz="1800" spc="-1" strike="noStrike">
              <a:latin typeface="Arial"/>
            </a:endParaRPr>
          </a:p>
          <a:p>
            <a:pPr marL="432000" indent="-324000">
              <a:lnSpc>
                <a:spcPct val="100000"/>
              </a:lnSpc>
              <a:spcBef>
                <a:spcPts val="1417"/>
              </a:spcBef>
              <a:buClr>
                <a:srgbClr val="000000"/>
              </a:buClr>
              <a:buSzPct val="45000"/>
              <a:buFont typeface="Wingdings" charset="2"/>
              <a:buChar char=""/>
            </a:pPr>
            <a:r>
              <a:rPr b="0" lang="en-PH" sz="1800" spc="-1" strike="noStrike">
                <a:latin typeface="Lato"/>
              </a:rPr>
              <a:t>Padadamputin sila ng bato sa mainit na tubig. Ang may pinakamaraming lapnos o sugat ang may kasalanan.</a:t>
            </a:r>
            <a:endParaRPr b="0" lang="en-PH" sz="1800" spc="-1" strike="noStrike">
              <a:latin typeface="Arial"/>
            </a:endParaRPr>
          </a:p>
          <a:p>
            <a:pPr marL="432000" indent="-324000">
              <a:lnSpc>
                <a:spcPct val="100000"/>
              </a:lnSpc>
              <a:spcBef>
                <a:spcPts val="1417"/>
              </a:spcBef>
              <a:buClr>
                <a:srgbClr val="000000"/>
              </a:buClr>
              <a:buSzPct val="45000"/>
              <a:buFont typeface="Wingdings" charset="2"/>
              <a:buChar char=""/>
            </a:pPr>
            <a:r>
              <a:rPr b="0" lang="en-PH" sz="1800" spc="-1" strike="noStrike">
                <a:latin typeface="Lato"/>
              </a:rPr>
              <a:t>Ilulublob sila sa ilog o tubig. Ang sinumang mauunang umahon ang may kasalanan.</a:t>
            </a:r>
            <a:endParaRPr b="0" lang="en-PH" sz="1800" spc="-1" strike="noStrike">
              <a:latin typeface="Arial"/>
            </a:endParaRPr>
          </a:p>
          <a:p>
            <a:pPr marL="432000" indent="-324000">
              <a:lnSpc>
                <a:spcPct val="100000"/>
              </a:lnSpc>
              <a:spcBef>
                <a:spcPts val="1417"/>
              </a:spcBef>
              <a:buClr>
                <a:srgbClr val="000000"/>
              </a:buClr>
              <a:buSzPct val="45000"/>
              <a:buFont typeface="Wingdings" charset="2"/>
              <a:buChar char=""/>
            </a:pPr>
            <a:r>
              <a:rPr b="0" lang="en-PH" sz="1800" spc="-1" strike="noStrike">
                <a:latin typeface="Lato"/>
              </a:rPr>
              <a:t>Bibigyan ng pailaw ang bawat isa. Ang unang mamatayan ng pailaw ang may kasalanan.</a:t>
            </a:r>
            <a:endParaRPr b="0" lang="en-PH" sz="1800" spc="-1" strike="noStrike">
              <a:latin typeface="Arial"/>
            </a:endParaRPr>
          </a:p>
          <a:p>
            <a:pPr marL="432000" indent="-324000">
              <a:lnSpc>
                <a:spcPct val="100000"/>
              </a:lnSpc>
              <a:spcBef>
                <a:spcPts val="1417"/>
              </a:spcBef>
              <a:buClr>
                <a:srgbClr val="000000"/>
              </a:buClr>
              <a:buSzPct val="45000"/>
              <a:buFont typeface="Wingdings" charset="2"/>
              <a:buChar char=""/>
            </a:pPr>
            <a:r>
              <a:rPr b="0" lang="en-PH" sz="1800" spc="-1" strike="noStrike">
                <a:latin typeface="Lato"/>
              </a:rPr>
              <a:t>Itatali sila sa puno na may maraming langgam. Ang may pinakamaraming kagat o pantal ang may kasalanan.</a:t>
            </a:r>
            <a:endParaRPr b="0" lang="en-PH" sz="1800" spc="-1" strike="noStrike">
              <a:latin typeface="Arial"/>
            </a:endParaRPr>
          </a:p>
          <a:p>
            <a:pPr>
              <a:lnSpc>
                <a:spcPct val="100000"/>
              </a:lnSpc>
              <a:spcBef>
                <a:spcPts val="1417"/>
              </a:spcBef>
              <a:buNone/>
            </a:pPr>
            <a:endParaRPr b="0" lang="en-PH" sz="1800" spc="-1" strike="noStrike">
              <a:latin typeface="Arial"/>
            </a:endParaRPr>
          </a:p>
        </p:txBody>
      </p:sp>
      <p:sp>
        <p:nvSpPr>
          <p:cNvPr id="129" name="Title 2"/>
          <p:cNvSpPr/>
          <p:nvPr/>
        </p:nvSpPr>
        <p:spPr>
          <a:xfrm>
            <a:off x="838080" y="365400"/>
            <a:ext cx="10317600" cy="132084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1" lang="en-US" sz="3200" spc="-1" strike="noStrike">
                <a:solidFill>
                  <a:srgbClr val="000000"/>
                </a:solidFill>
                <a:latin typeface="Lato"/>
                <a:ea typeface="Arial-Black"/>
              </a:rPr>
              <a:t>Kaayusang Panlipunan</a:t>
            </a:r>
            <a:endParaRPr b="0" lang="en-PH" sz="3200" spc="-1" strike="noStrike">
              <a:latin typeface="Arial"/>
            </a:endParaRPr>
          </a:p>
        </p:txBody>
      </p:sp>
      <p:sp>
        <p:nvSpPr>
          <p:cNvPr id="130" name=""/>
          <p:cNvSpPr/>
          <p:nvPr/>
        </p:nvSpPr>
        <p:spPr>
          <a:xfrm>
            <a:off x="1080000" y="1188000"/>
            <a:ext cx="10259640" cy="1259640"/>
          </a:xfrm>
          <a:prstGeom prst="horizontalScroll">
            <a:avLst>
              <a:gd name="adj" fmla="val 12500"/>
            </a:avLst>
          </a:prstGeom>
          <a:solidFill>
            <a:srgbClr val="c9211e"/>
          </a:solidFill>
          <a:ln w="0">
            <a:solidFill>
              <a:srgbClr val="c9211e"/>
            </a:solidFill>
          </a:ln>
        </p:spPr>
        <p:style>
          <a:lnRef idx="0"/>
          <a:fillRef idx="0"/>
          <a:effectRef idx="0"/>
          <a:fontRef idx="minor"/>
        </p:style>
        <p:txBody>
          <a:bodyPr lIns="90000" rIns="90000" tIns="45000" bIns="45000" anchor="ctr">
            <a:noAutofit/>
          </a:bodyPr>
          <a:p>
            <a:pPr algn="just">
              <a:lnSpc>
                <a:spcPct val="100000"/>
              </a:lnSpc>
              <a:buNone/>
            </a:pPr>
            <a:r>
              <a:rPr b="0" lang="en-PH" sz="1600" spc="-1" strike="noStrike">
                <a:solidFill>
                  <a:srgbClr val="ffffff"/>
                </a:solidFill>
                <a:latin typeface="Lato"/>
                <a:ea typeface="DejaVu Sans"/>
              </a:rPr>
              <a:t>Bahagi ng kaugalian at tradisyon ang mga batas at alituntunin sa mga lipunan </a:t>
            </a:r>
            <a:r>
              <a:rPr b="0" lang="en-PH" sz="1600" spc="-1" strike="noStrike">
                <a:solidFill>
                  <a:srgbClr val="ffffff"/>
                </a:solidFill>
                <a:latin typeface="Arial"/>
                <a:ea typeface="DejaVu Sans"/>
              </a:rPr>
              <a:t>ng sinaunang kabihasnan ng Pilipinas. Kung mahirap lutasin ang isang kaso o reklamo, nagkakaroon ng trial by ordeal o pagsubok sa mga sangkot. Sapagkat naniniwala ang mga sinaunang Pilipino na ililigtas ng mga anito, diwata, o diyos ang sino mang walang kasalanan at hahayaan maparusahan ang maysala.</a:t>
            </a:r>
            <a:endParaRPr b="0" lang="en-PH" sz="16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PlaceHolder 1"/>
          <p:cNvSpPr>
            <a:spLocks noGrp="1"/>
          </p:cNvSpPr>
          <p:nvPr>
            <p:ph/>
          </p:nvPr>
        </p:nvSpPr>
        <p:spPr>
          <a:xfrm>
            <a:off x="838080" y="2520000"/>
            <a:ext cx="10501560" cy="3599640"/>
          </a:xfrm>
          <a:prstGeom prst="rect">
            <a:avLst/>
          </a:prstGeom>
          <a:noFill/>
          <a:ln w="0">
            <a:noFill/>
          </a:ln>
        </p:spPr>
        <p:txBody>
          <a:bodyPr lIns="90000" rIns="90000" tIns="45000" bIns="45000" anchor="t">
            <a:noAutofit/>
          </a:bodyPr>
          <a:p>
            <a:pPr>
              <a:lnSpc>
                <a:spcPct val="100000"/>
              </a:lnSpc>
              <a:spcBef>
                <a:spcPts val="1417"/>
              </a:spcBef>
              <a:buNone/>
            </a:pPr>
            <a:r>
              <a:rPr b="1" i="1" lang="en-PH" sz="1800" spc="-1" strike="noStrike">
                <a:latin typeface="Lato"/>
              </a:rPr>
              <a:t>Paraan ng Paghuhukom, Paghahatol, at Pagpaparusa</a:t>
            </a:r>
            <a:endParaRPr b="0" lang="en-PH" sz="1800" spc="-1" strike="noStrike">
              <a:latin typeface="Arial"/>
            </a:endParaRPr>
          </a:p>
          <a:p>
            <a:pPr>
              <a:lnSpc>
                <a:spcPct val="100000"/>
              </a:lnSpc>
              <a:buNone/>
            </a:pPr>
            <a:r>
              <a:rPr b="0" lang="en-PH" sz="1800" spc="-1" strike="noStrike">
                <a:latin typeface="Lato"/>
              </a:rPr>
              <a:t>Samantala, ilan sa mga kaparusahan ay ang sumusunod:</a:t>
            </a:r>
            <a:endParaRPr b="0" lang="en-PH" sz="1800" spc="-1" strike="noStrike">
              <a:latin typeface="Arial"/>
            </a:endParaRPr>
          </a:p>
          <a:p>
            <a:pPr marL="432000" indent="-324000">
              <a:lnSpc>
                <a:spcPct val="100000"/>
              </a:lnSpc>
              <a:spcBef>
                <a:spcPts val="1417"/>
              </a:spcBef>
              <a:buClr>
                <a:srgbClr val="000000"/>
              </a:buClr>
              <a:buSzPct val="45000"/>
              <a:buFont typeface="Wingdings" charset="2"/>
              <a:buChar char=""/>
            </a:pPr>
            <a:r>
              <a:rPr b="0" lang="en-PH" sz="1800" spc="-1" strike="noStrike">
                <a:latin typeface="Lato"/>
              </a:rPr>
              <a:t>Pagbabayad ng multa (tamok sa T’boli) na maaaring salapi, ginto, alahas, alagang hayop, lupa, o ani sa sakahan; maaari ding paglilingkod, pagsisilbi, o pagpapaalipin</a:t>
            </a:r>
            <a:endParaRPr b="0" lang="en-PH" sz="1800" spc="-1" strike="noStrike">
              <a:latin typeface="Arial"/>
            </a:endParaRPr>
          </a:p>
          <a:p>
            <a:pPr marL="432000" indent="-324000">
              <a:lnSpc>
                <a:spcPct val="100000"/>
              </a:lnSpc>
              <a:spcBef>
                <a:spcPts val="1417"/>
              </a:spcBef>
              <a:buClr>
                <a:srgbClr val="000000"/>
              </a:buClr>
              <a:buSzPct val="45000"/>
              <a:buFont typeface="Wingdings" charset="2"/>
              <a:buChar char=""/>
            </a:pPr>
            <a:r>
              <a:rPr b="0" lang="en-PH" sz="1800" spc="-1" strike="noStrike">
                <a:latin typeface="Lato"/>
              </a:rPr>
              <a:t>Pagpapataw ng parusang kamatayan</a:t>
            </a:r>
            <a:endParaRPr b="0" lang="en-PH" sz="1800" spc="-1" strike="noStrike">
              <a:latin typeface="Arial"/>
            </a:endParaRPr>
          </a:p>
          <a:p>
            <a:pPr marL="432000" indent="-324000">
              <a:lnSpc>
                <a:spcPct val="100000"/>
              </a:lnSpc>
              <a:spcBef>
                <a:spcPts val="1417"/>
              </a:spcBef>
              <a:buClr>
                <a:srgbClr val="000000"/>
              </a:buClr>
              <a:buSzPct val="45000"/>
              <a:buFont typeface="Wingdings" charset="2"/>
              <a:buChar char=""/>
            </a:pPr>
            <a:r>
              <a:rPr b="0" lang="en-PH" sz="1800" spc="-1" strike="noStrike">
                <a:latin typeface="Lato"/>
              </a:rPr>
              <a:t>Pagtatakwil o pagpapalayas mula sa lipunang kinabibilangan</a:t>
            </a:r>
            <a:endParaRPr b="0" lang="en-PH" sz="1800" spc="-1" strike="noStrike">
              <a:latin typeface="Arial"/>
            </a:endParaRPr>
          </a:p>
          <a:p>
            <a:pPr>
              <a:lnSpc>
                <a:spcPct val="100000"/>
              </a:lnSpc>
              <a:spcBef>
                <a:spcPts val="1417"/>
              </a:spcBef>
              <a:buNone/>
            </a:pPr>
            <a:endParaRPr b="0" lang="en-PH" sz="1800" spc="-1" strike="noStrike">
              <a:latin typeface="Arial"/>
            </a:endParaRPr>
          </a:p>
        </p:txBody>
      </p:sp>
      <p:sp>
        <p:nvSpPr>
          <p:cNvPr id="132" name="Title 3"/>
          <p:cNvSpPr/>
          <p:nvPr/>
        </p:nvSpPr>
        <p:spPr>
          <a:xfrm>
            <a:off x="838080" y="365400"/>
            <a:ext cx="10317600" cy="132084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1" lang="en-US" sz="3200" spc="-1" strike="noStrike">
                <a:solidFill>
                  <a:srgbClr val="000000"/>
                </a:solidFill>
                <a:latin typeface="Lato"/>
                <a:ea typeface="Arial-Black"/>
              </a:rPr>
              <a:t>Kaayusang Panlipunan</a:t>
            </a:r>
            <a:endParaRPr b="0" lang="en-PH" sz="3200" spc="-1" strike="noStrike">
              <a:latin typeface="Arial"/>
            </a:endParaRPr>
          </a:p>
        </p:txBody>
      </p:sp>
      <p:sp>
        <p:nvSpPr>
          <p:cNvPr id="133" name=""/>
          <p:cNvSpPr/>
          <p:nvPr/>
        </p:nvSpPr>
        <p:spPr>
          <a:xfrm>
            <a:off x="1080000" y="1188000"/>
            <a:ext cx="10259640" cy="1259640"/>
          </a:xfrm>
          <a:prstGeom prst="horizontalScroll">
            <a:avLst>
              <a:gd name="adj" fmla="val 12500"/>
            </a:avLst>
          </a:prstGeom>
          <a:solidFill>
            <a:srgbClr val="c9211e"/>
          </a:solidFill>
          <a:ln w="0">
            <a:solidFill>
              <a:srgbClr val="c9211e"/>
            </a:solidFill>
          </a:ln>
        </p:spPr>
        <p:style>
          <a:lnRef idx="0"/>
          <a:fillRef idx="0"/>
          <a:effectRef idx="0"/>
          <a:fontRef idx="minor"/>
        </p:style>
        <p:txBody>
          <a:bodyPr lIns="90000" rIns="90000" tIns="45000" bIns="45000" anchor="ctr">
            <a:noAutofit/>
          </a:bodyPr>
          <a:p>
            <a:pPr algn="just">
              <a:lnSpc>
                <a:spcPct val="100000"/>
              </a:lnSpc>
              <a:buNone/>
            </a:pPr>
            <a:r>
              <a:rPr b="0" lang="en-PH" sz="1600" spc="-1" strike="noStrike">
                <a:solidFill>
                  <a:srgbClr val="ffffff"/>
                </a:solidFill>
                <a:latin typeface="Lato"/>
                <a:ea typeface="DejaVu Sans"/>
              </a:rPr>
              <a:t>Bahagi ng kaugalian at tradisyon ang mga batas at alituntunin sa mga lipunan </a:t>
            </a:r>
            <a:r>
              <a:rPr b="0" lang="en-PH" sz="1600" spc="-1" strike="noStrike">
                <a:solidFill>
                  <a:srgbClr val="ffffff"/>
                </a:solidFill>
                <a:latin typeface="Arial"/>
                <a:ea typeface="DejaVu Sans"/>
              </a:rPr>
              <a:t>ng sinaunang kabihasnan ng Pilipinas. Kung mahirap lutasin ang isang kaso o reklamo, nagkakaroon ng trial by ordeal o pagsubok sa mga sangkot. Sapagkat naniniwala ang mga sinaunang Pilipino na ililigtas ng mga anito, diwata, o diyos ang sino mang walang kasalanan at hahayaan maparusahan ang maysala.</a:t>
            </a:r>
            <a:endParaRPr b="0" lang="en-PH" sz="16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Title 4"/>
          <p:cNvSpPr/>
          <p:nvPr/>
        </p:nvSpPr>
        <p:spPr>
          <a:xfrm>
            <a:off x="838080" y="365400"/>
            <a:ext cx="10317600" cy="132084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1" lang="en-US" sz="3200" spc="-1" strike="noStrike">
                <a:solidFill>
                  <a:srgbClr val="000000"/>
                </a:solidFill>
                <a:latin typeface="Lato"/>
                <a:ea typeface="Arial-Black"/>
              </a:rPr>
              <a:t>Kaayusang Panlipunan</a:t>
            </a:r>
            <a:endParaRPr b="0" lang="en-PH" sz="3200" spc="-1" strike="noStrike">
              <a:latin typeface="Arial"/>
            </a:endParaRPr>
          </a:p>
        </p:txBody>
      </p:sp>
      <p:sp>
        <p:nvSpPr>
          <p:cNvPr id="135" name=""/>
          <p:cNvSpPr/>
          <p:nvPr/>
        </p:nvSpPr>
        <p:spPr>
          <a:xfrm>
            <a:off x="3420000" y="1908000"/>
            <a:ext cx="5939640" cy="2951640"/>
          </a:xfrm>
          <a:prstGeom prst="horizontalScroll">
            <a:avLst>
              <a:gd name="adj" fmla="val 12500"/>
            </a:avLst>
          </a:prstGeom>
          <a:solidFill>
            <a:srgbClr val="c9211e"/>
          </a:solidFill>
          <a:ln w="0">
            <a:solidFill>
              <a:srgbClr val="c9211e"/>
            </a:solidFill>
          </a:ln>
        </p:spPr>
        <p:style>
          <a:lnRef idx="0"/>
          <a:fillRef idx="0"/>
          <a:effectRef idx="0"/>
          <a:fontRef idx="minor"/>
        </p:style>
        <p:txBody>
          <a:bodyPr lIns="90000" rIns="90000" tIns="45000" bIns="45000" anchor="ctr">
            <a:noAutofit/>
          </a:bodyPr>
          <a:p>
            <a:pPr algn="just">
              <a:lnSpc>
                <a:spcPct val="100000"/>
              </a:lnSpc>
              <a:buNone/>
            </a:pPr>
            <a:r>
              <a:rPr b="0" lang="en-PH" sz="1800" spc="-1" strike="noStrike">
                <a:solidFill>
                  <a:srgbClr val="ffffff"/>
                </a:solidFill>
                <a:latin typeface="Arial"/>
                <a:ea typeface="DejaVu Sans"/>
              </a:rPr>
              <a:t>Ang bigat ng parusa ay nakabatay sa bigat ng pagkakasala. Ang hatol at kaparusahan ay ibinigay ng datu bilang hukom pagkatapos ng paglilitis at pagsubok sa lahat ng mga sangkot sa reklamo o kasong inihain sa kaniya.</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PlaceHolder 1"/>
          <p:cNvSpPr>
            <a:spLocks noGrp="1"/>
          </p:cNvSpPr>
          <p:nvPr>
            <p:ph/>
          </p:nvPr>
        </p:nvSpPr>
        <p:spPr>
          <a:xfrm>
            <a:off x="838080" y="2016000"/>
            <a:ext cx="10501560" cy="3599640"/>
          </a:xfrm>
          <a:prstGeom prst="rect">
            <a:avLst/>
          </a:prstGeom>
          <a:noFill/>
          <a:ln w="0">
            <a:noFill/>
          </a:ln>
        </p:spPr>
        <p:txBody>
          <a:bodyPr lIns="90000" rIns="90000" tIns="45000" bIns="45000" anchor="t">
            <a:noAutofit/>
          </a:bodyPr>
          <a:p>
            <a:pPr algn="just">
              <a:lnSpc>
                <a:spcPct val="100000"/>
              </a:lnSpc>
              <a:spcBef>
                <a:spcPts val="1417"/>
              </a:spcBef>
              <a:buNone/>
            </a:pPr>
            <a:r>
              <a:rPr b="1" i="1" lang="en-PH" sz="1800" spc="-1" strike="noStrike">
                <a:latin typeface="Lato"/>
              </a:rPr>
              <a:t>Pagpapalawak ng Kapangyarihan at Nasasakupan</a:t>
            </a:r>
            <a:endParaRPr b="0" lang="en-PH" sz="1800" spc="-1" strike="noStrike">
              <a:latin typeface="Arial"/>
            </a:endParaRPr>
          </a:p>
          <a:p>
            <a:pPr algn="just">
              <a:lnSpc>
                <a:spcPct val="100000"/>
              </a:lnSpc>
              <a:spcBef>
                <a:spcPts val="1417"/>
              </a:spcBef>
              <a:buNone/>
            </a:pPr>
            <a:r>
              <a:rPr b="0" lang="en-PH" sz="1800" spc="-1" strike="noStrike">
                <a:latin typeface="Lato"/>
              </a:rPr>
              <a:t>Bahagi rin ng sinaunang kabihasnan ang mga labanan at digmaan na kinasasangkutan ng iba’t ibang mga lipunan. Sa mga lipunang malapit sa mga dagat, bahagi ng kanilang pamumuhay ang pagsalakay sa iba pang barangay o pamayanan. Ang masasamsam o makukuhang tao, yaman, at ari-arian mula sa </a:t>
            </a:r>
            <a:r>
              <a:rPr b="1" i="1" lang="en-PH" sz="1800" spc="-1" strike="noStrike">
                <a:latin typeface="Lato"/>
              </a:rPr>
              <a:t>pangangayaw</a:t>
            </a:r>
            <a:r>
              <a:rPr b="0" lang="en-PH" sz="1800" spc="-1" strike="noStrike">
                <a:latin typeface="Lato"/>
              </a:rPr>
              <a:t> ay pinaghahatian ng buong pamayanan.</a:t>
            </a:r>
            <a:endParaRPr b="0" lang="en-PH" sz="1800" spc="-1" strike="noStrike">
              <a:latin typeface="Arial"/>
            </a:endParaRPr>
          </a:p>
          <a:p>
            <a:pPr algn="just">
              <a:lnSpc>
                <a:spcPct val="100000"/>
              </a:lnSpc>
              <a:spcBef>
                <a:spcPts val="1417"/>
              </a:spcBef>
              <a:buNone/>
            </a:pPr>
            <a:r>
              <a:rPr b="0" lang="en-PH" sz="1800" spc="-1" strike="noStrike">
                <a:latin typeface="Lato"/>
              </a:rPr>
              <a:t>Sa kabilang banda, kailangan ding ipagtanggol ng datu, kasama ang mga bagani at mandirigma, ang sarili nitong barangay laban sa pangangayaw ng ibang barangay. Kadalasan ay gumaganti ang dating barangay na sinalakay. Makikita ang tagumpay ng isang datu o bagani sa labanan o pangangayaw sa pamamagitan ng kanilang mga batik, tatak, o tattoo.</a:t>
            </a:r>
            <a:endParaRPr b="0" lang="en-PH" sz="1800" spc="-1" strike="noStrike">
              <a:latin typeface="Arial"/>
            </a:endParaRPr>
          </a:p>
          <a:p>
            <a:pPr algn="just">
              <a:lnSpc>
                <a:spcPct val="100000"/>
              </a:lnSpc>
              <a:spcBef>
                <a:spcPts val="1417"/>
              </a:spcBef>
              <a:buNone/>
            </a:pPr>
            <a:endParaRPr b="0" lang="en-PH" sz="1800" spc="-1" strike="noStrike">
              <a:latin typeface="Arial"/>
            </a:endParaRPr>
          </a:p>
          <a:p>
            <a:pPr algn="just">
              <a:lnSpc>
                <a:spcPct val="100000"/>
              </a:lnSpc>
              <a:spcBef>
                <a:spcPts val="1417"/>
              </a:spcBef>
              <a:buNone/>
            </a:pPr>
            <a:endParaRPr b="0" lang="en-PH" sz="1800" spc="-1" strike="noStrike">
              <a:latin typeface="Arial"/>
            </a:endParaRPr>
          </a:p>
        </p:txBody>
      </p:sp>
      <p:sp>
        <p:nvSpPr>
          <p:cNvPr id="137" name="Title 6"/>
          <p:cNvSpPr/>
          <p:nvPr/>
        </p:nvSpPr>
        <p:spPr>
          <a:xfrm>
            <a:off x="838080" y="365400"/>
            <a:ext cx="10317600" cy="132084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1" lang="en-US" sz="3200" spc="-1" strike="noStrike">
                <a:solidFill>
                  <a:srgbClr val="000000"/>
                </a:solidFill>
                <a:latin typeface="Lato"/>
                <a:ea typeface="Arial-Black"/>
              </a:rPr>
              <a:t>Kaayusang Panlipunan</a:t>
            </a:r>
            <a:endParaRPr b="0" lang="en-PH" sz="3200" spc="-1" strike="noStrike">
              <a:latin typeface="Arial"/>
            </a:endParaRPr>
          </a:p>
        </p:txBody>
      </p:sp>
      <p:sp>
        <p:nvSpPr>
          <p:cNvPr id="138" name=""/>
          <p:cNvSpPr/>
          <p:nvPr/>
        </p:nvSpPr>
        <p:spPr>
          <a:xfrm>
            <a:off x="6048000" y="1044000"/>
            <a:ext cx="5759640" cy="1259640"/>
          </a:xfrm>
          <a:prstGeom prst="horizontalScroll">
            <a:avLst>
              <a:gd name="adj" fmla="val 12500"/>
            </a:avLst>
          </a:prstGeom>
          <a:solidFill>
            <a:srgbClr val="c9211e"/>
          </a:solidFill>
          <a:ln w="0">
            <a:solidFill>
              <a:srgbClr val="c9211e"/>
            </a:solidFill>
          </a:ln>
        </p:spPr>
        <p:style>
          <a:lnRef idx="0"/>
          <a:fillRef idx="0"/>
          <a:effectRef idx="0"/>
          <a:fontRef idx="minor"/>
        </p:style>
        <p:txBody>
          <a:bodyPr lIns="90000" rIns="90000" tIns="45000" bIns="45000" anchor="ctr">
            <a:noAutofit/>
          </a:bodyPr>
          <a:p>
            <a:pPr algn="just">
              <a:lnSpc>
                <a:spcPct val="100000"/>
              </a:lnSpc>
              <a:buNone/>
            </a:pPr>
            <a:r>
              <a:rPr b="0" lang="en-PH" sz="1600" spc="-1" strike="noStrike">
                <a:solidFill>
                  <a:srgbClr val="ffffff"/>
                </a:solidFill>
                <a:latin typeface="Arial"/>
                <a:ea typeface="DejaVu Sans"/>
              </a:rPr>
              <a:t>PANGANGAYAW – isang gawaing pang-ekonomiya; pagsalakay sa iba pang barangay o pamayanan upang kumuha  ng likas na yaman, produkto, bihag o alipin.</a:t>
            </a:r>
            <a:endParaRPr b="0" lang="en-PH" sz="1600" spc="-1" strike="noStrike">
              <a:latin typeface="Arial"/>
            </a:endParaRPr>
          </a:p>
        </p:txBody>
      </p:sp>
      <p:sp>
        <p:nvSpPr>
          <p:cNvPr id="139" name=""/>
          <p:cNvSpPr/>
          <p:nvPr/>
        </p:nvSpPr>
        <p:spPr>
          <a:xfrm>
            <a:off x="900000" y="4860000"/>
            <a:ext cx="10259640" cy="1259640"/>
          </a:xfrm>
          <a:prstGeom prst="horizontalScroll">
            <a:avLst>
              <a:gd name="adj" fmla="val 12500"/>
            </a:avLst>
          </a:prstGeom>
          <a:solidFill>
            <a:srgbClr val="c9211e"/>
          </a:solidFill>
          <a:ln w="0">
            <a:solidFill>
              <a:srgbClr val="c9211e"/>
            </a:solidFill>
          </a:ln>
        </p:spPr>
        <p:style>
          <a:lnRef idx="0"/>
          <a:fillRef idx="0"/>
          <a:effectRef idx="0"/>
          <a:fontRef idx="minor"/>
        </p:style>
        <p:txBody>
          <a:bodyPr lIns="90000" rIns="90000" tIns="45000" bIns="45000" anchor="ctr">
            <a:noAutofit/>
          </a:bodyPr>
          <a:p>
            <a:pPr algn="just">
              <a:lnSpc>
                <a:spcPct val="100000"/>
              </a:lnSpc>
              <a:buNone/>
            </a:pPr>
            <a:r>
              <a:rPr b="0" lang="en-PH" sz="1600" spc="-1" strike="noStrike">
                <a:solidFill>
                  <a:srgbClr val="ffffff"/>
                </a:solidFill>
                <a:latin typeface="Arial"/>
                <a:ea typeface="DejaVu Sans"/>
              </a:rPr>
              <a:t>Ang </a:t>
            </a:r>
            <a:r>
              <a:rPr b="1" i="1" lang="en-PH" sz="1600" spc="-1" strike="noStrike">
                <a:solidFill>
                  <a:srgbClr val="ffffff"/>
                </a:solidFill>
                <a:latin typeface="Arial"/>
                <a:ea typeface="DejaVu Sans"/>
              </a:rPr>
              <a:t>pagbabatik</a:t>
            </a:r>
            <a:r>
              <a:rPr b="0" lang="en-PH" sz="1600" spc="-1" strike="noStrike">
                <a:solidFill>
                  <a:srgbClr val="ffffff"/>
                </a:solidFill>
                <a:latin typeface="Arial"/>
                <a:ea typeface="DejaVu Sans"/>
              </a:rPr>
              <a:t> ay ang proseso ng paglalagay ng marka sa katawan tanda ng tagumpay o kaganapan sa buhay. Nagmula rito ang salitang batikan na ang ibig sabihin ay magaling o mahusay. Noong dumating ang mga Espanyol sa Pilipinas, napansin nila ang mga batik ng mga bagani kaya tinawag nila ang mga ito bilang </a:t>
            </a:r>
            <a:r>
              <a:rPr b="1" i="1" lang="en-PH" sz="1600" spc="-1" strike="noStrike">
                <a:solidFill>
                  <a:srgbClr val="ffffff"/>
                </a:solidFill>
                <a:latin typeface="Arial"/>
                <a:ea typeface="DejaVu Sans"/>
              </a:rPr>
              <a:t>Pintados</a:t>
            </a:r>
            <a:r>
              <a:rPr b="0" lang="en-PH" sz="1600" spc="-1" strike="noStrike">
                <a:solidFill>
                  <a:srgbClr val="ffffff"/>
                </a:solidFill>
                <a:latin typeface="Arial"/>
                <a:ea typeface="DejaVu Sans"/>
              </a:rPr>
              <a:t>.</a:t>
            </a:r>
            <a:endParaRPr b="0" lang="en-PH" sz="16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PlaceHolder 1"/>
          <p:cNvSpPr>
            <a:spLocks noGrp="1"/>
          </p:cNvSpPr>
          <p:nvPr>
            <p:ph/>
          </p:nvPr>
        </p:nvSpPr>
        <p:spPr>
          <a:xfrm>
            <a:off x="838080" y="2880000"/>
            <a:ext cx="10861560" cy="3239640"/>
          </a:xfrm>
          <a:prstGeom prst="rect">
            <a:avLst/>
          </a:prstGeom>
          <a:noFill/>
          <a:ln w="0">
            <a:noFill/>
          </a:ln>
        </p:spPr>
        <p:txBody>
          <a:bodyPr lIns="90000" rIns="90000" tIns="45000" bIns="45000" anchor="t">
            <a:noAutofit/>
          </a:bodyPr>
          <a:p>
            <a:pPr>
              <a:lnSpc>
                <a:spcPct val="100000"/>
              </a:lnSpc>
              <a:spcBef>
                <a:spcPts val="1417"/>
              </a:spcBef>
              <a:buNone/>
            </a:pPr>
            <a:r>
              <a:rPr b="0" lang="en-PH" sz="1800" spc="-1" strike="noStrike">
                <a:latin typeface="Lato"/>
              </a:rPr>
              <a:t>Sagutin ang bawat tanong. Hanapin ang tamang sagot sa kahon.</a:t>
            </a:r>
            <a:endParaRPr b="0" lang="en-PH" sz="1800" spc="-1" strike="noStrike">
              <a:latin typeface="Arial"/>
            </a:endParaRPr>
          </a:p>
          <a:p>
            <a:pPr>
              <a:lnSpc>
                <a:spcPct val="100000"/>
              </a:lnSpc>
              <a:spcBef>
                <a:spcPts val="1417"/>
              </a:spcBef>
              <a:buNone/>
            </a:pPr>
            <a:r>
              <a:rPr b="0" lang="en-PH" sz="1800" spc="-1" strike="noStrike">
                <a:latin typeface="Lato"/>
              </a:rPr>
              <a:t>1. Ano ang tawag sa binabayarang multa ng mga T’boli kapag nagkakasala o lumalabag sa batas?</a:t>
            </a:r>
            <a:endParaRPr b="0" lang="en-PH" sz="1800" spc="-1" strike="noStrike">
              <a:latin typeface="Arial"/>
            </a:endParaRPr>
          </a:p>
          <a:p>
            <a:pPr>
              <a:lnSpc>
                <a:spcPct val="100000"/>
              </a:lnSpc>
              <a:spcBef>
                <a:spcPts val="1417"/>
              </a:spcBef>
              <a:buNone/>
            </a:pPr>
            <a:r>
              <a:rPr b="0" lang="en-PH" sz="1800" spc="-1" strike="noStrike">
                <a:latin typeface="Lato"/>
              </a:rPr>
              <a:t>2. Ano ang tawag sa heneral ng datu sa labanan?</a:t>
            </a:r>
            <a:endParaRPr b="0" lang="en-PH" sz="1800" spc="-1" strike="noStrike">
              <a:latin typeface="Arial"/>
            </a:endParaRPr>
          </a:p>
          <a:p>
            <a:pPr>
              <a:lnSpc>
                <a:spcPct val="100000"/>
              </a:lnSpc>
              <a:spcBef>
                <a:spcPts val="1417"/>
              </a:spcBef>
              <a:buNone/>
            </a:pPr>
            <a:r>
              <a:rPr b="0" lang="en-PH" sz="1800" spc="-1" strike="noStrike">
                <a:latin typeface="Lato"/>
              </a:rPr>
              <a:t>3. Ano ang tawag sa pinakamalapit na heneral sa datu?</a:t>
            </a:r>
            <a:endParaRPr b="0" lang="en-PH" sz="1800" spc="-1" strike="noStrike">
              <a:latin typeface="Arial"/>
            </a:endParaRPr>
          </a:p>
          <a:p>
            <a:pPr>
              <a:lnSpc>
                <a:spcPct val="100000"/>
              </a:lnSpc>
              <a:spcBef>
                <a:spcPts val="1417"/>
              </a:spcBef>
              <a:buNone/>
            </a:pPr>
            <a:r>
              <a:rPr b="0" lang="en-PH" sz="1800" spc="-1" strike="noStrike">
                <a:latin typeface="Lato"/>
              </a:rPr>
              <a:t>4. Ano ang tawag sa isang gawaing pang-ekonomiya sa pamamagitan ng pagsalakay sa isang barangay o pamayanan?</a:t>
            </a:r>
            <a:endParaRPr b="0" lang="en-PH" sz="1800" spc="-1" strike="noStrike">
              <a:latin typeface="Arial"/>
            </a:endParaRPr>
          </a:p>
          <a:p>
            <a:pPr>
              <a:lnSpc>
                <a:spcPct val="100000"/>
              </a:lnSpc>
              <a:spcBef>
                <a:spcPts val="1417"/>
              </a:spcBef>
              <a:buNone/>
            </a:pPr>
            <a:r>
              <a:rPr b="0" lang="en-PH" sz="1800" spc="-1" strike="noStrike">
                <a:latin typeface="Lato"/>
              </a:rPr>
              <a:t>5. Ano ang tawag sa proseso ng paglalagay ng marka sa katawan bilang tanda ng tagumpay?</a:t>
            </a:r>
            <a:endParaRPr b="0" lang="en-PH" sz="1800" spc="-1" strike="noStrike">
              <a:latin typeface="Arial"/>
            </a:endParaRPr>
          </a:p>
        </p:txBody>
      </p:sp>
      <p:sp>
        <p:nvSpPr>
          <p:cNvPr id="141" name="Title 7"/>
          <p:cNvSpPr/>
          <p:nvPr/>
        </p:nvSpPr>
        <p:spPr>
          <a:xfrm>
            <a:off x="838080" y="365400"/>
            <a:ext cx="10317600" cy="132084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1" lang="en-US" sz="3200" spc="-1" strike="noStrike">
                <a:solidFill>
                  <a:srgbClr val="000000"/>
                </a:solidFill>
                <a:latin typeface="Lato"/>
                <a:ea typeface="Arial-Black"/>
              </a:rPr>
              <a:t>Pagsasanay</a:t>
            </a:r>
            <a:endParaRPr b="0" lang="en-PH" sz="3200" spc="-1" strike="noStrike">
              <a:latin typeface="Arial"/>
            </a:endParaRPr>
          </a:p>
        </p:txBody>
      </p:sp>
      <p:sp>
        <p:nvSpPr>
          <p:cNvPr id="142" name=""/>
          <p:cNvSpPr/>
          <p:nvPr/>
        </p:nvSpPr>
        <p:spPr>
          <a:xfrm>
            <a:off x="1620000" y="1332000"/>
            <a:ext cx="9179640" cy="1439640"/>
          </a:xfrm>
          <a:prstGeom prst="rect">
            <a:avLst/>
          </a:prstGeom>
          <a:solidFill>
            <a:srgbClr val="ffffff"/>
          </a:solidFill>
          <a:ln w="29160">
            <a:solidFill>
              <a:srgbClr val="000000"/>
            </a:solidFill>
            <a:round/>
          </a:ln>
        </p:spPr>
        <p:style>
          <a:lnRef idx="0"/>
          <a:fillRef idx="0"/>
          <a:effectRef idx="0"/>
          <a:fontRef idx="minor"/>
        </p:style>
        <p:txBody>
          <a:bodyPr lIns="104400" rIns="104400" tIns="59400" bIns="59400" anchor="ctr">
            <a:noAutofit/>
          </a:bodyPr>
          <a:p>
            <a:pPr algn="ctr">
              <a:lnSpc>
                <a:spcPct val="100000"/>
              </a:lnSpc>
              <a:buNone/>
            </a:pPr>
            <a:r>
              <a:rPr b="1" lang="en-PH" sz="1800" spc="-1" strike="noStrike">
                <a:solidFill>
                  <a:srgbClr val="000000"/>
                </a:solidFill>
                <a:latin typeface="Lato"/>
                <a:ea typeface="DejaVu Sans"/>
              </a:rPr>
              <a:t>Tumao</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Sandig sa datu</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pagbabatik</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tamok</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pangangayaw</a:t>
            </a: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	</a:t>
            </a:r>
            <a:endParaRPr b="0" lang="en-PH" sz="1800" spc="-1" strike="noStrike">
              <a:latin typeface="Lato"/>
            </a:endParaRPr>
          </a:p>
          <a:p>
            <a:pPr algn="ctr">
              <a:lnSpc>
                <a:spcPct val="100000"/>
              </a:lnSpc>
              <a:buNone/>
            </a:pPr>
            <a:r>
              <a:rPr b="1" lang="en-PH" sz="1800" spc="-1" strike="noStrike">
                <a:solidFill>
                  <a:srgbClr val="000000"/>
                </a:solidFill>
                <a:latin typeface="Lato"/>
                <a:ea typeface="DejaVu Sans"/>
              </a:rPr>
              <a:t>Paratawag</a:t>
            </a: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Paragahin</a:t>
            </a: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	</a:t>
            </a:r>
            <a:endParaRPr b="0" lang="en-PH" sz="1800" spc="-1" strike="noStrike">
              <a:latin typeface="Lato"/>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PlaceHolder 1"/>
          <p:cNvSpPr>
            <a:spLocks noGrp="1"/>
          </p:cNvSpPr>
          <p:nvPr>
            <p:ph/>
          </p:nvPr>
        </p:nvSpPr>
        <p:spPr>
          <a:xfrm>
            <a:off x="838080" y="1440000"/>
            <a:ext cx="10861560" cy="4679640"/>
          </a:xfrm>
          <a:prstGeom prst="rect">
            <a:avLst/>
          </a:prstGeom>
          <a:noFill/>
          <a:ln w="0">
            <a:noFill/>
          </a:ln>
        </p:spPr>
        <p:txBody>
          <a:bodyPr lIns="90000" rIns="90000" tIns="45000" bIns="45000" anchor="t">
            <a:noAutofit/>
          </a:bodyPr>
          <a:p>
            <a:pPr>
              <a:lnSpc>
                <a:spcPct val="100000"/>
              </a:lnSpc>
              <a:spcBef>
                <a:spcPts val="1417"/>
              </a:spcBef>
              <a:buNone/>
            </a:pPr>
            <a:endParaRPr b="0" lang="en-PH" sz="3200" spc="-1" strike="noStrike">
              <a:latin typeface="Arial"/>
            </a:endParaRPr>
          </a:p>
          <a:p>
            <a:pPr>
              <a:lnSpc>
                <a:spcPct val="100000"/>
              </a:lnSpc>
              <a:spcBef>
                <a:spcPts val="1417"/>
              </a:spcBef>
              <a:buNone/>
            </a:pPr>
            <a:r>
              <a:rPr b="0" lang="en-PH" sz="1800" spc="-1" strike="noStrike">
                <a:latin typeface="Lato"/>
              </a:rPr>
              <a:t>1. tamok </a:t>
            </a:r>
            <a:endParaRPr b="0" lang="en-PH" sz="1800" spc="-1" strike="noStrike">
              <a:latin typeface="Arial"/>
            </a:endParaRPr>
          </a:p>
          <a:p>
            <a:pPr>
              <a:lnSpc>
                <a:spcPct val="100000"/>
              </a:lnSpc>
              <a:spcBef>
                <a:spcPts val="1417"/>
              </a:spcBef>
              <a:buNone/>
            </a:pPr>
            <a:r>
              <a:rPr b="0" lang="en-PH" sz="1800" spc="-1" strike="noStrike">
                <a:latin typeface="Lato"/>
              </a:rPr>
              <a:t>2. Tumao</a:t>
            </a:r>
            <a:endParaRPr b="0" lang="en-PH" sz="1800" spc="-1" strike="noStrike">
              <a:latin typeface="Arial"/>
            </a:endParaRPr>
          </a:p>
          <a:p>
            <a:pPr>
              <a:lnSpc>
                <a:spcPct val="100000"/>
              </a:lnSpc>
              <a:spcBef>
                <a:spcPts val="1417"/>
              </a:spcBef>
              <a:buNone/>
            </a:pPr>
            <a:r>
              <a:rPr b="0" lang="en-PH" sz="1800" spc="-1" strike="noStrike">
                <a:latin typeface="Lato"/>
              </a:rPr>
              <a:t>3. Sandig sa datu</a:t>
            </a:r>
            <a:endParaRPr b="0" lang="en-PH" sz="1800" spc="-1" strike="noStrike">
              <a:latin typeface="Arial"/>
            </a:endParaRPr>
          </a:p>
          <a:p>
            <a:pPr>
              <a:lnSpc>
                <a:spcPct val="100000"/>
              </a:lnSpc>
              <a:spcBef>
                <a:spcPts val="1417"/>
              </a:spcBef>
              <a:buNone/>
            </a:pPr>
            <a:r>
              <a:rPr b="0" lang="en-PH" sz="1800" spc="-1" strike="noStrike">
                <a:latin typeface="Lato"/>
              </a:rPr>
              <a:t>4. pangangayaw</a:t>
            </a:r>
            <a:endParaRPr b="0" lang="en-PH" sz="1800" spc="-1" strike="noStrike">
              <a:latin typeface="Arial"/>
            </a:endParaRPr>
          </a:p>
          <a:p>
            <a:pPr>
              <a:lnSpc>
                <a:spcPct val="100000"/>
              </a:lnSpc>
              <a:spcBef>
                <a:spcPts val="1417"/>
              </a:spcBef>
              <a:buNone/>
            </a:pPr>
            <a:r>
              <a:rPr b="0" lang="en-PH" sz="1800" spc="-1" strike="noStrike">
                <a:latin typeface="Lato"/>
              </a:rPr>
              <a:t>5. pagbabatik</a:t>
            </a:r>
            <a:endParaRPr b="0" lang="en-PH" sz="1800" spc="-1" strike="noStrike">
              <a:latin typeface="Arial"/>
            </a:endParaRPr>
          </a:p>
        </p:txBody>
      </p:sp>
      <p:sp>
        <p:nvSpPr>
          <p:cNvPr id="144" name="Title 8"/>
          <p:cNvSpPr/>
          <p:nvPr/>
        </p:nvSpPr>
        <p:spPr>
          <a:xfrm>
            <a:off x="838080" y="365400"/>
            <a:ext cx="10317600" cy="132084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1" lang="en-US" sz="3200" spc="-1" strike="noStrike">
                <a:solidFill>
                  <a:srgbClr val="000000"/>
                </a:solidFill>
                <a:latin typeface="Lato"/>
                <a:ea typeface="Arial-Black"/>
              </a:rPr>
              <a:t>Susi sa Pagwawasto</a:t>
            </a:r>
            <a:endParaRPr b="0" lang="en-PH" sz="32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865</TotalTime>
  <Application>LibreOffice/7.2.5.2$MacOSX_X86_64 LibreOffice_project/499f9727c189e6ef3471021d6132d4c694f357e5</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2023-04-04T08:03:20Z</dcterms:modified>
  <cp:revision>122</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7</vt:i4>
  </property>
</Properties>
</file>