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120" cy="68400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000" cy="27810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6440" cy="38444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6440" cy="3661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120" cy="6170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2560" cy="9525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6640" cy="10166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3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5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8440" cy="33667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32000" y="2881080"/>
            <a:ext cx="808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Expressions and Symbols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41080" y="1656720"/>
            <a:ext cx="10977840" cy="44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Poetry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a literary genre or a form of literature that interplays words and rhythm. It is written in lines—may or may not be in sentences. The lines are separated into groups called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stanzas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Others, like haiku, follow strict syllable and line counts.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Sound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refers to the sound devices (rhyme and rhythm) and techniques that poets use to enhance a poem’s mood and meaning.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Imagery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involves the use of words and phrases that appeal to the five senses. Poets use imagery to create a picture in the reader’s mind.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6" name="TextBox 1"/>
          <p:cNvSpPr/>
          <p:nvPr/>
        </p:nvSpPr>
        <p:spPr>
          <a:xfrm>
            <a:off x="195840" y="361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Expressions and Symbols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541080" y="1116720"/>
            <a:ext cx="10977840" cy="44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Figurative language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the creative language that poets use to tell stories, share feelings, and describe experiences. Writers use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figurative languages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 writing their works. They can use direct comparisons using metaphor, as or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like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 simile, or even give qualities to inanimate objects using personification. We can also learn more about the authors by using card catalogs or by researching about them and their works.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Poets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use figures of speech by choosing words and phrases that make the reader see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ordinary things in new ways.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Theme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the message about life that the poem conveys.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TextBox 2"/>
          <p:cNvSpPr/>
          <p:nvPr/>
        </p:nvSpPr>
        <p:spPr>
          <a:xfrm>
            <a:off x="195840" y="361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Expressions and Symbols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541080" y="1116720"/>
            <a:ext cx="5577840" cy="44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Shall I compare you to a rainbowed shower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Drawing to earth the very arc of dream,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Or shall I say you are an orchid flower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That fevers men beside a jungle stream?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Shall I compare you to a windy morning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Because you stir the sleeping blood and brain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 rise and follow beauty till beauty, scorning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TextBox 3"/>
          <p:cNvSpPr/>
          <p:nvPr/>
        </p:nvSpPr>
        <p:spPr>
          <a:xfrm>
            <a:off x="195840" y="361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Expressions and Symbols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6120000" y="2304720"/>
            <a:ext cx="5577840" cy="44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Desire’s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fleet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runners, vanishes again?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No, you are more than spectrum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, than the find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Of orchid hunters, than Ariel dawn on wings.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And I, who know you are the undefined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Reality of all unreal things,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Now wisely set your breathlessness apart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As the unanswered challenge to the dreamer’s art.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4104000" y="1512000"/>
            <a:ext cx="3422880" cy="81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 a Lovely Woman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(Angela Manalang-Gloria, 1935)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541080" y="1116720"/>
            <a:ext cx="10977840" cy="44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Gloria used figurative language in her poem—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simile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metaphor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and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personification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simile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uses words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like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or as to compare two unlike things that have something in common. 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metaphor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compares two unlike things without using words such as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like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or as. The giving of human qualities to an animal, object, or idea is called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personification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Examples for Simile, Metaphor, and Personification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Simile: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Jessa and Badeth fight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like cat and dog.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Metaphor: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Emily’s words toward Nathan cut deeper than sword.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Personification: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car complained because of the heavy load.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TextBox 4"/>
          <p:cNvSpPr/>
          <p:nvPr/>
        </p:nvSpPr>
        <p:spPr>
          <a:xfrm>
            <a:off x="195840" y="361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Expressions and Symbols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541080" y="1116720"/>
            <a:ext cx="10977840" cy="50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The poem have elements. It include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lines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imagery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sound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and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figurative language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All these elements can contribute to the theme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of a literary selection. For example, when Gloria changes the figurative language she used in her poem, this will also change the theme of the poem.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Also, in poems, authors use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sensory images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to vividly describe something by providing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them the descriptions which use the five senses: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sight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sound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taste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touch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and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smell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These images help the reader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see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hear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taste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smell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and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feel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what the authors described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in their works.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Poems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also have conflicts.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Conflict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 the tension between two opposing forces. Conflicts in literary selections must be solved in nonviolent ways.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Nonviolent method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means involving peaceful ways of resolving issues or conflicts.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TextBox 5"/>
          <p:cNvSpPr/>
          <p:nvPr/>
        </p:nvSpPr>
        <p:spPr>
          <a:xfrm>
            <a:off x="195840" y="361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Expressions and Symbols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541080" y="792720"/>
            <a:ext cx="10977840" cy="50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ACTIVITY: 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Identify the figures of speech used in the given examples.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1. Shall I compare you to a windy morning?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2. It must be slender as a bell.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3. You are an orchid flower.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B. Find the object or idea that is being personified in the sentence below. Then, explain what human trait or action is applied to it.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 u="heavy">
                <a:solidFill>
                  <a:srgbClr val="000000"/>
                </a:solidFill>
                <a:uFillTx/>
                <a:latin typeface="LaTO"/>
                <a:ea typeface="€.håþ"/>
              </a:rPr>
              <a:t>It must be a brightness moving.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What is being personified?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What human trait or quality is given?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8" name="TextBox 6"/>
          <p:cNvSpPr/>
          <p:nvPr/>
        </p:nvSpPr>
        <p:spPr>
          <a:xfrm>
            <a:off x="195840" y="361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Expressions and Symbols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541080" y="864720"/>
            <a:ext cx="10977840" cy="50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000" spc="-1" strike="noStrike">
                <a:solidFill>
                  <a:srgbClr val="c9211e"/>
                </a:solidFill>
                <a:latin typeface="LaTO"/>
                <a:ea typeface="DejaVu Sans"/>
              </a:rPr>
              <a:t>ANSWER: 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Identify the figures of speech used in the given examples.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1. Shall I compare you to a windy morning? </a:t>
            </a:r>
            <a:r>
              <a:rPr b="0" lang="en-PH" sz="1800" spc="-1" strike="noStrike" u="sng">
                <a:solidFill>
                  <a:srgbClr val="c9211e"/>
                </a:solidFill>
                <a:uFillTx/>
                <a:latin typeface="LaTO"/>
                <a:ea typeface="€.håþ"/>
              </a:rPr>
              <a:t>    METAPHOR    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2. It must be slender as a bell. </a:t>
            </a:r>
            <a:r>
              <a:rPr b="0" lang="en-PH" sz="1800" spc="-1" strike="noStrike" u="sng">
                <a:solidFill>
                  <a:srgbClr val="c9211e"/>
                </a:solidFill>
                <a:uFillTx/>
                <a:latin typeface="LaTO"/>
                <a:ea typeface="€.håþ"/>
              </a:rPr>
              <a:t>       SIMILE     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3. You are an orchid flower. </a:t>
            </a:r>
            <a:r>
              <a:rPr b="0" lang="en-PH" sz="1800" spc="-1" strike="noStrike" u="sng">
                <a:solidFill>
                  <a:srgbClr val="c9211e"/>
                </a:solidFill>
                <a:uFillTx/>
                <a:latin typeface="LaTO"/>
                <a:ea typeface="€.håþ"/>
              </a:rPr>
              <a:t>    METAPHOR   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€.hå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B. Find the object or idea that is being personified in the sentence below. Then, explain what human trait or action is applied to it.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 u="heavy">
                <a:solidFill>
                  <a:srgbClr val="000000"/>
                </a:solidFill>
                <a:uFillTx/>
                <a:latin typeface="LaTO"/>
                <a:ea typeface="€.håþ"/>
              </a:rPr>
              <a:t>It must be a brightness moving.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.håþ"/>
              </a:rPr>
              <a:t>What is being personified?   </a:t>
            </a:r>
            <a:r>
              <a:rPr b="0" lang="en-PH" sz="1800" spc="-1" strike="noStrike" u="sng">
                <a:solidFill>
                  <a:srgbClr val="c9211e"/>
                </a:solidFill>
                <a:uFillTx/>
                <a:latin typeface="LaTO"/>
                <a:ea typeface="€.håþ"/>
              </a:rPr>
              <a:t>     Brightness is being personified.   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What human trait or quality is given?  </a:t>
            </a:r>
            <a:r>
              <a:rPr b="0" lang="en-PH" sz="1800" spc="-1" strike="noStrike" u="sng">
                <a:solidFill>
                  <a:srgbClr val="c9211e"/>
                </a:solidFill>
                <a:uFillTx/>
                <a:latin typeface="LaTO"/>
                <a:ea typeface="DejaVu Sans"/>
              </a:rPr>
              <a:t>    The human trait or quality given is moving.    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0" name="TextBox 9"/>
          <p:cNvSpPr/>
          <p:nvPr/>
        </p:nvSpPr>
        <p:spPr>
          <a:xfrm>
            <a:off x="195840" y="361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Expressions and Symbols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2859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2023-07-19T17:29:02Z</dcterms:modified>
  <cp:revision>184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