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7.png" ContentType="image/png"/>
  <Override PartName="/ppt/media/image12.png" ContentType="image/png"/>
  <Override PartName="/ppt/media/image8.png" ContentType="image/png"/>
  <Override PartName="/ppt/media/image13.png" ContentType="image/png"/>
  <Override PartName="/ppt/media/image10.png" ContentType="image/png"/>
  <Override PartName="/ppt/media/image9.png" ContentType="image/png"/>
  <Override PartName="/ppt/media/image14.png" ContentType="image/png"/>
  <Override PartName="/ppt/media/image5.png" ContentType="image/png"/>
  <Override PartName="/ppt/media/image1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94.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92.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93.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96.xml.rels" ContentType="application/vnd.openxmlformats-package.relationships+xml"/>
  <Override PartName="/ppt/slideLayouts/_rels/slideLayout74.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1.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88.xml.rels" ContentType="application/vnd.openxmlformats-package.relationships+xml"/>
  <Override PartName="/ppt/slideLayouts/_rels/slideLayout73.xml.rels" ContentType="application/vnd.openxmlformats-package.relationships+xml"/>
  <Override PartName="/ppt/slideLayouts/_rels/slideLayout87.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85.xml.rels" ContentType="application/vnd.openxmlformats-package.relationships+xml"/>
  <Override PartName="/ppt/slideLayouts/_rels/slideLayout6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62.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6.xml.rels" ContentType="application/vnd.openxmlformats-package.relationships+xml"/>
  <Override PartName="/ppt/slideLayouts/_rels/slideLayout94.xml.rels" ContentType="application/vnd.openxmlformats-package.relationships+xml"/>
  <Override PartName="/ppt/slideLayouts/_rels/slideLayout93.xml.rels" ContentType="application/vnd.openxmlformats-package.relationships+xml"/>
  <Override PartName="/ppt/slideLayouts/_rels/slideLayout35.xml.rels" ContentType="application/vnd.openxmlformats-package.relationships+xml"/>
  <Override PartName="/ppt/slideLayouts/_rels/slideLayout77.xml.rels" ContentType="application/vnd.openxmlformats-package.relationships+xml"/>
  <Override PartName="/ppt/slideLayouts/_rels/slideLayout45.xml.rels" ContentType="application/vnd.openxmlformats-package.relationships+xml"/>
  <Override PartName="/ppt/slideLayouts/_rels/slideLayout92.xml.rels" ContentType="application/vnd.openxmlformats-package.relationships+xml"/>
  <Override PartName="/ppt/slideLayouts/_rels/slideLayout34.xml.rels" ContentType="application/vnd.openxmlformats-package.relationships+xml"/>
  <Override PartName="/ppt/slideLayouts/_rels/slideLayout43.xml.rels" ContentType="application/vnd.openxmlformats-package.relationships+xml"/>
  <Override PartName="/ppt/slideLayouts/_rels/slideLayout33.xml.rels" ContentType="application/vnd.openxmlformats-package.relationships+xml"/>
  <Override PartName="/ppt/slideLayouts/_rels/slideLayout91.xml.rels" ContentType="application/vnd.openxmlformats-package.relationships+xml"/>
  <Override PartName="/ppt/slideLayouts/_rels/slideLayout15.xml.rels" ContentType="application/vnd.openxmlformats-package.relationships+xml"/>
  <Override PartName="/ppt/slideLayouts/_rels/slideLayout89.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48.xml.rels" ContentType="application/vnd.openxmlformats-package.relationships+xml"/>
  <Override PartName="/ppt/slideLayouts/_rels/slideLayout16.xml.rels" ContentType="application/vnd.openxmlformats-package.relationships+xml"/>
  <Override PartName="/ppt/slideLayouts/_rels/slideLayout90.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42.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30.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95.xml" ContentType="application/vnd.openxmlformats-officedocument.presentationml.slideLayout+xml"/>
  <Override PartName="/ppt/slideLayouts/slideLayout88.xml" ContentType="application/vnd.openxmlformats-officedocument.presentationml.slideLayout+xml"/>
  <Override PartName="/ppt/slideLayouts/slideLayout96.xml" ContentType="application/vnd.openxmlformats-officedocument.presentationml.slideLayout+xml"/>
  <Override PartName="/ppt/slides/_rels/slide15.xml.rels" ContentType="application/vnd.openxmlformats-package.relationships+xml"/>
  <Override PartName="/ppt/slides/_rels/slide14.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0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2160" cy="6818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59040" cy="2759040"/>
          </a:xfrm>
          <a:prstGeom prst="rect">
            <a:avLst/>
          </a:prstGeom>
          <a:ln w="0">
            <a:noFill/>
          </a:ln>
        </p:spPr>
      </p:pic>
      <p:sp>
        <p:nvSpPr>
          <p:cNvPr id="2" name="Rectangle 5"/>
          <p:cNvSpPr/>
          <p:nvPr/>
        </p:nvSpPr>
        <p:spPr>
          <a:xfrm>
            <a:off x="3487320" y="1475280"/>
            <a:ext cx="8664480" cy="38224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4480" cy="34416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2160" cy="595080"/>
          </a:xfrm>
          <a:prstGeom prst="rect">
            <a:avLst/>
          </a:prstGeom>
          <a:ln w="0">
            <a:noFill/>
          </a:ln>
        </p:spPr>
      </p:pic>
      <p:sp>
        <p:nvSpPr>
          <p:cNvPr id="43" name="Rectangle 7"/>
          <p:cNvSpPr/>
          <p:nvPr/>
        </p:nvSpPr>
        <p:spPr>
          <a:xfrm>
            <a:off x="10868760" y="0"/>
            <a:ext cx="930600" cy="930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94680" cy="994680"/>
          </a:xfrm>
          <a:prstGeom prst="rect">
            <a:avLst/>
          </a:prstGeom>
          <a:ln w="0">
            <a:noFill/>
          </a:ln>
        </p:spPr>
      </p:pic>
      <p:sp>
        <p:nvSpPr>
          <p:cNvPr id="45" name="TextBox 9"/>
          <p:cNvSpPr/>
          <p:nvPr/>
        </p:nvSpPr>
        <p:spPr>
          <a:xfrm>
            <a:off x="185400" y="6362280"/>
            <a:ext cx="465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7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2160" cy="595080"/>
          </a:xfrm>
          <a:prstGeom prst="rect">
            <a:avLst/>
          </a:prstGeom>
          <a:ln w="0">
            <a:noFill/>
          </a:ln>
        </p:spPr>
      </p:pic>
      <p:sp>
        <p:nvSpPr>
          <p:cNvPr id="86" name="Rectangle 7"/>
          <p:cNvSpPr/>
          <p:nvPr/>
        </p:nvSpPr>
        <p:spPr>
          <a:xfrm>
            <a:off x="10868760" y="0"/>
            <a:ext cx="930600" cy="930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94680" cy="994680"/>
          </a:xfrm>
          <a:prstGeom prst="rect">
            <a:avLst/>
          </a:prstGeom>
          <a:ln w="0">
            <a:noFill/>
          </a:ln>
        </p:spPr>
      </p:pic>
      <p:sp>
        <p:nvSpPr>
          <p:cNvPr id="88" name="TextBox 9"/>
          <p:cNvSpPr/>
          <p:nvPr/>
        </p:nvSpPr>
        <p:spPr>
          <a:xfrm>
            <a:off x="185400" y="6362280"/>
            <a:ext cx="465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7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2160" cy="595080"/>
          </a:xfrm>
          <a:prstGeom prst="rect">
            <a:avLst/>
          </a:prstGeom>
          <a:ln w="0">
            <a:noFill/>
          </a:ln>
        </p:spPr>
      </p:pic>
      <p:sp>
        <p:nvSpPr>
          <p:cNvPr id="129" name="Rectangle 7"/>
          <p:cNvSpPr/>
          <p:nvPr/>
        </p:nvSpPr>
        <p:spPr>
          <a:xfrm>
            <a:off x="10868760" y="0"/>
            <a:ext cx="930600" cy="930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94680" cy="994680"/>
          </a:xfrm>
          <a:prstGeom prst="rect">
            <a:avLst/>
          </a:prstGeom>
          <a:ln w="0">
            <a:noFill/>
          </a:ln>
        </p:spPr>
      </p:pic>
      <p:sp>
        <p:nvSpPr>
          <p:cNvPr id="131" name="TextBox 9"/>
          <p:cNvSpPr/>
          <p:nvPr/>
        </p:nvSpPr>
        <p:spPr>
          <a:xfrm>
            <a:off x="185400" y="6362280"/>
            <a:ext cx="465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7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52160" cy="595080"/>
          </a:xfrm>
          <a:prstGeom prst="rect">
            <a:avLst/>
          </a:prstGeom>
          <a:ln w="0">
            <a:noFill/>
          </a:ln>
        </p:spPr>
      </p:pic>
      <p:sp>
        <p:nvSpPr>
          <p:cNvPr id="172" name="Rectangle 7"/>
          <p:cNvSpPr/>
          <p:nvPr/>
        </p:nvSpPr>
        <p:spPr>
          <a:xfrm>
            <a:off x="10868760" y="0"/>
            <a:ext cx="930600" cy="930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994680" cy="994680"/>
          </a:xfrm>
          <a:prstGeom prst="rect">
            <a:avLst/>
          </a:prstGeom>
          <a:ln w="0">
            <a:noFill/>
          </a:ln>
        </p:spPr>
      </p:pic>
      <p:sp>
        <p:nvSpPr>
          <p:cNvPr id="174" name="TextBox 9"/>
          <p:cNvSpPr/>
          <p:nvPr/>
        </p:nvSpPr>
        <p:spPr>
          <a:xfrm>
            <a:off x="185400" y="6362280"/>
            <a:ext cx="465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360000" y="6352200"/>
            <a:ext cx="267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52160" cy="595080"/>
          </a:xfrm>
          <a:prstGeom prst="rect">
            <a:avLst/>
          </a:prstGeom>
          <a:ln w="0">
            <a:noFill/>
          </a:ln>
        </p:spPr>
      </p:pic>
      <p:sp>
        <p:nvSpPr>
          <p:cNvPr id="215" name="Rectangle 7"/>
          <p:cNvSpPr/>
          <p:nvPr/>
        </p:nvSpPr>
        <p:spPr>
          <a:xfrm>
            <a:off x="10868760" y="0"/>
            <a:ext cx="930600" cy="930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16" name="Picture 10" descr=""/>
          <p:cNvPicPr/>
          <p:nvPr/>
        </p:nvPicPr>
        <p:blipFill>
          <a:blip r:embed="rId3"/>
          <a:stretch/>
        </p:blipFill>
        <p:spPr>
          <a:xfrm>
            <a:off x="10857240" y="-64440"/>
            <a:ext cx="994680" cy="994680"/>
          </a:xfrm>
          <a:prstGeom prst="rect">
            <a:avLst/>
          </a:prstGeom>
          <a:ln w="0">
            <a:noFill/>
          </a:ln>
        </p:spPr>
      </p:pic>
      <p:sp>
        <p:nvSpPr>
          <p:cNvPr id="217" name="TextBox 9"/>
          <p:cNvSpPr/>
          <p:nvPr/>
        </p:nvSpPr>
        <p:spPr>
          <a:xfrm>
            <a:off x="185400" y="6362280"/>
            <a:ext cx="465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360000" y="6352200"/>
            <a:ext cx="267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New REX Education Mission Logo V.png" descr="New REX Education Mission Logo V.png"/>
          <p:cNvPicPr/>
          <p:nvPr/>
        </p:nvPicPr>
        <p:blipFill>
          <a:blip r:embed="rId2"/>
          <a:stretch/>
        </p:blipFill>
        <p:spPr>
          <a:xfrm>
            <a:off x="2755800" y="1508760"/>
            <a:ext cx="6576480" cy="3344760"/>
          </a:xfrm>
          <a:prstGeom prst="rect">
            <a:avLst/>
          </a:prstGeom>
          <a:ln w="12700">
            <a:noFill/>
          </a:ln>
        </p:spPr>
      </p:pic>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5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96" name="Picture 18" descr=""/>
          <p:cNvPicPr/>
          <p:nvPr/>
        </p:nvPicPr>
        <p:blipFill>
          <a:blip r:embed="rId2"/>
          <a:stretch/>
        </p:blipFill>
        <p:spPr>
          <a:xfrm>
            <a:off x="0" y="6242760"/>
            <a:ext cx="12152160" cy="595080"/>
          </a:xfrm>
          <a:prstGeom prst="rect">
            <a:avLst/>
          </a:prstGeom>
          <a:ln w="0">
            <a:noFill/>
          </a:ln>
        </p:spPr>
      </p:pic>
      <p:sp>
        <p:nvSpPr>
          <p:cNvPr id="297" name="Rectangle 7"/>
          <p:cNvSpPr/>
          <p:nvPr/>
        </p:nvSpPr>
        <p:spPr>
          <a:xfrm>
            <a:off x="10868760" y="0"/>
            <a:ext cx="930600" cy="930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98" name="Picture 10" descr=""/>
          <p:cNvPicPr/>
          <p:nvPr/>
        </p:nvPicPr>
        <p:blipFill>
          <a:blip r:embed="rId3"/>
          <a:stretch/>
        </p:blipFill>
        <p:spPr>
          <a:xfrm>
            <a:off x="10857240" y="-64440"/>
            <a:ext cx="994680" cy="994680"/>
          </a:xfrm>
          <a:prstGeom prst="rect">
            <a:avLst/>
          </a:prstGeom>
          <a:ln w="0">
            <a:noFill/>
          </a:ln>
        </p:spPr>
      </p:pic>
      <p:sp>
        <p:nvSpPr>
          <p:cNvPr id="299" name="TextBox 9"/>
          <p:cNvSpPr/>
          <p:nvPr/>
        </p:nvSpPr>
        <p:spPr>
          <a:xfrm>
            <a:off x="185400" y="6362280"/>
            <a:ext cx="4651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300" name="TextBox 11"/>
          <p:cNvSpPr/>
          <p:nvPr/>
        </p:nvSpPr>
        <p:spPr>
          <a:xfrm>
            <a:off x="9360000" y="6352200"/>
            <a:ext cx="267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3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02"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3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TextBox 7"/>
          <p:cNvSpPr/>
          <p:nvPr/>
        </p:nvSpPr>
        <p:spPr>
          <a:xfrm>
            <a:off x="4203360" y="2760840"/>
            <a:ext cx="7455240" cy="1308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4000" spc="-1" strike="noStrike">
                <a:solidFill>
                  <a:srgbClr val="ffffff"/>
                </a:solidFill>
                <a:latin typeface="Lato"/>
                <a:ea typeface="DejaVu Sans"/>
              </a:rPr>
              <a:t>Migrasyon:</a:t>
            </a:r>
            <a:endParaRPr b="0" lang="en-PH" sz="4000" spc="-1" strike="noStrike">
              <a:latin typeface="Arial"/>
            </a:endParaRPr>
          </a:p>
          <a:p>
            <a:pPr algn="ctr">
              <a:lnSpc>
                <a:spcPct val="100000"/>
              </a:lnSpc>
              <a:buNone/>
            </a:pPr>
            <a:r>
              <a:rPr b="1" lang="en-US" sz="4000" spc="-1" strike="noStrike">
                <a:solidFill>
                  <a:srgbClr val="ffffff"/>
                </a:solidFill>
                <a:latin typeface="Lato"/>
                <a:ea typeface="DejaVu Sans"/>
              </a:rPr>
              <a:t>Konsepto at Konteksto</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PlaceHolder 14"/>
          <p:cNvSpPr/>
          <p:nvPr/>
        </p:nvSpPr>
        <p:spPr>
          <a:xfrm>
            <a:off x="609840" y="2520000"/>
            <a:ext cx="10949400" cy="719280"/>
          </a:xfrm>
          <a:prstGeom prst="rect">
            <a:avLst/>
          </a:prstGeom>
          <a:noFill/>
          <a:ln w="76320">
            <a:noFill/>
          </a:ln>
        </p:spPr>
        <p:style>
          <a:lnRef idx="0"/>
          <a:fillRef idx="0"/>
          <a:effectRef idx="0"/>
          <a:fontRef idx="minor"/>
        </p:style>
      </p:sp>
      <p:sp>
        <p:nvSpPr>
          <p:cNvPr id="379" name="PlaceHolder 20"/>
          <p:cNvSpPr/>
          <p:nvPr/>
        </p:nvSpPr>
        <p:spPr>
          <a:xfrm>
            <a:off x="609480" y="198000"/>
            <a:ext cx="10008720" cy="1061280"/>
          </a:xfrm>
          <a:prstGeom prst="rect">
            <a:avLst/>
          </a:prstGeom>
          <a:solidFill>
            <a:srgbClr val="ffd8ce"/>
          </a:solidFill>
          <a:ln w="76320">
            <a:solidFill>
              <a:srgbClr val="650953"/>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650953"/>
                </a:solidFill>
                <a:latin typeface="Lato"/>
                <a:ea typeface="DejaVu Sans"/>
              </a:rPr>
              <a:t>Migrasyon: Konsepto at Konteksto</a:t>
            </a:r>
            <a:endParaRPr b="0" lang="en-PH" sz="4000" spc="-1" strike="noStrike">
              <a:latin typeface="Arial"/>
            </a:endParaRPr>
          </a:p>
        </p:txBody>
      </p:sp>
      <p:sp>
        <p:nvSpPr>
          <p:cNvPr id="380" name=""/>
          <p:cNvSpPr/>
          <p:nvPr/>
        </p:nvSpPr>
        <p:spPr>
          <a:xfrm>
            <a:off x="609480" y="1440000"/>
            <a:ext cx="5039280" cy="971280"/>
          </a:xfrm>
          <a:custGeom>
            <a:avLst/>
            <a:gdLst/>
            <a:ahLst/>
            <a:rect l="l" t="t" r="r" b="b"/>
            <a:pathLst>
              <a:path w="14002" h="2702">
                <a:moveTo>
                  <a:pt x="450" y="0"/>
                </a:moveTo>
                <a:lnTo>
                  <a:pt x="450" y="0"/>
                </a:lnTo>
                <a:cubicBezTo>
                  <a:pt x="371" y="0"/>
                  <a:pt x="294" y="21"/>
                  <a:pt x="225" y="60"/>
                </a:cubicBezTo>
                <a:cubicBezTo>
                  <a:pt x="157" y="100"/>
                  <a:pt x="100" y="157"/>
                  <a:pt x="60" y="225"/>
                </a:cubicBezTo>
                <a:cubicBezTo>
                  <a:pt x="21" y="294"/>
                  <a:pt x="0" y="371"/>
                  <a:pt x="0" y="450"/>
                </a:cubicBezTo>
                <a:lnTo>
                  <a:pt x="0" y="2250"/>
                </a:lnTo>
                <a:lnTo>
                  <a:pt x="0" y="2251"/>
                </a:lnTo>
                <a:cubicBezTo>
                  <a:pt x="0" y="2330"/>
                  <a:pt x="21" y="2407"/>
                  <a:pt x="60" y="2476"/>
                </a:cubicBezTo>
                <a:cubicBezTo>
                  <a:pt x="100" y="2544"/>
                  <a:pt x="157" y="2601"/>
                  <a:pt x="225" y="2641"/>
                </a:cubicBezTo>
                <a:cubicBezTo>
                  <a:pt x="294" y="2680"/>
                  <a:pt x="371" y="2701"/>
                  <a:pt x="450" y="2701"/>
                </a:cubicBezTo>
                <a:lnTo>
                  <a:pt x="13550" y="2701"/>
                </a:lnTo>
                <a:lnTo>
                  <a:pt x="13551" y="2701"/>
                </a:lnTo>
                <a:cubicBezTo>
                  <a:pt x="13630" y="2701"/>
                  <a:pt x="13707" y="2680"/>
                  <a:pt x="13776" y="2641"/>
                </a:cubicBezTo>
                <a:cubicBezTo>
                  <a:pt x="13844" y="2601"/>
                  <a:pt x="13901" y="2544"/>
                  <a:pt x="13941" y="2476"/>
                </a:cubicBezTo>
                <a:cubicBezTo>
                  <a:pt x="13980" y="2407"/>
                  <a:pt x="14001" y="2330"/>
                  <a:pt x="14001" y="2251"/>
                </a:cubicBezTo>
                <a:lnTo>
                  <a:pt x="14001" y="450"/>
                </a:lnTo>
                <a:lnTo>
                  <a:pt x="14001" y="450"/>
                </a:lnTo>
                <a:lnTo>
                  <a:pt x="14001" y="450"/>
                </a:lnTo>
                <a:cubicBezTo>
                  <a:pt x="14001" y="371"/>
                  <a:pt x="13980" y="294"/>
                  <a:pt x="13941" y="225"/>
                </a:cubicBezTo>
                <a:cubicBezTo>
                  <a:pt x="13901" y="157"/>
                  <a:pt x="13844" y="100"/>
                  <a:pt x="13776" y="60"/>
                </a:cubicBezTo>
                <a:cubicBezTo>
                  <a:pt x="13707" y="21"/>
                  <a:pt x="13630" y="0"/>
                  <a:pt x="13551" y="0"/>
                </a:cubicBezTo>
                <a:lnTo>
                  <a:pt x="450" y="0"/>
                </a:lnTo>
              </a:path>
            </a:pathLst>
          </a:custGeom>
          <a:solidFill>
            <a:srgbClr val="650953"/>
          </a:solidFill>
          <a:ln w="76320">
            <a:solidFill>
              <a:srgbClr val="ff7b59">
                <a:alpha val="70000"/>
              </a:srgbClr>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d8ce"/>
                </a:solidFill>
                <a:latin typeface="Lato"/>
                <a:ea typeface="DejaVu Sans"/>
              </a:rPr>
              <a:t>MIGRASYONG PANLABAS</a:t>
            </a:r>
            <a:endParaRPr b="0" lang="en-PH" sz="2000" spc="-1" strike="noStrike">
              <a:latin typeface="Arial"/>
            </a:endParaRPr>
          </a:p>
          <a:p>
            <a:pPr algn="ctr">
              <a:lnSpc>
                <a:spcPct val="100000"/>
              </a:lnSpc>
              <a:buNone/>
            </a:pPr>
            <a:r>
              <a:rPr b="1" lang="en-PH" sz="2000" spc="-1" strike="noStrike">
                <a:solidFill>
                  <a:srgbClr val="ffd8ce"/>
                </a:solidFill>
                <a:latin typeface="Lato"/>
                <a:ea typeface="DejaVu Sans"/>
              </a:rPr>
              <a:t>(INTERNATIONAL MIGRATION)</a:t>
            </a:r>
            <a:endParaRPr b="0" lang="en-PH" sz="2000" spc="-1" strike="noStrike">
              <a:latin typeface="Arial"/>
            </a:endParaRPr>
          </a:p>
        </p:txBody>
      </p:sp>
      <p:graphicFrame>
        <p:nvGraphicFramePr>
          <p:cNvPr id="381" name=""/>
          <p:cNvGraphicFramePr/>
          <p:nvPr/>
        </p:nvGraphicFramePr>
        <p:xfrm>
          <a:off x="745560" y="2591280"/>
          <a:ext cx="10774080" cy="3312720"/>
        </p:xfrm>
        <a:graphic>
          <a:graphicData uri="http://schemas.openxmlformats.org/drawingml/2006/table">
            <a:tbl>
              <a:tblPr/>
              <a:tblGrid>
                <a:gridCol w="10774440"/>
              </a:tblGrid>
              <a:tr h="668160">
                <a:tc>
                  <a:txBody>
                    <a:bodyPr lIns="90000" rIns="90000" tIns="46800" bIns="46800" anchor="ctr">
                      <a:noAutofit/>
                    </a:bodyPr>
                    <a:p>
                      <a:pPr algn="ctr">
                        <a:buNone/>
                      </a:pPr>
                      <a:r>
                        <a:rPr b="1" lang="en-PH" sz="1800" spc="-1" strike="noStrike">
                          <a:solidFill>
                            <a:srgbClr val="ffd8ce"/>
                          </a:solidFill>
                          <a:latin typeface="Lato"/>
                          <a:ea typeface="AppleSystemUIFont"/>
                        </a:rPr>
                        <a:t>Population Facts: International Migrants Numbered 272 Million in 2019, Continuing an Upward Trend in All Major World Regions</a:t>
                      </a:r>
                      <a:endParaRPr b="1" lang="en-PH" sz="1800" spc="-1" strike="noStrike">
                        <a:solidFill>
                          <a:srgbClr val="ffd8ce"/>
                        </a:solidFill>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650953"/>
                    </a:solidFill>
                  </a:tcPr>
                </a:tc>
              </a:tr>
              <a:tr h="1274760">
                <a:tc>
                  <a:txBody>
                    <a:bodyPr lIns="90000" rIns="90000" tIns="46800" bIns="46800" anchor="ctr">
                      <a:noAutofit/>
                    </a:bodyPr>
                    <a:p>
                      <a:pPr algn="just">
                        <a:buNone/>
                      </a:pPr>
                      <a:r>
                        <a:rPr b="1" lang="en-PH" sz="1600" spc="-1" strike="noStrike">
                          <a:latin typeface="Lato"/>
                          <a:ea typeface="AppleSystemUIFont"/>
                        </a:rPr>
                        <a:t>3. Although Europe and Northern America continue to host the largest numbers of international migrants, migrant populations have grown more rapidly in Northern Africa and Western Asia and in sub-Saharan Africa. Just over half of all international migrants reside in Europe and Northern America. In 2019, Europe hosted the largest number of international migrants (82.3 million), followed by Northern America (58.6 million) and Northern Africa and Western Asia (48.6 million).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1369800">
                <a:tc>
                  <a:txBody>
                    <a:bodyPr lIns="90000" rIns="90000" tIns="46800" bIns="46800" anchor="ctr">
                      <a:noAutofit/>
                    </a:bodyPr>
                    <a:p>
                      <a:pPr algn="just">
                        <a:buNone/>
                      </a:pPr>
                      <a:r>
                        <a:rPr b="1" lang="en-PH" sz="1600" spc="-1" strike="noStrike">
                          <a:latin typeface="Lato"/>
                          <a:ea typeface="AppleSystemUIFont"/>
                        </a:rPr>
                        <a:t>4. The distribution of international migrants by Sustainable Development Goals (SDG) region is changing. Over two fifths of all international migrants were born in Europe or in Central and Southern Asia.</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
        <p:nvSpPr>
          <p:cNvPr id="382" name=""/>
          <p:cNvSpPr txBox="1"/>
          <p:nvPr/>
        </p:nvSpPr>
        <p:spPr>
          <a:xfrm>
            <a:off x="795600" y="5940000"/>
            <a:ext cx="1724400" cy="242640"/>
          </a:xfrm>
          <a:prstGeom prst="rect">
            <a:avLst/>
          </a:prstGeom>
          <a:noFill/>
          <a:ln w="0">
            <a:noFill/>
          </a:ln>
        </p:spPr>
        <p:txBody>
          <a:bodyPr lIns="90000" rIns="90000" tIns="45000" bIns="45000" anchor="t">
            <a:noAutofit/>
          </a:bodyPr>
          <a:p>
            <a:r>
              <a:rPr b="0" lang="en-PH" sz="1000" spc="-1" strike="noStrike">
                <a:latin typeface="Lato"/>
                <a:ea typeface="AppleSystemUIFont"/>
              </a:rPr>
              <a:t>Pinagkunan: United Nations</a:t>
            </a:r>
            <a:endParaRPr b="0" lang="en-PH" sz="1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PlaceHolder 17"/>
          <p:cNvSpPr/>
          <p:nvPr/>
        </p:nvSpPr>
        <p:spPr>
          <a:xfrm>
            <a:off x="609840" y="2520000"/>
            <a:ext cx="10949400" cy="719280"/>
          </a:xfrm>
          <a:prstGeom prst="rect">
            <a:avLst/>
          </a:prstGeom>
          <a:noFill/>
          <a:ln w="76320">
            <a:noFill/>
          </a:ln>
        </p:spPr>
        <p:style>
          <a:lnRef idx="0"/>
          <a:fillRef idx="0"/>
          <a:effectRef idx="0"/>
          <a:fontRef idx="minor"/>
        </p:style>
      </p:sp>
      <p:sp>
        <p:nvSpPr>
          <p:cNvPr id="384" name="PlaceHolder 24"/>
          <p:cNvSpPr/>
          <p:nvPr/>
        </p:nvSpPr>
        <p:spPr>
          <a:xfrm>
            <a:off x="609480" y="198000"/>
            <a:ext cx="10008720" cy="1061280"/>
          </a:xfrm>
          <a:prstGeom prst="rect">
            <a:avLst/>
          </a:prstGeom>
          <a:solidFill>
            <a:srgbClr val="ffd8ce"/>
          </a:solidFill>
          <a:ln w="76320">
            <a:solidFill>
              <a:srgbClr val="650953"/>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650953"/>
                </a:solidFill>
                <a:latin typeface="Lato"/>
                <a:ea typeface="DejaVu Sans"/>
              </a:rPr>
              <a:t>Migrasyon: Konsepto at Konteksto</a:t>
            </a:r>
            <a:endParaRPr b="0" lang="en-PH" sz="4000" spc="-1" strike="noStrike">
              <a:latin typeface="Arial"/>
            </a:endParaRPr>
          </a:p>
        </p:txBody>
      </p:sp>
      <p:sp>
        <p:nvSpPr>
          <p:cNvPr id="385" name=""/>
          <p:cNvSpPr/>
          <p:nvPr/>
        </p:nvSpPr>
        <p:spPr>
          <a:xfrm>
            <a:off x="609480" y="1440000"/>
            <a:ext cx="5039280" cy="540000"/>
          </a:xfrm>
          <a:custGeom>
            <a:avLst/>
            <a:gdLst/>
            <a:ahLst/>
            <a:rect l="l" t="t" r="r" b="b"/>
            <a:pathLst>
              <a:path w="14002" h="2702">
                <a:moveTo>
                  <a:pt x="450" y="0"/>
                </a:moveTo>
                <a:lnTo>
                  <a:pt x="450" y="0"/>
                </a:lnTo>
                <a:cubicBezTo>
                  <a:pt x="371" y="0"/>
                  <a:pt x="294" y="21"/>
                  <a:pt x="225" y="60"/>
                </a:cubicBezTo>
                <a:cubicBezTo>
                  <a:pt x="157" y="100"/>
                  <a:pt x="100" y="157"/>
                  <a:pt x="60" y="225"/>
                </a:cubicBezTo>
                <a:cubicBezTo>
                  <a:pt x="21" y="294"/>
                  <a:pt x="0" y="371"/>
                  <a:pt x="0" y="450"/>
                </a:cubicBezTo>
                <a:lnTo>
                  <a:pt x="0" y="2250"/>
                </a:lnTo>
                <a:lnTo>
                  <a:pt x="0" y="2251"/>
                </a:lnTo>
                <a:cubicBezTo>
                  <a:pt x="0" y="2330"/>
                  <a:pt x="21" y="2407"/>
                  <a:pt x="60" y="2476"/>
                </a:cubicBezTo>
                <a:cubicBezTo>
                  <a:pt x="100" y="2544"/>
                  <a:pt x="157" y="2601"/>
                  <a:pt x="225" y="2641"/>
                </a:cubicBezTo>
                <a:cubicBezTo>
                  <a:pt x="294" y="2680"/>
                  <a:pt x="371" y="2701"/>
                  <a:pt x="450" y="2701"/>
                </a:cubicBezTo>
                <a:lnTo>
                  <a:pt x="13550" y="2701"/>
                </a:lnTo>
                <a:lnTo>
                  <a:pt x="13551" y="2701"/>
                </a:lnTo>
                <a:cubicBezTo>
                  <a:pt x="13630" y="2701"/>
                  <a:pt x="13707" y="2680"/>
                  <a:pt x="13776" y="2641"/>
                </a:cubicBezTo>
                <a:cubicBezTo>
                  <a:pt x="13844" y="2601"/>
                  <a:pt x="13901" y="2544"/>
                  <a:pt x="13941" y="2476"/>
                </a:cubicBezTo>
                <a:cubicBezTo>
                  <a:pt x="13980" y="2407"/>
                  <a:pt x="14001" y="2330"/>
                  <a:pt x="14001" y="2251"/>
                </a:cubicBezTo>
                <a:lnTo>
                  <a:pt x="14001" y="450"/>
                </a:lnTo>
                <a:lnTo>
                  <a:pt x="14001" y="450"/>
                </a:lnTo>
                <a:lnTo>
                  <a:pt x="14001" y="450"/>
                </a:lnTo>
                <a:cubicBezTo>
                  <a:pt x="14001" y="371"/>
                  <a:pt x="13980" y="294"/>
                  <a:pt x="13941" y="225"/>
                </a:cubicBezTo>
                <a:cubicBezTo>
                  <a:pt x="13901" y="157"/>
                  <a:pt x="13844" y="100"/>
                  <a:pt x="13776" y="60"/>
                </a:cubicBezTo>
                <a:cubicBezTo>
                  <a:pt x="13707" y="21"/>
                  <a:pt x="13630" y="0"/>
                  <a:pt x="13551" y="0"/>
                </a:cubicBezTo>
                <a:lnTo>
                  <a:pt x="450" y="0"/>
                </a:lnTo>
              </a:path>
            </a:pathLst>
          </a:custGeom>
          <a:solidFill>
            <a:srgbClr val="650953"/>
          </a:solidFill>
          <a:ln w="76320">
            <a:solidFill>
              <a:srgbClr val="ff7b59">
                <a:alpha val="70000"/>
              </a:srgbClr>
            </a:solidFill>
            <a:round/>
          </a:ln>
        </p:spPr>
        <p:style>
          <a:lnRef idx="0"/>
          <a:fillRef idx="0"/>
          <a:effectRef idx="0"/>
          <a:fontRef idx="minor"/>
        </p:style>
        <p:txBody>
          <a:bodyPr lIns="128160" rIns="128160" tIns="83160" bIns="83160" anchor="ctr">
            <a:noAutofit/>
          </a:bodyPr>
          <a:p>
            <a:pPr algn="ctr">
              <a:buNone/>
            </a:pPr>
            <a:r>
              <a:rPr b="1" lang="en-PH" sz="2000" spc="-1" strike="noStrike">
                <a:solidFill>
                  <a:srgbClr val="ffd8ce"/>
                </a:solidFill>
                <a:latin typeface="Lato"/>
                <a:ea typeface="DejaVu Sans"/>
              </a:rPr>
              <a:t>Mga Dahilan ng Migrasyon</a:t>
            </a:r>
            <a:endParaRPr b="0" lang="en-PH" sz="2000" spc="-1" strike="noStrike">
              <a:latin typeface="AppleSystemUIFont"/>
              <a:ea typeface="AppleSystemUIFont"/>
            </a:endParaRPr>
          </a:p>
        </p:txBody>
      </p:sp>
      <p:graphicFrame>
        <p:nvGraphicFramePr>
          <p:cNvPr id="386" name=""/>
          <p:cNvGraphicFramePr/>
          <p:nvPr/>
        </p:nvGraphicFramePr>
        <p:xfrm>
          <a:off x="848520" y="2183400"/>
          <a:ext cx="10671480" cy="3576600"/>
        </p:xfrm>
        <a:graphic>
          <a:graphicData uri="http://schemas.openxmlformats.org/drawingml/2006/table">
            <a:tbl>
              <a:tblPr/>
              <a:tblGrid>
                <a:gridCol w="10671480"/>
              </a:tblGrid>
              <a:tr h="1787760">
                <a:tc>
                  <a:txBody>
                    <a:bodyPr lIns="90000" rIns="90000" tIns="46800" bIns="46800" anchor="ctr">
                      <a:noAutofit/>
                    </a:bodyPr>
                    <a:p>
                      <a:pPr algn="just">
                        <a:buNone/>
                      </a:pPr>
                      <a:r>
                        <a:rPr b="1" lang="en-PH" sz="1800" spc="-1" strike="noStrike">
                          <a:latin typeface="Lato"/>
                          <a:ea typeface="AppleSystemUIFont"/>
                        </a:rPr>
                        <a:t>1. Malaking porsiyento ng mga migranteng nangingibang bansa ay tinatawag na economic migrants o iyong naghahanap ng mas magandang pagkakataon upang mapaunlad ang kanilang kabuhayan. Ang grupong ito ng mga migrante ay mabilis na dumarami sa kasalukuyang panahon. Sa tala noong 2018, tinatayang mahigit sa 10 milyong Pilipino ang naghahanapbuhay sa mahigit 190 bansa sa daigdig. Kabilang sa mga ito ang 3.5 milyong Pilipinong permanente nang naninirahan bilang immigrants sa ibang bansa tulad ng United States of America, Canada, Australia, Japan, United Kingdom, at Germany.</a:t>
                      </a:r>
                      <a:endParaRPr b="1" lang="en-PH" sz="18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1788840">
                <a:tc>
                  <a:txBody>
                    <a:bodyPr lIns="90000" rIns="90000" tIns="46800" bIns="46800" anchor="ctr">
                      <a:noAutofit/>
                    </a:bodyPr>
                    <a:p>
                      <a:pPr algn="just">
                        <a:buNone/>
                      </a:pPr>
                      <a:r>
                        <a:rPr b="1" lang="en-PH" sz="1800" spc="-1" strike="noStrike">
                          <a:latin typeface="Lato"/>
                          <a:ea typeface="AppleSystemUIFont"/>
                        </a:rPr>
                        <a:t>2. Ang kadalasang dahilan ng migrasyon ng mga Pilipino ay ang paghahanap ng mas magandang trabaho na may mas malaking sahod upang matustusan ang mga pangangailangan ng pamilya. Bukod pa rito, nananatiling malaking suliranin ang unemployment o kawalan ng trabaho ng maraming Pilipino. Patuloy ring tumataas ang populasyon ng Pilipinas na nagpapalala sa kompetisyon para sa mga trabaho at nakadaragdag sa suliranin ng kahirapan.</a:t>
                      </a:r>
                      <a:endParaRPr b="1" lang="en-PH" sz="18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7" name="PlaceHolder 25"/>
          <p:cNvSpPr/>
          <p:nvPr/>
        </p:nvSpPr>
        <p:spPr>
          <a:xfrm>
            <a:off x="609840" y="2520000"/>
            <a:ext cx="10949400" cy="719280"/>
          </a:xfrm>
          <a:prstGeom prst="rect">
            <a:avLst/>
          </a:prstGeom>
          <a:noFill/>
          <a:ln w="76320">
            <a:noFill/>
          </a:ln>
        </p:spPr>
        <p:style>
          <a:lnRef idx="0"/>
          <a:fillRef idx="0"/>
          <a:effectRef idx="0"/>
          <a:fontRef idx="minor"/>
        </p:style>
      </p:sp>
      <p:sp>
        <p:nvSpPr>
          <p:cNvPr id="388" name="PlaceHolder 26"/>
          <p:cNvSpPr/>
          <p:nvPr/>
        </p:nvSpPr>
        <p:spPr>
          <a:xfrm>
            <a:off x="609480" y="198000"/>
            <a:ext cx="10008720" cy="1061280"/>
          </a:xfrm>
          <a:prstGeom prst="rect">
            <a:avLst/>
          </a:prstGeom>
          <a:solidFill>
            <a:srgbClr val="ffd8ce"/>
          </a:solidFill>
          <a:ln w="76320">
            <a:solidFill>
              <a:srgbClr val="650953"/>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650953"/>
                </a:solidFill>
                <a:latin typeface="Lato"/>
                <a:ea typeface="DejaVu Sans"/>
              </a:rPr>
              <a:t>Migrasyon: Konsepto at Konteksto</a:t>
            </a:r>
            <a:endParaRPr b="0" lang="en-PH" sz="4000" spc="-1" strike="noStrike">
              <a:latin typeface="Arial"/>
            </a:endParaRPr>
          </a:p>
        </p:txBody>
      </p:sp>
      <p:sp>
        <p:nvSpPr>
          <p:cNvPr id="389" name=""/>
          <p:cNvSpPr/>
          <p:nvPr/>
        </p:nvSpPr>
        <p:spPr>
          <a:xfrm>
            <a:off x="609480" y="1440000"/>
            <a:ext cx="5039280" cy="540000"/>
          </a:xfrm>
          <a:custGeom>
            <a:avLst/>
            <a:gdLst/>
            <a:ahLst/>
            <a:rect l="l" t="t" r="r" b="b"/>
            <a:pathLst>
              <a:path w="14002" h="2702">
                <a:moveTo>
                  <a:pt x="450" y="0"/>
                </a:moveTo>
                <a:lnTo>
                  <a:pt x="450" y="0"/>
                </a:lnTo>
                <a:cubicBezTo>
                  <a:pt x="371" y="0"/>
                  <a:pt x="294" y="21"/>
                  <a:pt x="225" y="60"/>
                </a:cubicBezTo>
                <a:cubicBezTo>
                  <a:pt x="157" y="100"/>
                  <a:pt x="100" y="157"/>
                  <a:pt x="60" y="225"/>
                </a:cubicBezTo>
                <a:cubicBezTo>
                  <a:pt x="21" y="294"/>
                  <a:pt x="0" y="371"/>
                  <a:pt x="0" y="450"/>
                </a:cubicBezTo>
                <a:lnTo>
                  <a:pt x="0" y="2250"/>
                </a:lnTo>
                <a:lnTo>
                  <a:pt x="0" y="2251"/>
                </a:lnTo>
                <a:cubicBezTo>
                  <a:pt x="0" y="2330"/>
                  <a:pt x="21" y="2407"/>
                  <a:pt x="60" y="2476"/>
                </a:cubicBezTo>
                <a:cubicBezTo>
                  <a:pt x="100" y="2544"/>
                  <a:pt x="157" y="2601"/>
                  <a:pt x="225" y="2641"/>
                </a:cubicBezTo>
                <a:cubicBezTo>
                  <a:pt x="294" y="2680"/>
                  <a:pt x="371" y="2701"/>
                  <a:pt x="450" y="2701"/>
                </a:cubicBezTo>
                <a:lnTo>
                  <a:pt x="13550" y="2701"/>
                </a:lnTo>
                <a:lnTo>
                  <a:pt x="13551" y="2701"/>
                </a:lnTo>
                <a:cubicBezTo>
                  <a:pt x="13630" y="2701"/>
                  <a:pt x="13707" y="2680"/>
                  <a:pt x="13776" y="2641"/>
                </a:cubicBezTo>
                <a:cubicBezTo>
                  <a:pt x="13844" y="2601"/>
                  <a:pt x="13901" y="2544"/>
                  <a:pt x="13941" y="2476"/>
                </a:cubicBezTo>
                <a:cubicBezTo>
                  <a:pt x="13980" y="2407"/>
                  <a:pt x="14001" y="2330"/>
                  <a:pt x="14001" y="2251"/>
                </a:cubicBezTo>
                <a:lnTo>
                  <a:pt x="14001" y="450"/>
                </a:lnTo>
                <a:lnTo>
                  <a:pt x="14001" y="450"/>
                </a:lnTo>
                <a:lnTo>
                  <a:pt x="14001" y="450"/>
                </a:lnTo>
                <a:cubicBezTo>
                  <a:pt x="14001" y="371"/>
                  <a:pt x="13980" y="294"/>
                  <a:pt x="13941" y="225"/>
                </a:cubicBezTo>
                <a:cubicBezTo>
                  <a:pt x="13901" y="157"/>
                  <a:pt x="13844" y="100"/>
                  <a:pt x="13776" y="60"/>
                </a:cubicBezTo>
                <a:cubicBezTo>
                  <a:pt x="13707" y="21"/>
                  <a:pt x="13630" y="0"/>
                  <a:pt x="13551" y="0"/>
                </a:cubicBezTo>
                <a:lnTo>
                  <a:pt x="450" y="0"/>
                </a:lnTo>
              </a:path>
            </a:pathLst>
          </a:custGeom>
          <a:solidFill>
            <a:srgbClr val="650953"/>
          </a:solidFill>
          <a:ln w="76320">
            <a:solidFill>
              <a:srgbClr val="ff7b59">
                <a:alpha val="70000"/>
              </a:srgbClr>
            </a:solidFill>
            <a:round/>
          </a:ln>
        </p:spPr>
        <p:style>
          <a:lnRef idx="0"/>
          <a:fillRef idx="0"/>
          <a:effectRef idx="0"/>
          <a:fontRef idx="minor"/>
        </p:style>
        <p:txBody>
          <a:bodyPr lIns="128160" rIns="128160" tIns="83160" bIns="83160" anchor="ctr">
            <a:noAutofit/>
          </a:bodyPr>
          <a:p>
            <a:pPr algn="ctr">
              <a:buNone/>
            </a:pPr>
            <a:r>
              <a:rPr b="1" lang="en-PH" sz="2000" spc="-1" strike="noStrike">
                <a:solidFill>
                  <a:srgbClr val="ffd8ce"/>
                </a:solidFill>
                <a:latin typeface="Lato"/>
                <a:ea typeface="DejaVu Sans"/>
              </a:rPr>
              <a:t>Mga Dahilan ng Migrasyon</a:t>
            </a:r>
            <a:endParaRPr b="0" lang="en-PH" sz="2000" spc="-1" strike="noStrike">
              <a:latin typeface="AppleSystemUIFont"/>
              <a:ea typeface="AppleSystemUIFont"/>
            </a:endParaRPr>
          </a:p>
        </p:txBody>
      </p:sp>
      <p:graphicFrame>
        <p:nvGraphicFramePr>
          <p:cNvPr id="390" name=""/>
          <p:cNvGraphicFramePr/>
          <p:nvPr/>
        </p:nvGraphicFramePr>
        <p:xfrm>
          <a:off x="848520" y="2183400"/>
          <a:ext cx="10671480" cy="3576600"/>
        </p:xfrm>
        <a:graphic>
          <a:graphicData uri="http://schemas.openxmlformats.org/drawingml/2006/table">
            <a:tbl>
              <a:tblPr/>
              <a:tblGrid>
                <a:gridCol w="10671480"/>
              </a:tblGrid>
              <a:tr h="1787760">
                <a:tc>
                  <a:txBody>
                    <a:bodyPr lIns="90000" rIns="90000" tIns="46800" bIns="46800" anchor="ctr">
                      <a:noAutofit/>
                    </a:bodyPr>
                    <a:p>
                      <a:pPr algn="just">
                        <a:buNone/>
                      </a:pPr>
                      <a:r>
                        <a:rPr b="1" lang="en-PH" sz="1800" spc="-1" strike="noStrike">
                          <a:latin typeface="Lato"/>
                          <a:ea typeface="AppleSystemUIFont"/>
                        </a:rPr>
                        <a:t>3. Dahil sa globalisasyon, mas madali na ngayong makahanap ng trabaho sa ibang bansa. Ang mayayamang bansa ay nakararanas ngayon ng pagbaba ng populasyon kaya’t naghahanap sila ng mga manggagawa mula sa ibang bansa upang maitaguyod ang kanilang pambansang ekonomiya.</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1788840">
                <a:tc>
                  <a:txBody>
                    <a:bodyPr lIns="90000" rIns="90000" tIns="46800" bIns="46800" anchor="ctr">
                      <a:noAutofit/>
                    </a:bodyPr>
                    <a:p>
                      <a:pPr algn="just">
                        <a:buNone/>
                      </a:pPr>
                      <a:r>
                        <a:rPr b="1" lang="en-PH" sz="1800" spc="-1" strike="noStrike">
                          <a:latin typeface="Lato"/>
                          <a:ea typeface="AppleSystemUIFont"/>
                        </a:rPr>
                        <a:t>4. Bahagi rin ng mga migrante sa buong mundo ay mga refugee. Ito ang tawag sa mga taong lumikas mula sa kanilang sariling bayan upang umiwas sa labanan, prosekusyon o karahasan, at gutom na sanhi ng mga kalamidad at labanan. Isang halimbawa na lamang nito ay ang ibinigay na ulat mula sa UN na kung saan mahigit sa 13 milyong taga-Syria ang tumakas palabas ng kanilang bansa mula Disyembre 2012 hanggang Disyembre 2018. Noong Hulyo 2018, mayroong 3,541,572 milyong rehistradong taga-Turkey ang tumakas palabas ng kanilang bansa upang masiguro ang kanilang kaligtasan dahil sa pagtaas ng bilang ng paglabag ng karapatang pantao bunga ng mga krisis na pinagdaanan ng kanilang pamahalaan.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PlaceHolder 1"/>
          <p:cNvSpPr>
            <a:spLocks noGrp="1"/>
          </p:cNvSpPr>
          <p:nvPr>
            <p:ph type="title"/>
          </p:nvPr>
        </p:nvSpPr>
        <p:spPr>
          <a:xfrm>
            <a:off x="609480" y="273600"/>
            <a:ext cx="10962360" cy="113472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392" name="PlaceHolder 9"/>
          <p:cNvSpPr/>
          <p:nvPr/>
        </p:nvSpPr>
        <p:spPr>
          <a:xfrm>
            <a:off x="609480" y="1604880"/>
            <a:ext cx="10949040" cy="3953880"/>
          </a:xfrm>
          <a:prstGeom prst="rect">
            <a:avLst/>
          </a:prstGeom>
          <a:noFill/>
          <a:ln w="0">
            <a:noFill/>
          </a:ln>
        </p:spPr>
        <p:style>
          <a:lnRef idx="0"/>
          <a:fillRef idx="0"/>
          <a:effectRef idx="0"/>
          <a:fontRef idx="minor"/>
        </p:style>
      </p:sp>
      <p:sp>
        <p:nvSpPr>
          <p:cNvPr id="393" name="PlaceHolder 11"/>
          <p:cNvSpPr/>
          <p:nvPr/>
        </p:nvSpPr>
        <p:spPr>
          <a:xfrm>
            <a:off x="609840" y="1604520"/>
            <a:ext cx="10949040" cy="3953880"/>
          </a:xfrm>
          <a:prstGeom prst="rect">
            <a:avLst/>
          </a:prstGeom>
          <a:noFill/>
          <a:ln w="0">
            <a:noFill/>
          </a:ln>
        </p:spPr>
        <p:style>
          <a:lnRef idx="0"/>
          <a:fillRef idx="0"/>
          <a:effectRef idx="0"/>
          <a:fontRef idx="minor"/>
        </p:style>
      </p:sp>
      <p:sp>
        <p:nvSpPr>
          <p:cNvPr id="394" name="PlaceHolder 2"/>
          <p:cNvSpPr>
            <a:spLocks noGrp="1"/>
          </p:cNvSpPr>
          <p:nvPr>
            <p:ph/>
          </p:nvPr>
        </p:nvSpPr>
        <p:spPr>
          <a:xfrm>
            <a:off x="609480" y="1604520"/>
            <a:ext cx="10962360" cy="451008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AppleSystemUIFont"/>
              </a:rPr>
              <a:t>Ibigay ang kahulugan ng sumusunod na terminolohiya.</a:t>
            </a:r>
            <a:endParaRPr b="0" lang="en-PH" sz="1800" spc="-1" strike="noStrike">
              <a:latin typeface="Arial"/>
              <a:ea typeface="PingFang SC"/>
            </a:endParaRPr>
          </a:p>
          <a:p>
            <a:pPr algn="just">
              <a:lnSpc>
                <a:spcPct val="100000"/>
              </a:lnSpc>
              <a:buNone/>
            </a:pPr>
            <a:endParaRPr b="0" lang="en-PH" sz="1800" spc="-1" strike="noStrike">
              <a:latin typeface="Arial"/>
              <a:ea typeface="PingFang SC"/>
            </a:endParaRPr>
          </a:p>
          <a:p>
            <a:r>
              <a:rPr b="0" lang="en-PH" sz="1800" spc="-1" strike="noStrike">
                <a:solidFill>
                  <a:srgbClr val="000000"/>
                </a:solidFill>
                <a:latin typeface="Lato"/>
                <a:ea typeface="AppleSystemUIFont"/>
              </a:rPr>
              <a:t>1. Migrasyon</a:t>
            </a:r>
            <a:endParaRPr b="0" lang="en-PH" sz="1800" spc="-1" strike="noStrike">
              <a:latin typeface="AppleSystemUIFont"/>
              <a:ea typeface="AppleSystemUIFont"/>
            </a:endParaRPr>
          </a:p>
          <a:p>
            <a:r>
              <a:rPr b="0" lang="en-PH" sz="1800" spc="-1" strike="noStrike">
                <a:solidFill>
                  <a:srgbClr val="000000"/>
                </a:solidFill>
                <a:latin typeface="Lato"/>
                <a:ea typeface="AppleSystemUIFont"/>
              </a:rPr>
              <a:t>2. Internal migration</a:t>
            </a:r>
            <a:endParaRPr b="0" lang="en-PH" sz="1800" spc="-1" strike="noStrike">
              <a:latin typeface="AppleSystemUIFont"/>
              <a:ea typeface="AppleSystemUIFont"/>
            </a:endParaRPr>
          </a:p>
          <a:p>
            <a:r>
              <a:rPr b="0" lang="en-PH" sz="1800" spc="-1" strike="noStrike">
                <a:solidFill>
                  <a:srgbClr val="000000"/>
                </a:solidFill>
                <a:latin typeface="Lato"/>
                <a:ea typeface="AppleSystemUIFont"/>
              </a:rPr>
              <a:t>3. International migration</a:t>
            </a:r>
            <a:endParaRPr b="0" lang="en-PH" sz="1800" spc="-1" strike="noStrike">
              <a:latin typeface="AppleSystemUIFont"/>
              <a:ea typeface="AppleSystemUIFont"/>
            </a:endParaRPr>
          </a:p>
          <a:p>
            <a:r>
              <a:rPr b="0" lang="en-PH" sz="1800" spc="-1" strike="noStrike">
                <a:solidFill>
                  <a:srgbClr val="000000"/>
                </a:solidFill>
                <a:latin typeface="Lato"/>
                <a:ea typeface="AppleSystemUIFont"/>
              </a:rPr>
              <a:t>4. Economic migrants</a:t>
            </a:r>
            <a:endParaRPr b="0" lang="en-PH" sz="1800" spc="-1" strike="noStrike">
              <a:latin typeface="AppleSystemUIFont"/>
              <a:ea typeface="AppleSystemUIFont"/>
            </a:endParaRPr>
          </a:p>
          <a:p>
            <a:r>
              <a:rPr b="0" lang="en-PH" sz="1800" spc="-1" strike="noStrike">
                <a:solidFill>
                  <a:srgbClr val="000000"/>
                </a:solidFill>
                <a:latin typeface="Lato"/>
                <a:ea typeface="AppleSystemUIFont"/>
              </a:rPr>
              <a:t>5. Refugee</a:t>
            </a:r>
            <a:endParaRPr b="0" lang="en-PH" sz="1800" spc="-1" strike="noStrike">
              <a:latin typeface="AppleSystemUIFont"/>
              <a:ea typeface="AppleSystemUIFont"/>
            </a:endParaRPr>
          </a:p>
          <a:p>
            <a:pPr algn="just">
              <a:lnSpc>
                <a:spcPct val="100000"/>
              </a:lnSpc>
              <a:buNone/>
            </a:pPr>
            <a:endParaRPr b="0" lang="en-PH" sz="1800" spc="-1" strike="noStrike">
              <a:latin typeface="Arial"/>
              <a:ea typeface="PingFang SC"/>
            </a:endParaRPr>
          </a:p>
        </p:txBody>
      </p:sp>
      <p:sp>
        <p:nvSpPr>
          <p:cNvPr id="395" name=""/>
          <p:cNvSpPr/>
          <p:nvPr/>
        </p:nvSpPr>
        <p:spPr>
          <a:xfrm>
            <a:off x="9540000" y="3060000"/>
            <a:ext cx="1076400" cy="3888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PlaceHolder 1"/>
          <p:cNvSpPr>
            <a:spLocks noGrp="1"/>
          </p:cNvSpPr>
          <p:nvPr>
            <p:ph type="title"/>
          </p:nvPr>
        </p:nvSpPr>
        <p:spPr>
          <a:xfrm>
            <a:off x="609480" y="273600"/>
            <a:ext cx="10971000" cy="114336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397" name="PlaceHolder 21"/>
          <p:cNvSpPr/>
          <p:nvPr/>
        </p:nvSpPr>
        <p:spPr>
          <a:xfrm>
            <a:off x="609480" y="1604880"/>
            <a:ext cx="10949040" cy="3953880"/>
          </a:xfrm>
          <a:prstGeom prst="rect">
            <a:avLst/>
          </a:prstGeom>
          <a:noFill/>
          <a:ln w="0">
            <a:noFill/>
          </a:ln>
        </p:spPr>
        <p:style>
          <a:lnRef idx="0"/>
          <a:fillRef idx="0"/>
          <a:effectRef idx="0"/>
          <a:fontRef idx="minor"/>
        </p:style>
      </p:sp>
      <p:sp>
        <p:nvSpPr>
          <p:cNvPr id="398" name="PlaceHolder 22"/>
          <p:cNvSpPr/>
          <p:nvPr/>
        </p:nvSpPr>
        <p:spPr>
          <a:xfrm>
            <a:off x="609840" y="1604520"/>
            <a:ext cx="10949040" cy="3953880"/>
          </a:xfrm>
          <a:prstGeom prst="rect">
            <a:avLst/>
          </a:prstGeom>
          <a:noFill/>
          <a:ln w="0">
            <a:noFill/>
          </a:ln>
        </p:spPr>
        <p:style>
          <a:lnRef idx="0"/>
          <a:fillRef idx="0"/>
          <a:effectRef idx="0"/>
          <a:fontRef idx="minor"/>
        </p:style>
      </p:sp>
      <p:sp>
        <p:nvSpPr>
          <p:cNvPr id="399" name=""/>
          <p:cNvSpPr/>
          <p:nvPr/>
        </p:nvSpPr>
        <p:spPr>
          <a:xfrm>
            <a:off x="9540000" y="3060000"/>
            <a:ext cx="1076400" cy="3888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
        <p:nvSpPr>
          <p:cNvPr id="400" name="PlaceHolder 2"/>
          <p:cNvSpPr>
            <a:spLocks noGrp="1"/>
          </p:cNvSpPr>
          <p:nvPr>
            <p:ph/>
          </p:nvPr>
        </p:nvSpPr>
        <p:spPr>
          <a:xfrm>
            <a:off x="609480" y="1604520"/>
            <a:ext cx="10971000" cy="3975840"/>
          </a:xfrm>
          <a:prstGeom prst="rect">
            <a:avLst/>
          </a:prstGeom>
          <a:noFill/>
          <a:ln w="0">
            <a:noFill/>
          </a:ln>
        </p:spPr>
        <p:txBody>
          <a:bodyPr lIns="0" rIns="0" tIns="0" bIns="0" anchor="t">
            <a:normAutofit/>
          </a:bodyPr>
          <a:p>
            <a:pPr algn="just">
              <a:buNone/>
            </a:pPr>
            <a:r>
              <a:rPr b="0" lang="en-PH" sz="1800" spc="-1" strike="noStrike">
                <a:latin typeface="Lato"/>
              </a:rPr>
              <a:t>1. Migrasyon – ang paglipat ng mga tao mula sa isang lugar patungo sa ibang lugar</a:t>
            </a:r>
            <a:endParaRPr b="0" lang="en-PH" sz="1800" spc="-1" strike="noStrike">
              <a:latin typeface="Lato"/>
              <a:ea typeface="AppleSystemUIFont"/>
            </a:endParaRPr>
          </a:p>
          <a:p>
            <a:pPr algn="just">
              <a:buNone/>
            </a:pPr>
            <a:r>
              <a:rPr b="0" lang="en-PH" sz="1800" spc="-1" strike="noStrike">
                <a:latin typeface="Lato"/>
              </a:rPr>
              <a:t>2. Internal migration – nagaganap kapag ang mga tao ay nagmula sa isang bayan, lalawigan, o rehiyon patungo sa ibang pook sa loob ng bansa</a:t>
            </a:r>
            <a:endParaRPr b="0" lang="en-PH" sz="1800" spc="-1" strike="noStrike">
              <a:latin typeface="Lato"/>
              <a:ea typeface="AppleSystemUIFont"/>
            </a:endParaRPr>
          </a:p>
          <a:p>
            <a:pPr algn="just">
              <a:buNone/>
            </a:pPr>
            <a:r>
              <a:rPr b="0" lang="en-PH" sz="1800" spc="-1" strike="noStrike">
                <a:latin typeface="Lato"/>
              </a:rPr>
              <a:t>3. International migration – tumutukoy sa paglipat ng mga tao sa ibang bansa upang doon na manirahan o mamalagi nang matagal na panahon</a:t>
            </a:r>
            <a:endParaRPr b="0" lang="en-PH" sz="1800" spc="-1" strike="noStrike">
              <a:latin typeface="Lato"/>
              <a:ea typeface="AppleSystemUIFont"/>
            </a:endParaRPr>
          </a:p>
          <a:p>
            <a:pPr algn="just">
              <a:buNone/>
            </a:pPr>
            <a:r>
              <a:rPr b="0" lang="en-PH" sz="1800" spc="-1" strike="noStrike">
                <a:latin typeface="Lato"/>
              </a:rPr>
              <a:t>4. Economic migrants – naghahanap ng mas magandang pagkakataon upang mapaunlad ang kanilang kabuhayan</a:t>
            </a:r>
            <a:endParaRPr b="0" lang="en-PH" sz="1800" spc="-1" strike="noStrike">
              <a:latin typeface="Lato"/>
              <a:ea typeface="AppleSystemUIFont"/>
            </a:endParaRPr>
          </a:p>
          <a:p>
            <a:pPr algn="just">
              <a:buNone/>
            </a:pPr>
            <a:r>
              <a:rPr b="0" lang="en-PH" sz="1800" spc="-1" strike="noStrike">
                <a:latin typeface="Lato"/>
              </a:rPr>
              <a:t>5. Refugee – mga taong lumikas sa kanilang sariling bayan upang umiwas sa labanan, prosekusyon o karahasan, at gutom na sanhi ng mga kalamidad at labanan</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PlaceHolder 4"/>
          <p:cNvSpPr/>
          <p:nvPr/>
        </p:nvSpPr>
        <p:spPr>
          <a:xfrm>
            <a:off x="609840" y="2520000"/>
            <a:ext cx="10949400" cy="3590640"/>
          </a:xfrm>
          <a:prstGeom prst="rect">
            <a:avLst/>
          </a:prstGeom>
          <a:noFill/>
          <a:ln w="76320">
            <a:noFill/>
          </a:ln>
        </p:spPr>
        <p:style>
          <a:lnRef idx="0"/>
          <a:fillRef idx="0"/>
          <a:effectRef idx="0"/>
          <a:fontRef idx="minor"/>
        </p:style>
      </p:sp>
      <p:sp>
        <p:nvSpPr>
          <p:cNvPr id="341" name="PlaceHolder 1"/>
          <p:cNvSpPr>
            <a:spLocks noGrp="1"/>
          </p:cNvSpPr>
          <p:nvPr>
            <p:ph/>
          </p:nvPr>
        </p:nvSpPr>
        <p:spPr>
          <a:xfrm>
            <a:off x="609840" y="1424520"/>
            <a:ext cx="10970640" cy="469476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2000" spc="-1" strike="noStrike">
                <a:latin typeface="Lato"/>
                <a:ea typeface="AppleSystemUIFont"/>
              </a:rPr>
              <a:t>Isa sa mga kaganapan noong sinaunang panahon ay ang patuloy na pagiging nomadiko (nomadic) ng mga tao upang matugunan ang kanilang pangunahing pangangailangan. Hindi naglaon, nagsimulang magtayo ng permanenteng tirahan ang mga tao upang doon na mamuhay. Ganoon pa man, sa kasalukuyan ay patuloy pa rin ang paglipat ng tao ng kanilang tirahan o lugar na pinagtatrabahuhan upang matugunan ang kanilang pangunahing pangangailangan at mga kagustuhan. Ang kaganapan na ito ay maituturing na isa sa mga isyung panlipunan na tinatawag na migrasyon. Ngunit ano nga ba ang ibig sabihin nito? Sa pamamagitan ng Frayer model, halina at alamin ang mga pangunahing konsepto nito.</a:t>
            </a:r>
            <a:endParaRPr b="0" lang="en-PH" sz="2000" spc="-1" strike="noStrike">
              <a:latin typeface="Arial"/>
            </a:endParaRPr>
          </a:p>
        </p:txBody>
      </p:sp>
      <p:sp>
        <p:nvSpPr>
          <p:cNvPr id="342" name="PlaceHolder 2"/>
          <p:cNvSpPr>
            <a:spLocks noGrp="1"/>
          </p:cNvSpPr>
          <p:nvPr>
            <p:ph type="title"/>
          </p:nvPr>
        </p:nvSpPr>
        <p:spPr>
          <a:xfrm>
            <a:off x="609480" y="198000"/>
            <a:ext cx="10008720" cy="1061280"/>
          </a:xfrm>
          <a:prstGeom prst="rect">
            <a:avLst/>
          </a:prstGeom>
          <a:solidFill>
            <a:srgbClr val="ffd8ce"/>
          </a:solidFill>
          <a:ln w="76320">
            <a:solidFill>
              <a:srgbClr val="650953"/>
            </a:solidFill>
            <a:round/>
          </a:ln>
        </p:spPr>
        <p:txBody>
          <a:bodyPr lIns="38160" rIns="38160" tIns="38160" bIns="38160" anchor="ctr">
            <a:noAutofit/>
          </a:bodyPr>
          <a:p>
            <a:pPr algn="ctr">
              <a:lnSpc>
                <a:spcPct val="100000"/>
              </a:lnSpc>
              <a:buNone/>
            </a:pPr>
            <a:r>
              <a:rPr b="1" lang="en-PH" sz="4000" spc="-1" strike="noStrike">
                <a:solidFill>
                  <a:srgbClr val="650953"/>
                </a:solidFill>
                <a:latin typeface="Lato"/>
              </a:rPr>
              <a:t>Migrasyon: Konsepto at Konteksto</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PlaceHolder 6"/>
          <p:cNvSpPr/>
          <p:nvPr/>
        </p:nvSpPr>
        <p:spPr>
          <a:xfrm>
            <a:off x="609840" y="2520000"/>
            <a:ext cx="10949400" cy="3590640"/>
          </a:xfrm>
          <a:prstGeom prst="rect">
            <a:avLst/>
          </a:prstGeom>
          <a:noFill/>
          <a:ln w="76320">
            <a:noFill/>
          </a:ln>
        </p:spPr>
        <p:style>
          <a:lnRef idx="0"/>
          <a:fillRef idx="0"/>
          <a:effectRef idx="0"/>
          <a:fontRef idx="minor"/>
        </p:style>
      </p:sp>
      <p:sp>
        <p:nvSpPr>
          <p:cNvPr id="344" name="PlaceHolder 1"/>
          <p:cNvSpPr>
            <a:spLocks noGrp="1"/>
          </p:cNvSpPr>
          <p:nvPr>
            <p:ph type="title"/>
          </p:nvPr>
        </p:nvSpPr>
        <p:spPr>
          <a:xfrm>
            <a:off x="609480" y="198000"/>
            <a:ext cx="10008720" cy="1061280"/>
          </a:xfrm>
          <a:prstGeom prst="rect">
            <a:avLst/>
          </a:prstGeom>
          <a:solidFill>
            <a:srgbClr val="ffd8ce"/>
          </a:solidFill>
          <a:ln w="76320">
            <a:solidFill>
              <a:srgbClr val="650953"/>
            </a:solidFill>
            <a:round/>
          </a:ln>
        </p:spPr>
        <p:txBody>
          <a:bodyPr lIns="38160" rIns="38160" tIns="38160" bIns="38160" anchor="ctr">
            <a:noAutofit/>
          </a:bodyPr>
          <a:p>
            <a:pPr algn="ctr">
              <a:lnSpc>
                <a:spcPct val="100000"/>
              </a:lnSpc>
              <a:buNone/>
            </a:pPr>
            <a:r>
              <a:rPr b="1" lang="en-PH" sz="4000" spc="-1" strike="noStrike">
                <a:solidFill>
                  <a:srgbClr val="650953"/>
                </a:solidFill>
                <a:latin typeface="Lato"/>
              </a:rPr>
              <a:t>Migrasyon: Konsepto at Konteksto</a:t>
            </a:r>
            <a:endParaRPr b="0" lang="en-PH" sz="4000" spc="-1" strike="noStrike">
              <a:latin typeface="Arial"/>
            </a:endParaRPr>
          </a:p>
        </p:txBody>
      </p:sp>
      <p:graphicFrame>
        <p:nvGraphicFramePr>
          <p:cNvPr id="345" name=""/>
          <p:cNvGraphicFramePr/>
          <p:nvPr/>
        </p:nvGraphicFramePr>
        <p:xfrm>
          <a:off x="784080" y="1473480"/>
          <a:ext cx="10735560" cy="4637520"/>
        </p:xfrm>
        <a:graphic>
          <a:graphicData uri="http://schemas.openxmlformats.org/drawingml/2006/table">
            <a:tbl>
              <a:tblPr/>
              <a:tblGrid>
                <a:gridCol w="5367240"/>
                <a:gridCol w="5368680"/>
              </a:tblGrid>
              <a:tr h="2318040">
                <a:tc>
                  <a:txBody>
                    <a:bodyPr lIns="90000" rIns="90000" anchor="ctr">
                      <a:noAutofit/>
                    </a:bodyPr>
                    <a:p>
                      <a:pPr>
                        <a:lnSpc>
                          <a:spcPct val="100000"/>
                        </a:lnSpc>
                        <a:buNone/>
                      </a:pPr>
                      <a:r>
                        <a:rPr b="1" lang="en-PH" sz="1800" spc="-1" strike="noStrike">
                          <a:latin typeface="Lato"/>
                        </a:rPr>
                        <a:t>Kahulugan</a:t>
                      </a:r>
                      <a:endParaRPr b="0" lang="en-PH" sz="1800" spc="-1" strike="noStrike">
                        <a:latin typeface="Arial"/>
                      </a:endParaRPr>
                    </a:p>
                    <a:p>
                      <a:pPr>
                        <a:lnSpc>
                          <a:spcPct val="100000"/>
                        </a:lnSpc>
                        <a:buNone/>
                      </a:pPr>
                      <a:r>
                        <a:rPr b="0" lang="en-PH" sz="1800" spc="-1" strike="noStrike">
                          <a:latin typeface="Lato"/>
                        </a:rPr>
                        <a:t>Ang paglipat ng mga tao mula sa isang lugar patungo sa ibang lugar</a:t>
                      </a:r>
                      <a:endParaRPr b="0" lang="en-PH" sz="1800" spc="-1" strike="noStrike">
                        <a:latin typeface="Arial"/>
                      </a:endParaRPr>
                    </a:p>
                  </a:txBody>
                  <a:tcPr anchor="ctr" marL="90000" marR="90000">
                    <a:lnL w="720">
                      <a:solidFill>
                        <a:srgbClr val="650953"/>
                      </a:solidFill>
                    </a:lnL>
                    <a:lnR w="720">
                      <a:solidFill>
                        <a:srgbClr val="650953"/>
                      </a:solidFill>
                    </a:lnR>
                    <a:lnT w="720">
                      <a:solidFill>
                        <a:srgbClr val="650953"/>
                      </a:solidFill>
                    </a:lnT>
                    <a:lnB w="720">
                      <a:solidFill>
                        <a:srgbClr val="650953"/>
                      </a:solidFill>
                    </a:lnB>
                    <a:solidFill>
                      <a:srgbClr val="ffcc99"/>
                    </a:solidFill>
                  </a:tcPr>
                </a:tc>
                <a:tc>
                  <a:txBody>
                    <a:bodyPr lIns="90000" rIns="90000" anchor="t">
                      <a:noAutofit/>
                    </a:bodyPr>
                    <a:p>
                      <a:pPr>
                        <a:lnSpc>
                          <a:spcPct val="100000"/>
                        </a:lnSpc>
                        <a:buNone/>
                      </a:pPr>
                      <a:r>
                        <a:rPr b="1" lang="en-PH" sz="1800" spc="-1" strike="noStrike">
                          <a:latin typeface="Lato"/>
                        </a:rPr>
                        <a:t>Sanhi ng Migrasyon</a:t>
                      </a:r>
                      <a:endParaRPr b="0" lang="en-PH" sz="1800" spc="-1" strike="noStrike">
                        <a:latin typeface="Arial"/>
                      </a:endParaRPr>
                    </a:p>
                    <a:p>
                      <a:pPr marL="216000" indent="-216000">
                        <a:lnSpc>
                          <a:spcPct val="100000"/>
                        </a:lnSpc>
                        <a:buClr>
                          <a:srgbClr val="000000"/>
                        </a:buClr>
                        <a:buSzPct val="45000"/>
                        <a:buFont typeface="Wingdings" charset="2"/>
                        <a:buChar char=""/>
                      </a:pPr>
                      <a:r>
                        <a:rPr b="0" lang="en-PH" sz="1800" spc="-1" strike="noStrike">
                          <a:latin typeface="Lato"/>
                        </a:rPr>
                        <a:t>Kulang na populasyon sa ibang bansa at kahirapan</a:t>
                      </a:r>
                      <a:endParaRPr b="0" lang="en-PH" sz="1800" spc="-1" strike="noStrike">
                        <a:latin typeface="Arial"/>
                      </a:endParaRPr>
                    </a:p>
                    <a:p>
                      <a:pPr marL="216000" indent="-216000">
                        <a:lnSpc>
                          <a:spcPct val="100000"/>
                        </a:lnSpc>
                        <a:buClr>
                          <a:srgbClr val="000000"/>
                        </a:buClr>
                        <a:buSzPct val="45000"/>
                        <a:buFont typeface="Wingdings" charset="2"/>
                        <a:buChar char=""/>
                      </a:pPr>
                      <a:r>
                        <a:rPr b="0" lang="en-PH" sz="1800" spc="-1" strike="noStrike">
                          <a:latin typeface="Lato"/>
                        </a:rPr>
                        <a:t>Maraming pagkakataong makapagtrabaho sa ibang bansa</a:t>
                      </a:r>
                      <a:endParaRPr b="0" lang="en-PH" sz="1800" spc="-1" strike="noStrike">
                        <a:latin typeface="Arial"/>
                      </a:endParaRPr>
                    </a:p>
                    <a:p>
                      <a:pPr marL="216000" indent="-216000">
                        <a:lnSpc>
                          <a:spcPct val="100000"/>
                        </a:lnSpc>
                        <a:buClr>
                          <a:srgbClr val="000000"/>
                        </a:buClr>
                        <a:buSzPct val="45000"/>
                        <a:buFont typeface="Wingdings" charset="2"/>
                        <a:buChar char=""/>
                      </a:pPr>
                      <a:r>
                        <a:rPr b="0" lang="en-PH" sz="1800" spc="-1" strike="noStrike">
                          <a:latin typeface="Lato"/>
                        </a:rPr>
                        <a:t>Pagpunta ng maraming mga Pilipino sa dayuhang                                       bansa bilang mga immigrant</a:t>
                      </a:r>
                      <a:endParaRPr b="0" lang="en-PH" sz="1800" spc="-1" strike="noStrike">
                        <a:latin typeface="Arial"/>
                      </a:endParaRPr>
                    </a:p>
                  </a:txBody>
                  <a:tcPr anchor="t" marL="90000" marR="90000">
                    <a:lnL w="720">
                      <a:solidFill>
                        <a:srgbClr val="650953"/>
                      </a:solidFill>
                    </a:lnL>
                    <a:lnR w="720">
                      <a:solidFill>
                        <a:srgbClr val="650953"/>
                      </a:solidFill>
                    </a:lnR>
                    <a:lnT w="720">
                      <a:solidFill>
                        <a:srgbClr val="650953"/>
                      </a:solidFill>
                    </a:lnT>
                    <a:lnB w="720">
                      <a:solidFill>
                        <a:srgbClr val="650953"/>
                      </a:solidFill>
                    </a:lnB>
                    <a:solidFill>
                      <a:srgbClr val="ffcc99"/>
                    </a:solidFill>
                  </a:tcPr>
                </a:tc>
              </a:tr>
              <a:tr h="2319840">
                <a:tc>
                  <a:txBody>
                    <a:bodyPr lIns="90000" rIns="90000" anchor="ctr">
                      <a:noAutofit/>
                    </a:bodyPr>
                    <a:p>
                      <a:pPr>
                        <a:lnSpc>
                          <a:spcPct val="100000"/>
                        </a:lnSpc>
                        <a:buNone/>
                      </a:pPr>
                      <a:r>
                        <a:rPr b="1" lang="en-PH" sz="1800" spc="-1" strike="noStrike">
                          <a:latin typeface="Lato"/>
                        </a:rPr>
                        <a:t>Migrante ang tawag sa mga taong lumilipat ng lugar at sila ay nauuri sa dalawa:</a:t>
                      </a:r>
                      <a:endParaRPr b="0" lang="en-PH" sz="1800" spc="-1" strike="noStrike">
                        <a:latin typeface="Arial"/>
                      </a:endParaRPr>
                    </a:p>
                    <a:p>
                      <a:pPr marL="216000" indent="-216000">
                        <a:lnSpc>
                          <a:spcPct val="100000"/>
                        </a:lnSpc>
                        <a:buClr>
                          <a:srgbClr val="000000"/>
                        </a:buClr>
                        <a:buSzPct val="45000"/>
                        <a:buFont typeface="Wingdings" charset="2"/>
                        <a:buChar char=""/>
                      </a:pPr>
                      <a:r>
                        <a:rPr b="0" lang="en-PH" sz="1800" spc="-1" strike="noStrike">
                          <a:latin typeface="Lato"/>
                        </a:rPr>
                        <a:t>pansamantalang migrante (migrant); at</a:t>
                      </a:r>
                      <a:endParaRPr b="0" lang="en-PH" sz="1800" spc="-1" strike="noStrike">
                        <a:latin typeface="Arial"/>
                      </a:endParaRPr>
                    </a:p>
                    <a:p>
                      <a:pPr marL="216000" indent="-216000">
                        <a:lnSpc>
                          <a:spcPct val="100000"/>
                        </a:lnSpc>
                        <a:buClr>
                          <a:srgbClr val="000000"/>
                        </a:buClr>
                        <a:buSzPct val="45000"/>
                        <a:buFont typeface="Wingdings" charset="2"/>
                        <a:buChar char=""/>
                      </a:pPr>
                      <a:r>
                        <a:rPr b="0" lang="en-PH" sz="1800" spc="-1" strike="noStrike">
                          <a:latin typeface="Lato"/>
                        </a:rPr>
                        <a:t>permanenteng migrante (immigrant).</a:t>
                      </a:r>
                      <a:endParaRPr b="0" lang="en-PH" sz="1800" spc="-1" strike="noStrike">
                        <a:latin typeface="Arial"/>
                      </a:endParaRPr>
                    </a:p>
                  </a:txBody>
                  <a:tcPr anchor="ctr" marL="90000" marR="90000">
                    <a:lnL w="720">
                      <a:solidFill>
                        <a:srgbClr val="650953"/>
                      </a:solidFill>
                    </a:lnL>
                    <a:lnR w="720">
                      <a:solidFill>
                        <a:srgbClr val="650953"/>
                      </a:solidFill>
                    </a:lnR>
                    <a:lnT w="720">
                      <a:solidFill>
                        <a:srgbClr val="650953"/>
                      </a:solidFill>
                    </a:lnT>
                    <a:lnB w="720">
                      <a:solidFill>
                        <a:srgbClr val="650953"/>
                      </a:solidFill>
                    </a:lnB>
                    <a:solidFill>
                      <a:srgbClr val="ffcc99"/>
                    </a:solidFill>
                  </a:tcPr>
                </a:tc>
                <a:tc>
                  <a:txBody>
                    <a:bodyPr lIns="90000" rIns="90000" anchor="ctr">
                      <a:noAutofit/>
                    </a:bodyPr>
                    <a:p>
                      <a:pPr>
                        <a:lnSpc>
                          <a:spcPct val="100000"/>
                        </a:lnSpc>
                        <a:buNone/>
                      </a:pPr>
                      <a:r>
                        <a:rPr b="1" lang="en-PH" sz="1800" spc="-1" strike="noStrike">
                          <a:latin typeface="Lato"/>
                        </a:rPr>
                        <a:t>Hindi kabilang sa mga halimbawa:</a:t>
                      </a:r>
                      <a:endParaRPr b="0" lang="en-PH" sz="1800" spc="-1" strike="noStrike">
                        <a:latin typeface="Arial"/>
                      </a:endParaRPr>
                    </a:p>
                    <a:p>
                      <a:pPr>
                        <a:lnSpc>
                          <a:spcPct val="100000"/>
                        </a:lnSpc>
                        <a:buNone/>
                      </a:pPr>
                      <a:r>
                        <a:rPr b="0" lang="en-PH" sz="1800" spc="-1" strike="noStrike">
                          <a:latin typeface="Lato"/>
                        </a:rPr>
                        <a:t>Paglalakbay ng mga Pilipino sa iba’t ibang bansa bilang mga turista</a:t>
                      </a:r>
                      <a:endParaRPr b="0" lang="en-PH" sz="1800" spc="-1" strike="noStrike">
                        <a:latin typeface="Arial"/>
                      </a:endParaRPr>
                    </a:p>
                  </a:txBody>
                  <a:tcPr anchor="ctr" marL="90000" marR="90000">
                    <a:lnL w="720">
                      <a:solidFill>
                        <a:srgbClr val="650953"/>
                      </a:solidFill>
                    </a:lnL>
                    <a:lnR w="720">
                      <a:solidFill>
                        <a:srgbClr val="650953"/>
                      </a:solidFill>
                    </a:lnR>
                    <a:lnT w="720">
                      <a:solidFill>
                        <a:srgbClr val="650953"/>
                      </a:solidFill>
                    </a:lnT>
                    <a:lnB w="720">
                      <a:solidFill>
                        <a:srgbClr val="650953"/>
                      </a:solidFill>
                    </a:lnB>
                    <a:solidFill>
                      <a:srgbClr val="ffcc99"/>
                    </a:solidFill>
                  </a:tcPr>
                </a:tc>
              </a:tr>
            </a:tbl>
          </a:graphicData>
        </a:graphic>
      </p:graphicFrame>
      <p:sp>
        <p:nvSpPr>
          <p:cNvPr id="346" name=""/>
          <p:cNvSpPr/>
          <p:nvPr/>
        </p:nvSpPr>
        <p:spPr>
          <a:xfrm>
            <a:off x="4295880" y="3240000"/>
            <a:ext cx="3599280" cy="1079280"/>
          </a:xfrm>
          <a:prstGeom prst="rect">
            <a:avLst/>
          </a:prstGeom>
          <a:solidFill>
            <a:srgbClr val="ffd8ce"/>
          </a:solidFill>
          <a:ln w="76320">
            <a:solidFill>
              <a:srgbClr val="650953"/>
            </a:solidFill>
            <a:round/>
          </a:ln>
        </p:spPr>
        <p:style>
          <a:lnRef idx="0"/>
          <a:fillRef idx="0"/>
          <a:effectRef idx="0"/>
          <a:fontRef idx="minor"/>
        </p:style>
        <p:txBody>
          <a:bodyPr lIns="128160" rIns="128160" tIns="83160" bIns="83160" anchor="ctr">
            <a:noAutofit/>
          </a:bodyPr>
          <a:p>
            <a:pPr algn="ctr">
              <a:lnSpc>
                <a:spcPct val="100000"/>
              </a:lnSpc>
              <a:buNone/>
            </a:pPr>
            <a:r>
              <a:rPr b="1" lang="en-PH" sz="3600" spc="-1" strike="noStrike">
                <a:solidFill>
                  <a:srgbClr val="000000"/>
                </a:solidFill>
                <a:latin typeface="Lato"/>
                <a:ea typeface="DejaVu Sans"/>
              </a:rPr>
              <a:t>MIGRASYON</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PlaceHolder 3"/>
          <p:cNvSpPr/>
          <p:nvPr/>
        </p:nvSpPr>
        <p:spPr>
          <a:xfrm>
            <a:off x="609840" y="2520000"/>
            <a:ext cx="10949400" cy="3590640"/>
          </a:xfrm>
          <a:prstGeom prst="rect">
            <a:avLst/>
          </a:prstGeom>
          <a:noFill/>
          <a:ln w="76320">
            <a:noFill/>
          </a:ln>
        </p:spPr>
        <p:style>
          <a:lnRef idx="0"/>
          <a:fillRef idx="0"/>
          <a:effectRef idx="0"/>
          <a:fontRef idx="minor"/>
        </p:style>
      </p:sp>
      <p:sp>
        <p:nvSpPr>
          <p:cNvPr id="348" name="PlaceHolder 1"/>
          <p:cNvSpPr>
            <a:spLocks noGrp="1"/>
          </p:cNvSpPr>
          <p:nvPr>
            <p:ph/>
          </p:nvPr>
        </p:nvSpPr>
        <p:spPr>
          <a:xfrm>
            <a:off x="609480" y="1604520"/>
            <a:ext cx="10971720" cy="554760"/>
          </a:xfrm>
          <a:prstGeom prst="rect">
            <a:avLst/>
          </a:prstGeom>
          <a:noFill/>
          <a:ln w="0">
            <a:noFill/>
          </a:ln>
        </p:spPr>
        <p:txBody>
          <a:bodyPr lIns="0" rIns="0" tIns="0" bIns="0" anchor="t">
            <a:normAutofit/>
          </a:bodyPr>
          <a:p>
            <a:pPr>
              <a:lnSpc>
                <a:spcPct val="100000"/>
              </a:lnSpc>
              <a:buNone/>
            </a:pPr>
            <a:r>
              <a:rPr b="0" lang="en-PH" sz="2000" spc="-1" strike="noStrike">
                <a:latin typeface="Lato"/>
                <a:ea typeface="AppleSystemUIFont"/>
              </a:rPr>
              <a:t>Mayroong dalawang (2) uri ang migrasyon. Ating alamin ang pagkakaiba ng dalawang uri na ito.</a:t>
            </a:r>
            <a:endParaRPr b="0" lang="en-PH" sz="2000" spc="-1" strike="noStrike">
              <a:latin typeface="Arial"/>
            </a:endParaRPr>
          </a:p>
        </p:txBody>
      </p:sp>
      <p:sp>
        <p:nvSpPr>
          <p:cNvPr id="349" name="PlaceHolder 5"/>
          <p:cNvSpPr/>
          <p:nvPr/>
        </p:nvSpPr>
        <p:spPr>
          <a:xfrm>
            <a:off x="609480" y="198000"/>
            <a:ext cx="10008720" cy="1061280"/>
          </a:xfrm>
          <a:prstGeom prst="rect">
            <a:avLst/>
          </a:prstGeom>
          <a:solidFill>
            <a:srgbClr val="ffd8ce"/>
          </a:solidFill>
          <a:ln w="76320">
            <a:solidFill>
              <a:srgbClr val="650953"/>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650953"/>
                </a:solidFill>
                <a:latin typeface="Lato"/>
                <a:ea typeface="DejaVu Sans"/>
              </a:rPr>
              <a:t>Migrasyon: Konsepto at Konteksto</a:t>
            </a:r>
            <a:endParaRPr b="0" lang="en-PH" sz="4000" spc="-1" strike="noStrike">
              <a:latin typeface="Arial"/>
            </a:endParaRPr>
          </a:p>
        </p:txBody>
      </p:sp>
      <p:sp>
        <p:nvSpPr>
          <p:cNvPr id="350" name=""/>
          <p:cNvSpPr/>
          <p:nvPr/>
        </p:nvSpPr>
        <p:spPr>
          <a:xfrm>
            <a:off x="3575880" y="2448000"/>
            <a:ext cx="5039280" cy="971280"/>
          </a:xfrm>
          <a:custGeom>
            <a:avLst/>
            <a:gdLst/>
            <a:ahLst/>
            <a:rect l="l" t="t" r="r" b="b"/>
            <a:pathLst>
              <a:path w="14002" h="2702">
                <a:moveTo>
                  <a:pt x="450" y="0"/>
                </a:moveTo>
                <a:lnTo>
                  <a:pt x="450" y="0"/>
                </a:lnTo>
                <a:cubicBezTo>
                  <a:pt x="371" y="0"/>
                  <a:pt x="294" y="21"/>
                  <a:pt x="225" y="60"/>
                </a:cubicBezTo>
                <a:cubicBezTo>
                  <a:pt x="157" y="100"/>
                  <a:pt x="100" y="157"/>
                  <a:pt x="60" y="225"/>
                </a:cubicBezTo>
                <a:cubicBezTo>
                  <a:pt x="21" y="294"/>
                  <a:pt x="0" y="371"/>
                  <a:pt x="0" y="450"/>
                </a:cubicBezTo>
                <a:lnTo>
                  <a:pt x="0" y="2250"/>
                </a:lnTo>
                <a:lnTo>
                  <a:pt x="0" y="2251"/>
                </a:lnTo>
                <a:cubicBezTo>
                  <a:pt x="0" y="2330"/>
                  <a:pt x="21" y="2407"/>
                  <a:pt x="60" y="2476"/>
                </a:cubicBezTo>
                <a:cubicBezTo>
                  <a:pt x="100" y="2544"/>
                  <a:pt x="157" y="2601"/>
                  <a:pt x="225" y="2641"/>
                </a:cubicBezTo>
                <a:cubicBezTo>
                  <a:pt x="294" y="2680"/>
                  <a:pt x="371" y="2701"/>
                  <a:pt x="450" y="2701"/>
                </a:cubicBezTo>
                <a:lnTo>
                  <a:pt x="13550" y="2701"/>
                </a:lnTo>
                <a:lnTo>
                  <a:pt x="13551" y="2701"/>
                </a:lnTo>
                <a:cubicBezTo>
                  <a:pt x="13630" y="2701"/>
                  <a:pt x="13707" y="2680"/>
                  <a:pt x="13776" y="2641"/>
                </a:cubicBezTo>
                <a:cubicBezTo>
                  <a:pt x="13844" y="2601"/>
                  <a:pt x="13901" y="2544"/>
                  <a:pt x="13941" y="2476"/>
                </a:cubicBezTo>
                <a:cubicBezTo>
                  <a:pt x="13980" y="2407"/>
                  <a:pt x="14001" y="2330"/>
                  <a:pt x="14001" y="2251"/>
                </a:cubicBezTo>
                <a:lnTo>
                  <a:pt x="14001" y="450"/>
                </a:lnTo>
                <a:lnTo>
                  <a:pt x="14001" y="450"/>
                </a:lnTo>
                <a:lnTo>
                  <a:pt x="14001" y="450"/>
                </a:lnTo>
                <a:cubicBezTo>
                  <a:pt x="14001" y="371"/>
                  <a:pt x="13980" y="294"/>
                  <a:pt x="13941" y="225"/>
                </a:cubicBezTo>
                <a:cubicBezTo>
                  <a:pt x="13901" y="157"/>
                  <a:pt x="13844" y="100"/>
                  <a:pt x="13776" y="60"/>
                </a:cubicBezTo>
                <a:cubicBezTo>
                  <a:pt x="13707" y="21"/>
                  <a:pt x="13630" y="0"/>
                  <a:pt x="13551" y="0"/>
                </a:cubicBezTo>
                <a:lnTo>
                  <a:pt x="450" y="0"/>
                </a:lnTo>
              </a:path>
            </a:pathLst>
          </a:custGeom>
          <a:solidFill>
            <a:srgbClr val="650953"/>
          </a:solidFill>
          <a:ln w="76320">
            <a:solidFill>
              <a:srgbClr val="ff7b59">
                <a:alpha val="70000"/>
              </a:srgbClr>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DejaVu Sans"/>
              </a:rPr>
              <a:t>MIGRASYONG PANLOOB</a:t>
            </a:r>
            <a:endParaRPr b="0" lang="en-PH" sz="2000" spc="-1" strike="noStrike">
              <a:latin typeface="Arial"/>
            </a:endParaRPr>
          </a:p>
          <a:p>
            <a:pPr algn="ctr">
              <a:lnSpc>
                <a:spcPct val="100000"/>
              </a:lnSpc>
              <a:buNone/>
            </a:pPr>
            <a:r>
              <a:rPr b="1" lang="en-PH" sz="2000" spc="-1" strike="noStrike">
                <a:solidFill>
                  <a:srgbClr val="000000"/>
                </a:solidFill>
                <a:latin typeface="Lato"/>
                <a:ea typeface="DejaVu Sans"/>
              </a:rPr>
              <a:t>(INTERNAL MIGRATION)</a:t>
            </a:r>
            <a:endParaRPr b="0" lang="en-PH" sz="2000" spc="-1" strike="noStrike">
              <a:latin typeface="Arial"/>
            </a:endParaRPr>
          </a:p>
        </p:txBody>
      </p:sp>
      <p:sp>
        <p:nvSpPr>
          <p:cNvPr id="351" name=""/>
          <p:cNvSpPr/>
          <p:nvPr/>
        </p:nvSpPr>
        <p:spPr>
          <a:xfrm>
            <a:off x="3576240" y="3636360"/>
            <a:ext cx="5039280" cy="971280"/>
          </a:xfrm>
          <a:custGeom>
            <a:avLst/>
            <a:gdLst/>
            <a:ahLst/>
            <a:rect l="l" t="t" r="r" b="b"/>
            <a:pathLst>
              <a:path w="14002" h="2702">
                <a:moveTo>
                  <a:pt x="450" y="0"/>
                </a:moveTo>
                <a:lnTo>
                  <a:pt x="450" y="0"/>
                </a:lnTo>
                <a:cubicBezTo>
                  <a:pt x="371" y="0"/>
                  <a:pt x="294" y="21"/>
                  <a:pt x="225" y="60"/>
                </a:cubicBezTo>
                <a:cubicBezTo>
                  <a:pt x="157" y="100"/>
                  <a:pt x="100" y="157"/>
                  <a:pt x="60" y="225"/>
                </a:cubicBezTo>
                <a:cubicBezTo>
                  <a:pt x="21" y="294"/>
                  <a:pt x="0" y="371"/>
                  <a:pt x="0" y="450"/>
                </a:cubicBezTo>
                <a:lnTo>
                  <a:pt x="0" y="2250"/>
                </a:lnTo>
                <a:lnTo>
                  <a:pt x="0" y="2251"/>
                </a:lnTo>
                <a:cubicBezTo>
                  <a:pt x="0" y="2330"/>
                  <a:pt x="21" y="2407"/>
                  <a:pt x="60" y="2476"/>
                </a:cubicBezTo>
                <a:cubicBezTo>
                  <a:pt x="100" y="2544"/>
                  <a:pt x="157" y="2601"/>
                  <a:pt x="225" y="2641"/>
                </a:cubicBezTo>
                <a:cubicBezTo>
                  <a:pt x="294" y="2680"/>
                  <a:pt x="371" y="2701"/>
                  <a:pt x="450" y="2701"/>
                </a:cubicBezTo>
                <a:lnTo>
                  <a:pt x="13550" y="2701"/>
                </a:lnTo>
                <a:lnTo>
                  <a:pt x="13551" y="2701"/>
                </a:lnTo>
                <a:cubicBezTo>
                  <a:pt x="13630" y="2701"/>
                  <a:pt x="13707" y="2680"/>
                  <a:pt x="13776" y="2641"/>
                </a:cubicBezTo>
                <a:cubicBezTo>
                  <a:pt x="13844" y="2601"/>
                  <a:pt x="13901" y="2544"/>
                  <a:pt x="13941" y="2476"/>
                </a:cubicBezTo>
                <a:cubicBezTo>
                  <a:pt x="13980" y="2407"/>
                  <a:pt x="14001" y="2330"/>
                  <a:pt x="14001" y="2251"/>
                </a:cubicBezTo>
                <a:lnTo>
                  <a:pt x="14001" y="450"/>
                </a:lnTo>
                <a:lnTo>
                  <a:pt x="14001" y="450"/>
                </a:lnTo>
                <a:lnTo>
                  <a:pt x="14001" y="450"/>
                </a:lnTo>
                <a:cubicBezTo>
                  <a:pt x="14001" y="371"/>
                  <a:pt x="13980" y="294"/>
                  <a:pt x="13941" y="225"/>
                </a:cubicBezTo>
                <a:cubicBezTo>
                  <a:pt x="13901" y="157"/>
                  <a:pt x="13844" y="100"/>
                  <a:pt x="13776" y="60"/>
                </a:cubicBezTo>
                <a:cubicBezTo>
                  <a:pt x="13707" y="21"/>
                  <a:pt x="13630" y="0"/>
                  <a:pt x="13551" y="0"/>
                </a:cubicBezTo>
                <a:lnTo>
                  <a:pt x="450" y="0"/>
                </a:lnTo>
              </a:path>
            </a:pathLst>
          </a:custGeom>
          <a:solidFill>
            <a:srgbClr val="650953"/>
          </a:solidFill>
          <a:ln w="76320">
            <a:solidFill>
              <a:srgbClr val="ff7b59">
                <a:alpha val="70000"/>
              </a:srgbClr>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d8ce"/>
                </a:solidFill>
                <a:latin typeface="Lato"/>
                <a:ea typeface="DejaVu Sans"/>
              </a:rPr>
              <a:t>MIGRASYONG PANLABAS</a:t>
            </a:r>
            <a:endParaRPr b="0" lang="en-PH" sz="2000" spc="-1" strike="noStrike">
              <a:latin typeface="Arial"/>
            </a:endParaRPr>
          </a:p>
          <a:p>
            <a:pPr algn="ctr">
              <a:lnSpc>
                <a:spcPct val="100000"/>
              </a:lnSpc>
              <a:buNone/>
            </a:pPr>
            <a:r>
              <a:rPr b="1" lang="en-PH" sz="2000" spc="-1" strike="noStrike">
                <a:solidFill>
                  <a:srgbClr val="ffd8ce"/>
                </a:solidFill>
                <a:latin typeface="Lato"/>
                <a:ea typeface="DejaVu Sans"/>
              </a:rPr>
              <a:t>(INTERNATIONAL MIGRATION)</a:t>
            </a:r>
            <a:endParaRPr b="0" lang="en-PH" sz="2000" spc="-1" strike="noStrike">
              <a:latin typeface="Arial"/>
            </a:endParaRPr>
          </a:p>
        </p:txBody>
      </p:sp>
      <p:sp>
        <p:nvSpPr>
          <p:cNvPr id="352" name=""/>
          <p:cNvSpPr/>
          <p:nvPr/>
        </p:nvSpPr>
        <p:spPr>
          <a:xfrm>
            <a:off x="3576240" y="2448360"/>
            <a:ext cx="5039280" cy="971280"/>
          </a:xfrm>
          <a:custGeom>
            <a:avLst/>
            <a:gdLst/>
            <a:ahLst/>
            <a:rect l="l" t="t" r="r" b="b"/>
            <a:pathLst>
              <a:path w="14002" h="2702">
                <a:moveTo>
                  <a:pt x="450" y="0"/>
                </a:moveTo>
                <a:lnTo>
                  <a:pt x="450" y="0"/>
                </a:lnTo>
                <a:cubicBezTo>
                  <a:pt x="371" y="0"/>
                  <a:pt x="294" y="21"/>
                  <a:pt x="225" y="60"/>
                </a:cubicBezTo>
                <a:cubicBezTo>
                  <a:pt x="157" y="100"/>
                  <a:pt x="100" y="157"/>
                  <a:pt x="60" y="225"/>
                </a:cubicBezTo>
                <a:cubicBezTo>
                  <a:pt x="21" y="294"/>
                  <a:pt x="0" y="371"/>
                  <a:pt x="0" y="450"/>
                </a:cubicBezTo>
                <a:lnTo>
                  <a:pt x="0" y="2250"/>
                </a:lnTo>
                <a:lnTo>
                  <a:pt x="0" y="2251"/>
                </a:lnTo>
                <a:cubicBezTo>
                  <a:pt x="0" y="2330"/>
                  <a:pt x="21" y="2407"/>
                  <a:pt x="60" y="2476"/>
                </a:cubicBezTo>
                <a:cubicBezTo>
                  <a:pt x="100" y="2544"/>
                  <a:pt x="157" y="2601"/>
                  <a:pt x="225" y="2641"/>
                </a:cubicBezTo>
                <a:cubicBezTo>
                  <a:pt x="294" y="2680"/>
                  <a:pt x="371" y="2701"/>
                  <a:pt x="450" y="2701"/>
                </a:cubicBezTo>
                <a:lnTo>
                  <a:pt x="13550" y="2701"/>
                </a:lnTo>
                <a:lnTo>
                  <a:pt x="13551" y="2701"/>
                </a:lnTo>
                <a:cubicBezTo>
                  <a:pt x="13630" y="2701"/>
                  <a:pt x="13707" y="2680"/>
                  <a:pt x="13776" y="2641"/>
                </a:cubicBezTo>
                <a:cubicBezTo>
                  <a:pt x="13844" y="2601"/>
                  <a:pt x="13901" y="2544"/>
                  <a:pt x="13941" y="2476"/>
                </a:cubicBezTo>
                <a:cubicBezTo>
                  <a:pt x="13980" y="2407"/>
                  <a:pt x="14001" y="2330"/>
                  <a:pt x="14001" y="2251"/>
                </a:cubicBezTo>
                <a:lnTo>
                  <a:pt x="14001" y="450"/>
                </a:lnTo>
                <a:lnTo>
                  <a:pt x="14001" y="450"/>
                </a:lnTo>
                <a:lnTo>
                  <a:pt x="14001" y="450"/>
                </a:lnTo>
                <a:cubicBezTo>
                  <a:pt x="14001" y="371"/>
                  <a:pt x="13980" y="294"/>
                  <a:pt x="13941" y="225"/>
                </a:cubicBezTo>
                <a:cubicBezTo>
                  <a:pt x="13901" y="157"/>
                  <a:pt x="13844" y="100"/>
                  <a:pt x="13776" y="60"/>
                </a:cubicBezTo>
                <a:cubicBezTo>
                  <a:pt x="13707" y="21"/>
                  <a:pt x="13630" y="0"/>
                  <a:pt x="13551" y="0"/>
                </a:cubicBezTo>
                <a:lnTo>
                  <a:pt x="450" y="0"/>
                </a:lnTo>
              </a:path>
            </a:pathLst>
          </a:custGeom>
          <a:solidFill>
            <a:srgbClr val="650953"/>
          </a:solidFill>
          <a:ln w="76320">
            <a:solidFill>
              <a:srgbClr val="ff7b59">
                <a:alpha val="70000"/>
              </a:srgbClr>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d8ce"/>
                </a:solidFill>
                <a:latin typeface="Lato"/>
                <a:ea typeface="DejaVu Sans"/>
              </a:rPr>
              <a:t>MIGRASYONG PANLOOB</a:t>
            </a:r>
            <a:endParaRPr b="0" lang="en-PH" sz="2000" spc="-1" strike="noStrike">
              <a:latin typeface="Arial"/>
            </a:endParaRPr>
          </a:p>
          <a:p>
            <a:pPr algn="ctr">
              <a:lnSpc>
                <a:spcPct val="100000"/>
              </a:lnSpc>
              <a:buNone/>
            </a:pPr>
            <a:r>
              <a:rPr b="1" lang="en-PH" sz="2000" spc="-1" strike="noStrike">
                <a:solidFill>
                  <a:srgbClr val="ffd8ce"/>
                </a:solidFill>
                <a:latin typeface="Lato"/>
                <a:ea typeface="DejaVu Sans"/>
              </a:rPr>
              <a:t>(INTERNAL MIGRATION)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PlaceHolder 7"/>
          <p:cNvSpPr/>
          <p:nvPr/>
        </p:nvSpPr>
        <p:spPr>
          <a:xfrm>
            <a:off x="609840" y="2520000"/>
            <a:ext cx="10949400" cy="3590640"/>
          </a:xfrm>
          <a:prstGeom prst="rect">
            <a:avLst/>
          </a:prstGeom>
          <a:noFill/>
          <a:ln w="76320">
            <a:noFill/>
          </a:ln>
        </p:spPr>
        <p:style>
          <a:lnRef idx="0"/>
          <a:fillRef idx="0"/>
          <a:effectRef idx="0"/>
          <a:fontRef idx="minor"/>
        </p:style>
      </p:sp>
      <p:sp>
        <p:nvSpPr>
          <p:cNvPr id="354" name="PlaceHolder 1"/>
          <p:cNvSpPr>
            <a:spLocks noGrp="1"/>
          </p:cNvSpPr>
          <p:nvPr>
            <p:ph/>
          </p:nvPr>
        </p:nvSpPr>
        <p:spPr>
          <a:xfrm>
            <a:off x="609480" y="2504520"/>
            <a:ext cx="10971720" cy="3606120"/>
          </a:xfrm>
          <a:prstGeom prst="rect">
            <a:avLst/>
          </a:prstGeom>
          <a:noFill/>
          <a:ln w="0">
            <a:noFill/>
          </a:ln>
        </p:spPr>
        <p:txBody>
          <a:bodyPr lIns="0" rIns="0" tIns="0" bIns="0" anchor="t">
            <a:normAutofit/>
          </a:bodyPr>
          <a:p>
            <a:pPr algn="just">
              <a:lnSpc>
                <a:spcPct val="100000"/>
              </a:lnSpc>
              <a:buNone/>
            </a:pPr>
            <a:endParaRPr b="0" lang="en-PH" sz="3200" spc="-1" strike="noStrike">
              <a:latin typeface="Arial"/>
            </a:endParaRPr>
          </a:p>
          <a:p>
            <a:pPr algn="just">
              <a:lnSpc>
                <a:spcPct val="100000"/>
              </a:lnSpc>
              <a:buNone/>
            </a:pPr>
            <a:r>
              <a:rPr b="1" lang="en-PH" sz="2000" spc="-1" strike="noStrike">
                <a:latin typeface="Lato"/>
                <a:ea typeface="AppleSystemUIFont"/>
              </a:rPr>
              <a:t>Ang migrasyong panloob (internal migration) ay nagaganap kapag ang mga tao ay nagmula sa isang bayan, lalawigan, o rehiyon patungo sa ibang pook sa loob ng bansa.</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Ayon sa mga pag-aaral, isa ang Pilipinas sa mga papaunlad na bansa sa daigdig na may pinakamataas na antas ng paglago ng mga lungsod na kung saan 60% ng populasyon nito ay naninirahan sa mga lungsod. Sa ngayon ay mayroon nang mahigit 200 lungsod sa bansa at inaasahang lumago pa ito ng 600 noong nakaraang 2020 dahil sa migrasyon.</a:t>
            </a:r>
            <a:endParaRPr b="0" lang="en-PH" sz="2000" spc="-1" strike="noStrike">
              <a:latin typeface="Arial"/>
            </a:endParaRPr>
          </a:p>
        </p:txBody>
      </p:sp>
      <p:sp>
        <p:nvSpPr>
          <p:cNvPr id="355" name="PlaceHolder 10"/>
          <p:cNvSpPr/>
          <p:nvPr/>
        </p:nvSpPr>
        <p:spPr>
          <a:xfrm>
            <a:off x="609480" y="198000"/>
            <a:ext cx="10008720" cy="1061280"/>
          </a:xfrm>
          <a:prstGeom prst="rect">
            <a:avLst/>
          </a:prstGeom>
          <a:solidFill>
            <a:srgbClr val="ffd8ce"/>
          </a:solidFill>
          <a:ln w="76320">
            <a:solidFill>
              <a:srgbClr val="650953"/>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650953"/>
                </a:solidFill>
                <a:latin typeface="Lato"/>
                <a:ea typeface="DejaVu Sans"/>
              </a:rPr>
              <a:t>Migrasyon: Konsepto at Konteksto</a:t>
            </a:r>
            <a:endParaRPr b="0" lang="en-PH" sz="4000" spc="-1" strike="noStrike">
              <a:latin typeface="Arial"/>
            </a:endParaRPr>
          </a:p>
        </p:txBody>
      </p:sp>
      <p:sp>
        <p:nvSpPr>
          <p:cNvPr id="356" name=""/>
          <p:cNvSpPr/>
          <p:nvPr/>
        </p:nvSpPr>
        <p:spPr>
          <a:xfrm>
            <a:off x="609480" y="1440000"/>
            <a:ext cx="5039280" cy="971280"/>
          </a:xfrm>
          <a:custGeom>
            <a:avLst/>
            <a:gdLst/>
            <a:ahLst/>
            <a:rect l="l" t="t" r="r" b="b"/>
            <a:pathLst>
              <a:path w="14002" h="2702">
                <a:moveTo>
                  <a:pt x="450" y="0"/>
                </a:moveTo>
                <a:lnTo>
                  <a:pt x="450" y="0"/>
                </a:lnTo>
                <a:cubicBezTo>
                  <a:pt x="371" y="0"/>
                  <a:pt x="294" y="21"/>
                  <a:pt x="225" y="60"/>
                </a:cubicBezTo>
                <a:cubicBezTo>
                  <a:pt x="157" y="100"/>
                  <a:pt x="100" y="157"/>
                  <a:pt x="60" y="225"/>
                </a:cubicBezTo>
                <a:cubicBezTo>
                  <a:pt x="21" y="294"/>
                  <a:pt x="0" y="371"/>
                  <a:pt x="0" y="450"/>
                </a:cubicBezTo>
                <a:lnTo>
                  <a:pt x="0" y="2250"/>
                </a:lnTo>
                <a:lnTo>
                  <a:pt x="0" y="2251"/>
                </a:lnTo>
                <a:cubicBezTo>
                  <a:pt x="0" y="2330"/>
                  <a:pt x="21" y="2407"/>
                  <a:pt x="60" y="2476"/>
                </a:cubicBezTo>
                <a:cubicBezTo>
                  <a:pt x="100" y="2544"/>
                  <a:pt x="157" y="2601"/>
                  <a:pt x="225" y="2641"/>
                </a:cubicBezTo>
                <a:cubicBezTo>
                  <a:pt x="294" y="2680"/>
                  <a:pt x="371" y="2701"/>
                  <a:pt x="450" y="2701"/>
                </a:cubicBezTo>
                <a:lnTo>
                  <a:pt x="13550" y="2701"/>
                </a:lnTo>
                <a:lnTo>
                  <a:pt x="13551" y="2701"/>
                </a:lnTo>
                <a:cubicBezTo>
                  <a:pt x="13630" y="2701"/>
                  <a:pt x="13707" y="2680"/>
                  <a:pt x="13776" y="2641"/>
                </a:cubicBezTo>
                <a:cubicBezTo>
                  <a:pt x="13844" y="2601"/>
                  <a:pt x="13901" y="2544"/>
                  <a:pt x="13941" y="2476"/>
                </a:cubicBezTo>
                <a:cubicBezTo>
                  <a:pt x="13980" y="2407"/>
                  <a:pt x="14001" y="2330"/>
                  <a:pt x="14001" y="2251"/>
                </a:cubicBezTo>
                <a:lnTo>
                  <a:pt x="14001" y="450"/>
                </a:lnTo>
                <a:lnTo>
                  <a:pt x="14001" y="450"/>
                </a:lnTo>
                <a:lnTo>
                  <a:pt x="14001" y="450"/>
                </a:lnTo>
                <a:cubicBezTo>
                  <a:pt x="14001" y="371"/>
                  <a:pt x="13980" y="294"/>
                  <a:pt x="13941" y="225"/>
                </a:cubicBezTo>
                <a:cubicBezTo>
                  <a:pt x="13901" y="157"/>
                  <a:pt x="13844" y="100"/>
                  <a:pt x="13776" y="60"/>
                </a:cubicBezTo>
                <a:cubicBezTo>
                  <a:pt x="13707" y="21"/>
                  <a:pt x="13630" y="0"/>
                  <a:pt x="13551" y="0"/>
                </a:cubicBezTo>
                <a:lnTo>
                  <a:pt x="450" y="0"/>
                </a:lnTo>
              </a:path>
            </a:pathLst>
          </a:custGeom>
          <a:solidFill>
            <a:srgbClr val="650953"/>
          </a:solidFill>
          <a:ln w="76320">
            <a:solidFill>
              <a:srgbClr val="ff7b59">
                <a:alpha val="70000"/>
              </a:srgbClr>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d8ce"/>
                </a:solidFill>
                <a:latin typeface="Lato"/>
                <a:ea typeface="DejaVu Sans"/>
              </a:rPr>
              <a:t>MIGRASYONG PANLOOB</a:t>
            </a:r>
            <a:endParaRPr b="0" lang="en-PH" sz="2000" spc="-1" strike="noStrike">
              <a:latin typeface="Arial"/>
            </a:endParaRPr>
          </a:p>
          <a:p>
            <a:pPr algn="ctr">
              <a:lnSpc>
                <a:spcPct val="100000"/>
              </a:lnSpc>
              <a:buNone/>
            </a:pPr>
            <a:r>
              <a:rPr b="1" lang="en-PH" sz="2000" spc="-1" strike="noStrike">
                <a:solidFill>
                  <a:srgbClr val="ffd8ce"/>
                </a:solidFill>
                <a:latin typeface="Lato"/>
                <a:ea typeface="DejaVu Sans"/>
              </a:rPr>
              <a:t>(INTERNAL MIGRATION)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PlaceHolder 12"/>
          <p:cNvSpPr/>
          <p:nvPr/>
        </p:nvSpPr>
        <p:spPr>
          <a:xfrm>
            <a:off x="609840" y="2520000"/>
            <a:ext cx="10949400" cy="719280"/>
          </a:xfrm>
          <a:prstGeom prst="rect">
            <a:avLst/>
          </a:prstGeom>
          <a:noFill/>
          <a:ln w="76320">
            <a:noFill/>
          </a:ln>
        </p:spPr>
        <p:style>
          <a:lnRef idx="0"/>
          <a:fillRef idx="0"/>
          <a:effectRef idx="0"/>
          <a:fontRef idx="minor"/>
        </p:style>
      </p:sp>
      <p:sp>
        <p:nvSpPr>
          <p:cNvPr id="358" name="PlaceHolder 1"/>
          <p:cNvSpPr>
            <a:spLocks noGrp="1"/>
          </p:cNvSpPr>
          <p:nvPr>
            <p:ph/>
          </p:nvPr>
        </p:nvSpPr>
        <p:spPr>
          <a:xfrm>
            <a:off x="609480" y="2504520"/>
            <a:ext cx="10971720" cy="734760"/>
          </a:xfrm>
          <a:prstGeom prst="rect">
            <a:avLst/>
          </a:prstGeom>
          <a:noFill/>
          <a:ln w="0">
            <a:noFill/>
          </a:ln>
        </p:spPr>
        <p:txBody>
          <a:bodyPr lIns="0" rIns="0" tIns="0" bIns="0" anchor="t">
            <a:normAutofit/>
          </a:bodyPr>
          <a:p>
            <a:pPr>
              <a:lnSpc>
                <a:spcPct val="100000"/>
              </a:lnSpc>
              <a:buNone/>
            </a:pPr>
            <a:r>
              <a:rPr b="1" lang="en-PH" sz="2000" spc="-1" strike="noStrike">
                <a:latin typeface="Lato"/>
                <a:ea typeface="AppleSystemUIFont"/>
              </a:rPr>
              <a:t>Tunghayan ang mga lugar na nagkaroon ng mabilis na paglago sa labas ng National Capital Region (NCR) o Metro Manila:</a:t>
            </a:r>
            <a:endParaRPr b="0" lang="en-PH" sz="2000" spc="-1" strike="noStrike">
              <a:latin typeface="Arial"/>
            </a:endParaRPr>
          </a:p>
        </p:txBody>
      </p:sp>
      <p:sp>
        <p:nvSpPr>
          <p:cNvPr id="359" name="PlaceHolder 13"/>
          <p:cNvSpPr/>
          <p:nvPr/>
        </p:nvSpPr>
        <p:spPr>
          <a:xfrm>
            <a:off x="609480" y="198000"/>
            <a:ext cx="10008720" cy="1061280"/>
          </a:xfrm>
          <a:prstGeom prst="rect">
            <a:avLst/>
          </a:prstGeom>
          <a:solidFill>
            <a:srgbClr val="ffd8ce"/>
          </a:solidFill>
          <a:ln w="76320">
            <a:solidFill>
              <a:srgbClr val="650953"/>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650953"/>
                </a:solidFill>
                <a:latin typeface="Lato"/>
                <a:ea typeface="DejaVu Sans"/>
              </a:rPr>
              <a:t>Migrasyon: Konsepto at Konteksto</a:t>
            </a:r>
            <a:endParaRPr b="0" lang="en-PH" sz="4000" spc="-1" strike="noStrike">
              <a:latin typeface="Arial"/>
            </a:endParaRPr>
          </a:p>
        </p:txBody>
      </p:sp>
      <p:sp>
        <p:nvSpPr>
          <p:cNvPr id="360" name=""/>
          <p:cNvSpPr/>
          <p:nvPr/>
        </p:nvSpPr>
        <p:spPr>
          <a:xfrm>
            <a:off x="609480" y="1440000"/>
            <a:ext cx="5039280" cy="971280"/>
          </a:xfrm>
          <a:custGeom>
            <a:avLst/>
            <a:gdLst/>
            <a:ahLst/>
            <a:rect l="l" t="t" r="r" b="b"/>
            <a:pathLst>
              <a:path w="14002" h="2702">
                <a:moveTo>
                  <a:pt x="450" y="0"/>
                </a:moveTo>
                <a:lnTo>
                  <a:pt x="450" y="0"/>
                </a:lnTo>
                <a:cubicBezTo>
                  <a:pt x="371" y="0"/>
                  <a:pt x="294" y="21"/>
                  <a:pt x="225" y="60"/>
                </a:cubicBezTo>
                <a:cubicBezTo>
                  <a:pt x="157" y="100"/>
                  <a:pt x="100" y="157"/>
                  <a:pt x="60" y="225"/>
                </a:cubicBezTo>
                <a:cubicBezTo>
                  <a:pt x="21" y="294"/>
                  <a:pt x="0" y="371"/>
                  <a:pt x="0" y="450"/>
                </a:cubicBezTo>
                <a:lnTo>
                  <a:pt x="0" y="2250"/>
                </a:lnTo>
                <a:lnTo>
                  <a:pt x="0" y="2251"/>
                </a:lnTo>
                <a:cubicBezTo>
                  <a:pt x="0" y="2330"/>
                  <a:pt x="21" y="2407"/>
                  <a:pt x="60" y="2476"/>
                </a:cubicBezTo>
                <a:cubicBezTo>
                  <a:pt x="100" y="2544"/>
                  <a:pt x="157" y="2601"/>
                  <a:pt x="225" y="2641"/>
                </a:cubicBezTo>
                <a:cubicBezTo>
                  <a:pt x="294" y="2680"/>
                  <a:pt x="371" y="2701"/>
                  <a:pt x="450" y="2701"/>
                </a:cubicBezTo>
                <a:lnTo>
                  <a:pt x="13550" y="2701"/>
                </a:lnTo>
                <a:lnTo>
                  <a:pt x="13551" y="2701"/>
                </a:lnTo>
                <a:cubicBezTo>
                  <a:pt x="13630" y="2701"/>
                  <a:pt x="13707" y="2680"/>
                  <a:pt x="13776" y="2641"/>
                </a:cubicBezTo>
                <a:cubicBezTo>
                  <a:pt x="13844" y="2601"/>
                  <a:pt x="13901" y="2544"/>
                  <a:pt x="13941" y="2476"/>
                </a:cubicBezTo>
                <a:cubicBezTo>
                  <a:pt x="13980" y="2407"/>
                  <a:pt x="14001" y="2330"/>
                  <a:pt x="14001" y="2251"/>
                </a:cubicBezTo>
                <a:lnTo>
                  <a:pt x="14001" y="450"/>
                </a:lnTo>
                <a:lnTo>
                  <a:pt x="14001" y="450"/>
                </a:lnTo>
                <a:lnTo>
                  <a:pt x="14001" y="450"/>
                </a:lnTo>
                <a:cubicBezTo>
                  <a:pt x="14001" y="371"/>
                  <a:pt x="13980" y="294"/>
                  <a:pt x="13941" y="225"/>
                </a:cubicBezTo>
                <a:cubicBezTo>
                  <a:pt x="13901" y="157"/>
                  <a:pt x="13844" y="100"/>
                  <a:pt x="13776" y="60"/>
                </a:cubicBezTo>
                <a:cubicBezTo>
                  <a:pt x="13707" y="21"/>
                  <a:pt x="13630" y="0"/>
                  <a:pt x="13551" y="0"/>
                </a:cubicBezTo>
                <a:lnTo>
                  <a:pt x="450" y="0"/>
                </a:lnTo>
              </a:path>
            </a:pathLst>
          </a:custGeom>
          <a:solidFill>
            <a:srgbClr val="650953"/>
          </a:solidFill>
          <a:ln w="76320">
            <a:solidFill>
              <a:srgbClr val="ff7b59">
                <a:alpha val="70000"/>
              </a:srgbClr>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d8ce"/>
                </a:solidFill>
                <a:latin typeface="Lato"/>
                <a:ea typeface="DejaVu Sans"/>
              </a:rPr>
              <a:t>MIGRASYONG PANLOOB</a:t>
            </a:r>
            <a:endParaRPr b="0" lang="en-PH" sz="2000" spc="-1" strike="noStrike">
              <a:latin typeface="Arial"/>
            </a:endParaRPr>
          </a:p>
          <a:p>
            <a:pPr algn="ctr">
              <a:lnSpc>
                <a:spcPct val="100000"/>
              </a:lnSpc>
              <a:buNone/>
            </a:pPr>
            <a:r>
              <a:rPr b="1" lang="en-PH" sz="2000" spc="-1" strike="noStrike">
                <a:solidFill>
                  <a:srgbClr val="ffd8ce"/>
                </a:solidFill>
                <a:latin typeface="Lato"/>
                <a:ea typeface="DejaVu Sans"/>
              </a:rPr>
              <a:t>(INTERNAL MIGRATION)</a:t>
            </a:r>
            <a:endParaRPr b="0" lang="en-PH" sz="2000" spc="-1" strike="noStrike">
              <a:latin typeface="Arial"/>
            </a:endParaRPr>
          </a:p>
        </p:txBody>
      </p:sp>
      <p:graphicFrame>
        <p:nvGraphicFramePr>
          <p:cNvPr id="361" name=""/>
          <p:cNvGraphicFramePr/>
          <p:nvPr/>
        </p:nvGraphicFramePr>
        <p:xfrm>
          <a:off x="1693080" y="3456000"/>
          <a:ext cx="9430560" cy="2123640"/>
        </p:xfrm>
        <a:graphic>
          <a:graphicData uri="http://schemas.openxmlformats.org/drawingml/2006/table">
            <a:tbl>
              <a:tblPr/>
              <a:tblGrid>
                <a:gridCol w="9430920"/>
              </a:tblGrid>
              <a:tr h="707760">
                <a:tc>
                  <a:txBody>
                    <a:bodyPr lIns="90000" rIns="90000" anchor="ctr">
                      <a:noAutofit/>
                    </a:bodyPr>
                    <a:p>
                      <a:pPr algn="just">
                        <a:lnSpc>
                          <a:spcPct val="100000"/>
                        </a:lnSpc>
                        <a:buNone/>
                      </a:pPr>
                      <a:r>
                        <a:rPr b="1" lang="en-PH" sz="2000" spc="-1" strike="noStrike">
                          <a:latin typeface="Lato"/>
                          <a:ea typeface="AppleSystemUIFont"/>
                        </a:rPr>
                        <a:t>Ang mga lugar na nakaranas ng mabilis na paglago na umabot sa 10% ay ang Dasmariñas, Cavite at Santa Rosa, Laguna.</a:t>
                      </a:r>
                      <a:endParaRPr b="0" lang="en-PH" sz="2000" spc="-1" strike="noStrike">
                        <a:latin typeface="Arial"/>
                      </a:endParaRPr>
                    </a:p>
                  </a:txBody>
                  <a:tcPr anchor="ctr" marL="90000" marR="90000">
                    <a:lnL w="14400">
                      <a:solidFill>
                        <a:srgbClr val="650953"/>
                      </a:solidFill>
                    </a:lnL>
                    <a:lnR w="14400">
                      <a:solidFill>
                        <a:srgbClr val="650953"/>
                      </a:solidFill>
                    </a:lnR>
                    <a:lnT w="14400">
                      <a:solidFill>
                        <a:srgbClr val="650953"/>
                      </a:solidFill>
                    </a:lnT>
                    <a:lnB w="14400">
                      <a:solidFill>
                        <a:srgbClr val="650953"/>
                      </a:solidFill>
                    </a:lnB>
                    <a:solidFill>
                      <a:srgbClr val="ffcc99"/>
                    </a:solidFill>
                  </a:tcPr>
                </a:tc>
              </a:tr>
              <a:tr h="707760">
                <a:tc>
                  <a:txBody>
                    <a:bodyPr lIns="90000" rIns="90000" anchor="ctr">
                      <a:noAutofit/>
                    </a:bodyPr>
                    <a:p>
                      <a:pPr algn="just">
                        <a:lnSpc>
                          <a:spcPct val="100000"/>
                        </a:lnSpc>
                        <a:buNone/>
                      </a:pPr>
                      <a:r>
                        <a:rPr b="1" lang="en-PH" sz="2000" spc="-1" strike="noStrike">
                          <a:latin typeface="Lato"/>
                          <a:ea typeface="AppleSystemUIFont"/>
                        </a:rPr>
                        <a:t>Ang karagdagang 10% ng populasyon ng siyudad ay naninirahan sa kasunod na apat na pinakamalaking metropolitan regions sa Davao City at Metro Cebu, na kapuwa mayroong mahigit isang milyong residente.</a:t>
                      </a:r>
                      <a:endParaRPr b="0" lang="en-PH" sz="2000" spc="-1" strike="noStrike">
                        <a:latin typeface="Arial"/>
                      </a:endParaRPr>
                    </a:p>
                  </a:txBody>
                  <a:tcPr anchor="ctr" marL="90000" marR="90000">
                    <a:lnL w="14400">
                      <a:solidFill>
                        <a:srgbClr val="650953"/>
                      </a:solidFill>
                    </a:lnL>
                    <a:lnR w="14400">
                      <a:solidFill>
                        <a:srgbClr val="650953"/>
                      </a:solidFill>
                    </a:lnR>
                    <a:lnT w="14400">
                      <a:solidFill>
                        <a:srgbClr val="650953"/>
                      </a:solidFill>
                    </a:lnT>
                    <a:lnB w="14400">
                      <a:solidFill>
                        <a:srgbClr val="650953"/>
                      </a:solidFill>
                    </a:lnB>
                    <a:solidFill>
                      <a:srgbClr val="ffcc99"/>
                    </a:solidFill>
                  </a:tcPr>
                </a:tc>
              </a:tr>
              <a:tr h="708480">
                <a:tc>
                  <a:txBody>
                    <a:bodyPr lIns="90000" rIns="90000" anchor="ctr">
                      <a:noAutofit/>
                    </a:bodyPr>
                    <a:p>
                      <a:pPr algn="just">
                        <a:lnSpc>
                          <a:spcPct val="100000"/>
                        </a:lnSpc>
                        <a:buNone/>
                      </a:pPr>
                      <a:r>
                        <a:rPr b="1" lang="en-PH" sz="2000" spc="-1" strike="noStrike">
                          <a:latin typeface="Lato"/>
                          <a:ea typeface="AppleSystemUIFont"/>
                        </a:rPr>
                        <a:t>Ang Metro Angeles at Zamboanga City naman ay kapuwa mayroong kalahating milyong populasyon.</a:t>
                      </a:r>
                      <a:endParaRPr b="0" lang="en-PH" sz="2000" spc="-1" strike="noStrike">
                        <a:latin typeface="Arial"/>
                      </a:endParaRPr>
                    </a:p>
                  </a:txBody>
                  <a:tcPr anchor="ctr" marL="90000" marR="90000">
                    <a:lnL w="14400">
                      <a:solidFill>
                        <a:srgbClr val="650953"/>
                      </a:solidFill>
                    </a:lnL>
                    <a:lnR w="14400">
                      <a:solidFill>
                        <a:srgbClr val="650953"/>
                      </a:solidFill>
                    </a:lnR>
                    <a:lnT w="14400">
                      <a:solidFill>
                        <a:srgbClr val="650953"/>
                      </a:solidFill>
                    </a:lnT>
                    <a:lnB w="14400">
                      <a:solidFill>
                        <a:srgbClr val="650953"/>
                      </a:solidFill>
                    </a:lnB>
                    <a:solidFill>
                      <a:srgbClr val="ffcc99"/>
                    </a:solidFill>
                  </a:tcPr>
                </a:tc>
              </a:tr>
            </a:tbl>
          </a:graphicData>
        </a:graphic>
      </p:graphicFrame>
      <p:sp>
        <p:nvSpPr>
          <p:cNvPr id="362" name=""/>
          <p:cNvSpPr/>
          <p:nvPr/>
        </p:nvSpPr>
        <p:spPr>
          <a:xfrm>
            <a:off x="1404000" y="3600000"/>
            <a:ext cx="179280" cy="179280"/>
          </a:xfrm>
          <a:prstGeom prst="ellipse">
            <a:avLst/>
          </a:prstGeom>
          <a:solidFill>
            <a:srgbClr val="650953"/>
          </a:solidFill>
          <a:ln w="19080">
            <a:solidFill>
              <a:srgbClr val="ff7b59"/>
            </a:solidFill>
            <a:round/>
          </a:ln>
        </p:spPr>
        <p:style>
          <a:lnRef idx="0"/>
          <a:fillRef idx="0"/>
          <a:effectRef idx="0"/>
          <a:fontRef idx="minor"/>
        </p:style>
      </p:sp>
      <p:sp>
        <p:nvSpPr>
          <p:cNvPr id="363" name=""/>
          <p:cNvSpPr/>
          <p:nvPr/>
        </p:nvSpPr>
        <p:spPr>
          <a:xfrm>
            <a:off x="1404360" y="4284360"/>
            <a:ext cx="179280" cy="179280"/>
          </a:xfrm>
          <a:prstGeom prst="ellipse">
            <a:avLst/>
          </a:prstGeom>
          <a:solidFill>
            <a:srgbClr val="650953"/>
          </a:solidFill>
          <a:ln w="19080">
            <a:solidFill>
              <a:srgbClr val="ff7b59"/>
            </a:solidFill>
            <a:round/>
          </a:ln>
        </p:spPr>
        <p:style>
          <a:lnRef idx="0"/>
          <a:fillRef idx="0"/>
          <a:effectRef idx="0"/>
          <a:fontRef idx="minor"/>
        </p:style>
      </p:sp>
      <p:sp>
        <p:nvSpPr>
          <p:cNvPr id="364" name=""/>
          <p:cNvSpPr/>
          <p:nvPr/>
        </p:nvSpPr>
        <p:spPr>
          <a:xfrm>
            <a:off x="1404720" y="5292720"/>
            <a:ext cx="179280" cy="179280"/>
          </a:xfrm>
          <a:prstGeom prst="ellipse">
            <a:avLst/>
          </a:prstGeom>
          <a:solidFill>
            <a:srgbClr val="650953"/>
          </a:solidFill>
          <a:ln w="19080">
            <a:solidFill>
              <a:srgbClr val="ff7b59"/>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5" name="PlaceHolder 8"/>
          <p:cNvSpPr/>
          <p:nvPr/>
        </p:nvSpPr>
        <p:spPr>
          <a:xfrm>
            <a:off x="609840" y="2520000"/>
            <a:ext cx="10949400" cy="719280"/>
          </a:xfrm>
          <a:prstGeom prst="rect">
            <a:avLst/>
          </a:prstGeom>
          <a:noFill/>
          <a:ln w="76320">
            <a:noFill/>
          </a:ln>
        </p:spPr>
        <p:style>
          <a:lnRef idx="0"/>
          <a:fillRef idx="0"/>
          <a:effectRef idx="0"/>
          <a:fontRef idx="minor"/>
        </p:style>
      </p:sp>
      <p:sp>
        <p:nvSpPr>
          <p:cNvPr id="366" name="PlaceHolder 1"/>
          <p:cNvSpPr>
            <a:spLocks noGrp="1"/>
          </p:cNvSpPr>
          <p:nvPr>
            <p:ph/>
          </p:nvPr>
        </p:nvSpPr>
        <p:spPr>
          <a:xfrm>
            <a:off x="609480" y="2504520"/>
            <a:ext cx="10971720" cy="343512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Ang paghahanap ng mas magandang oportunidad at kabuhayan ang nagtulak sa mga Pilipino, lalo na sa mga nakatira sa pook rural, na manirahan o magtrabaho sa mga nabanggit na lungsod. Ayon sa ulat ng World Bank (WB) noong 2018, ang urban population ng Pilipinas ay umabot na sa 47,278,672. Ang mabilis na urbanisasyon at pagdami ng tao dahil sa migrasyon ay malaking hamon sa pagkakaloob ng hanapbuhay, pagkain, impraestruktura, at serbisyo na mas mataas kaysa sa kayang tustusan ng mga lokal na pamahalaan.</a:t>
            </a:r>
            <a:endParaRPr b="0" lang="en-PH" sz="2000" spc="-1" strike="noStrike">
              <a:latin typeface="Arial"/>
            </a:endParaRPr>
          </a:p>
        </p:txBody>
      </p:sp>
      <p:sp>
        <p:nvSpPr>
          <p:cNvPr id="367" name="PlaceHolder 15"/>
          <p:cNvSpPr/>
          <p:nvPr/>
        </p:nvSpPr>
        <p:spPr>
          <a:xfrm>
            <a:off x="609480" y="198000"/>
            <a:ext cx="10008720" cy="1061280"/>
          </a:xfrm>
          <a:prstGeom prst="rect">
            <a:avLst/>
          </a:prstGeom>
          <a:solidFill>
            <a:srgbClr val="ffd8ce"/>
          </a:solidFill>
          <a:ln w="76320">
            <a:solidFill>
              <a:srgbClr val="650953"/>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650953"/>
                </a:solidFill>
                <a:latin typeface="Lato"/>
                <a:ea typeface="DejaVu Sans"/>
              </a:rPr>
              <a:t>Migrasyon: Konsepto at Konteksto</a:t>
            </a:r>
            <a:endParaRPr b="0" lang="en-PH" sz="4000" spc="-1" strike="noStrike">
              <a:latin typeface="Arial"/>
            </a:endParaRPr>
          </a:p>
        </p:txBody>
      </p:sp>
      <p:sp>
        <p:nvSpPr>
          <p:cNvPr id="368" name=""/>
          <p:cNvSpPr/>
          <p:nvPr/>
        </p:nvSpPr>
        <p:spPr>
          <a:xfrm>
            <a:off x="609480" y="1440000"/>
            <a:ext cx="5039280" cy="971280"/>
          </a:xfrm>
          <a:custGeom>
            <a:avLst/>
            <a:gdLst/>
            <a:ahLst/>
            <a:rect l="l" t="t" r="r" b="b"/>
            <a:pathLst>
              <a:path w="14002" h="2702">
                <a:moveTo>
                  <a:pt x="450" y="0"/>
                </a:moveTo>
                <a:lnTo>
                  <a:pt x="450" y="0"/>
                </a:lnTo>
                <a:cubicBezTo>
                  <a:pt x="371" y="0"/>
                  <a:pt x="294" y="21"/>
                  <a:pt x="225" y="60"/>
                </a:cubicBezTo>
                <a:cubicBezTo>
                  <a:pt x="157" y="100"/>
                  <a:pt x="100" y="157"/>
                  <a:pt x="60" y="225"/>
                </a:cubicBezTo>
                <a:cubicBezTo>
                  <a:pt x="21" y="294"/>
                  <a:pt x="0" y="371"/>
                  <a:pt x="0" y="450"/>
                </a:cubicBezTo>
                <a:lnTo>
                  <a:pt x="0" y="2250"/>
                </a:lnTo>
                <a:lnTo>
                  <a:pt x="0" y="2251"/>
                </a:lnTo>
                <a:cubicBezTo>
                  <a:pt x="0" y="2330"/>
                  <a:pt x="21" y="2407"/>
                  <a:pt x="60" y="2476"/>
                </a:cubicBezTo>
                <a:cubicBezTo>
                  <a:pt x="100" y="2544"/>
                  <a:pt x="157" y="2601"/>
                  <a:pt x="225" y="2641"/>
                </a:cubicBezTo>
                <a:cubicBezTo>
                  <a:pt x="294" y="2680"/>
                  <a:pt x="371" y="2701"/>
                  <a:pt x="450" y="2701"/>
                </a:cubicBezTo>
                <a:lnTo>
                  <a:pt x="13550" y="2701"/>
                </a:lnTo>
                <a:lnTo>
                  <a:pt x="13551" y="2701"/>
                </a:lnTo>
                <a:cubicBezTo>
                  <a:pt x="13630" y="2701"/>
                  <a:pt x="13707" y="2680"/>
                  <a:pt x="13776" y="2641"/>
                </a:cubicBezTo>
                <a:cubicBezTo>
                  <a:pt x="13844" y="2601"/>
                  <a:pt x="13901" y="2544"/>
                  <a:pt x="13941" y="2476"/>
                </a:cubicBezTo>
                <a:cubicBezTo>
                  <a:pt x="13980" y="2407"/>
                  <a:pt x="14001" y="2330"/>
                  <a:pt x="14001" y="2251"/>
                </a:cubicBezTo>
                <a:lnTo>
                  <a:pt x="14001" y="450"/>
                </a:lnTo>
                <a:lnTo>
                  <a:pt x="14001" y="450"/>
                </a:lnTo>
                <a:lnTo>
                  <a:pt x="14001" y="450"/>
                </a:lnTo>
                <a:cubicBezTo>
                  <a:pt x="14001" y="371"/>
                  <a:pt x="13980" y="294"/>
                  <a:pt x="13941" y="225"/>
                </a:cubicBezTo>
                <a:cubicBezTo>
                  <a:pt x="13901" y="157"/>
                  <a:pt x="13844" y="100"/>
                  <a:pt x="13776" y="60"/>
                </a:cubicBezTo>
                <a:cubicBezTo>
                  <a:pt x="13707" y="21"/>
                  <a:pt x="13630" y="0"/>
                  <a:pt x="13551" y="0"/>
                </a:cubicBezTo>
                <a:lnTo>
                  <a:pt x="450" y="0"/>
                </a:lnTo>
              </a:path>
            </a:pathLst>
          </a:custGeom>
          <a:solidFill>
            <a:srgbClr val="650953"/>
          </a:solidFill>
          <a:ln w="76320">
            <a:solidFill>
              <a:srgbClr val="ff7b59">
                <a:alpha val="70000"/>
              </a:srgbClr>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d8ce"/>
                </a:solidFill>
                <a:latin typeface="Lato"/>
                <a:ea typeface="DejaVu Sans"/>
              </a:rPr>
              <a:t>MIGRASYONG PANLOOB</a:t>
            </a:r>
            <a:endParaRPr b="0" lang="en-PH" sz="2000" spc="-1" strike="noStrike">
              <a:latin typeface="Arial"/>
            </a:endParaRPr>
          </a:p>
          <a:p>
            <a:pPr algn="ctr">
              <a:lnSpc>
                <a:spcPct val="100000"/>
              </a:lnSpc>
              <a:buNone/>
            </a:pPr>
            <a:r>
              <a:rPr b="1" lang="en-PH" sz="2000" spc="-1" strike="noStrike">
                <a:solidFill>
                  <a:srgbClr val="ffd8ce"/>
                </a:solidFill>
                <a:latin typeface="Lato"/>
                <a:ea typeface="DejaVu Sans"/>
              </a:rPr>
              <a:t>(INTERNAL MIGRATION)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9" name="PlaceHolder 16"/>
          <p:cNvSpPr/>
          <p:nvPr/>
        </p:nvSpPr>
        <p:spPr>
          <a:xfrm>
            <a:off x="609840" y="2520000"/>
            <a:ext cx="10949400" cy="719280"/>
          </a:xfrm>
          <a:prstGeom prst="rect">
            <a:avLst/>
          </a:prstGeom>
          <a:noFill/>
          <a:ln w="76320">
            <a:noFill/>
          </a:ln>
        </p:spPr>
        <p:style>
          <a:lnRef idx="0"/>
          <a:fillRef idx="0"/>
          <a:effectRef idx="0"/>
          <a:fontRef idx="minor"/>
        </p:style>
      </p:sp>
      <p:sp>
        <p:nvSpPr>
          <p:cNvPr id="370" name="PlaceHolder 1"/>
          <p:cNvSpPr>
            <a:spLocks noGrp="1"/>
          </p:cNvSpPr>
          <p:nvPr>
            <p:ph/>
          </p:nvPr>
        </p:nvSpPr>
        <p:spPr>
          <a:xfrm>
            <a:off x="609480" y="2504520"/>
            <a:ext cx="10971720" cy="3435120"/>
          </a:xfrm>
          <a:prstGeom prst="rect">
            <a:avLst/>
          </a:prstGeom>
          <a:noFill/>
          <a:ln w="0">
            <a:noFill/>
          </a:ln>
        </p:spPr>
        <p:txBody>
          <a:bodyPr lIns="0" rIns="0" tIns="0" bIns="0" anchor="t">
            <a:normAutofit/>
          </a:bodyPr>
          <a:p>
            <a:pPr algn="just">
              <a:lnSpc>
                <a:spcPct val="100000"/>
              </a:lnSpc>
              <a:buNone/>
            </a:pPr>
            <a:r>
              <a:rPr b="1" lang="en-PH" sz="2000" spc="-1" strike="noStrike">
                <a:latin typeface="Lato"/>
                <a:ea typeface="AppleSystemUIFont"/>
              </a:rPr>
              <a:t>Ang migrasyong panlabas (international migration) naman ay tumutukoy sa paglipat ng mga tao sa ibang bansa upang doon na manirahan o mamalagi nang matagal na panahon.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Ayon sa estadistika ng United Nations noong taong 2017, mayroong 258 milyong tao o 3.4% ng populasyon ng buong mundo ang nakatira sa labas ng kanilang bansang sinilangan. Dahil sa napakalaking bilang ng mga migrante, isa itong isyu na dapat pagtuunan ng pansin ng mga bansa sa buong daigdig.</a:t>
            </a:r>
            <a:endParaRPr b="0" lang="en-PH" sz="2000" spc="-1" strike="noStrike">
              <a:latin typeface="Arial"/>
            </a:endParaRPr>
          </a:p>
        </p:txBody>
      </p:sp>
      <p:sp>
        <p:nvSpPr>
          <p:cNvPr id="371" name="PlaceHolder 18"/>
          <p:cNvSpPr/>
          <p:nvPr/>
        </p:nvSpPr>
        <p:spPr>
          <a:xfrm>
            <a:off x="609480" y="198000"/>
            <a:ext cx="10008720" cy="1061280"/>
          </a:xfrm>
          <a:prstGeom prst="rect">
            <a:avLst/>
          </a:prstGeom>
          <a:solidFill>
            <a:srgbClr val="ffd8ce"/>
          </a:solidFill>
          <a:ln w="76320">
            <a:solidFill>
              <a:srgbClr val="650953"/>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650953"/>
                </a:solidFill>
                <a:latin typeface="Lato"/>
                <a:ea typeface="DejaVu Sans"/>
              </a:rPr>
              <a:t>Migrasyon: Konsepto at Konteksto</a:t>
            </a:r>
            <a:endParaRPr b="0" lang="en-PH" sz="4000" spc="-1" strike="noStrike">
              <a:latin typeface="Arial"/>
            </a:endParaRPr>
          </a:p>
        </p:txBody>
      </p:sp>
      <p:sp>
        <p:nvSpPr>
          <p:cNvPr id="372" name=""/>
          <p:cNvSpPr/>
          <p:nvPr/>
        </p:nvSpPr>
        <p:spPr>
          <a:xfrm>
            <a:off x="609480" y="1440000"/>
            <a:ext cx="5039280" cy="971280"/>
          </a:xfrm>
          <a:custGeom>
            <a:avLst/>
            <a:gdLst/>
            <a:ahLst/>
            <a:rect l="l" t="t" r="r" b="b"/>
            <a:pathLst>
              <a:path w="14002" h="2702">
                <a:moveTo>
                  <a:pt x="450" y="0"/>
                </a:moveTo>
                <a:lnTo>
                  <a:pt x="450" y="0"/>
                </a:lnTo>
                <a:cubicBezTo>
                  <a:pt x="371" y="0"/>
                  <a:pt x="294" y="21"/>
                  <a:pt x="225" y="60"/>
                </a:cubicBezTo>
                <a:cubicBezTo>
                  <a:pt x="157" y="100"/>
                  <a:pt x="100" y="157"/>
                  <a:pt x="60" y="225"/>
                </a:cubicBezTo>
                <a:cubicBezTo>
                  <a:pt x="21" y="294"/>
                  <a:pt x="0" y="371"/>
                  <a:pt x="0" y="450"/>
                </a:cubicBezTo>
                <a:lnTo>
                  <a:pt x="0" y="2250"/>
                </a:lnTo>
                <a:lnTo>
                  <a:pt x="0" y="2251"/>
                </a:lnTo>
                <a:cubicBezTo>
                  <a:pt x="0" y="2330"/>
                  <a:pt x="21" y="2407"/>
                  <a:pt x="60" y="2476"/>
                </a:cubicBezTo>
                <a:cubicBezTo>
                  <a:pt x="100" y="2544"/>
                  <a:pt x="157" y="2601"/>
                  <a:pt x="225" y="2641"/>
                </a:cubicBezTo>
                <a:cubicBezTo>
                  <a:pt x="294" y="2680"/>
                  <a:pt x="371" y="2701"/>
                  <a:pt x="450" y="2701"/>
                </a:cubicBezTo>
                <a:lnTo>
                  <a:pt x="13550" y="2701"/>
                </a:lnTo>
                <a:lnTo>
                  <a:pt x="13551" y="2701"/>
                </a:lnTo>
                <a:cubicBezTo>
                  <a:pt x="13630" y="2701"/>
                  <a:pt x="13707" y="2680"/>
                  <a:pt x="13776" y="2641"/>
                </a:cubicBezTo>
                <a:cubicBezTo>
                  <a:pt x="13844" y="2601"/>
                  <a:pt x="13901" y="2544"/>
                  <a:pt x="13941" y="2476"/>
                </a:cubicBezTo>
                <a:cubicBezTo>
                  <a:pt x="13980" y="2407"/>
                  <a:pt x="14001" y="2330"/>
                  <a:pt x="14001" y="2251"/>
                </a:cubicBezTo>
                <a:lnTo>
                  <a:pt x="14001" y="450"/>
                </a:lnTo>
                <a:lnTo>
                  <a:pt x="14001" y="450"/>
                </a:lnTo>
                <a:lnTo>
                  <a:pt x="14001" y="450"/>
                </a:lnTo>
                <a:cubicBezTo>
                  <a:pt x="14001" y="371"/>
                  <a:pt x="13980" y="294"/>
                  <a:pt x="13941" y="225"/>
                </a:cubicBezTo>
                <a:cubicBezTo>
                  <a:pt x="13901" y="157"/>
                  <a:pt x="13844" y="100"/>
                  <a:pt x="13776" y="60"/>
                </a:cubicBezTo>
                <a:cubicBezTo>
                  <a:pt x="13707" y="21"/>
                  <a:pt x="13630" y="0"/>
                  <a:pt x="13551" y="0"/>
                </a:cubicBezTo>
                <a:lnTo>
                  <a:pt x="450" y="0"/>
                </a:lnTo>
              </a:path>
            </a:pathLst>
          </a:custGeom>
          <a:solidFill>
            <a:srgbClr val="650953"/>
          </a:solidFill>
          <a:ln w="76320">
            <a:solidFill>
              <a:srgbClr val="ff7b59">
                <a:alpha val="70000"/>
              </a:srgbClr>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d8ce"/>
                </a:solidFill>
                <a:latin typeface="Lato"/>
                <a:ea typeface="DejaVu Sans"/>
              </a:rPr>
              <a:t>MIGRASYONG PANLABAS</a:t>
            </a:r>
            <a:endParaRPr b="0" lang="en-PH" sz="2000" spc="-1" strike="noStrike">
              <a:latin typeface="Arial"/>
            </a:endParaRPr>
          </a:p>
          <a:p>
            <a:pPr algn="ctr">
              <a:lnSpc>
                <a:spcPct val="100000"/>
              </a:lnSpc>
              <a:buNone/>
            </a:pPr>
            <a:r>
              <a:rPr b="1" lang="en-PH" sz="2000" spc="-1" strike="noStrike">
                <a:solidFill>
                  <a:srgbClr val="ffd8ce"/>
                </a:solidFill>
                <a:latin typeface="Lato"/>
                <a:ea typeface="DejaVu Sans"/>
              </a:rPr>
              <a:t>(INTERNATIONAL MIGRATION)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3" name="PlaceHolder 19"/>
          <p:cNvSpPr/>
          <p:nvPr/>
        </p:nvSpPr>
        <p:spPr>
          <a:xfrm>
            <a:off x="609840" y="2520000"/>
            <a:ext cx="10949400" cy="719280"/>
          </a:xfrm>
          <a:prstGeom prst="rect">
            <a:avLst/>
          </a:prstGeom>
          <a:noFill/>
          <a:ln w="76320">
            <a:noFill/>
          </a:ln>
        </p:spPr>
        <p:style>
          <a:lnRef idx="0"/>
          <a:fillRef idx="0"/>
          <a:effectRef idx="0"/>
          <a:fontRef idx="minor"/>
        </p:style>
      </p:sp>
      <p:sp>
        <p:nvSpPr>
          <p:cNvPr id="374" name="PlaceHolder 1"/>
          <p:cNvSpPr>
            <a:spLocks noGrp="1"/>
          </p:cNvSpPr>
          <p:nvPr>
            <p:ph/>
          </p:nvPr>
        </p:nvSpPr>
        <p:spPr>
          <a:xfrm>
            <a:off x="609480" y="2432520"/>
            <a:ext cx="10971720" cy="375480"/>
          </a:xfrm>
          <a:prstGeom prst="rect">
            <a:avLst/>
          </a:prstGeom>
          <a:noFill/>
          <a:ln w="0">
            <a:noFill/>
          </a:ln>
        </p:spPr>
        <p:txBody>
          <a:bodyPr lIns="0" rIns="0" tIns="0" bIns="0" anchor="t">
            <a:normAutofit/>
          </a:bodyPr>
          <a:p>
            <a:pPr>
              <a:lnSpc>
                <a:spcPct val="100000"/>
              </a:lnSpc>
              <a:buNone/>
            </a:pPr>
            <a:r>
              <a:rPr b="1" lang="en-PH" sz="1800" spc="-1" strike="noStrike">
                <a:latin typeface="Lato"/>
                <a:ea typeface="AppleSystemUIFont"/>
              </a:rPr>
              <a:t>Narito ang sipi ng ulat mula sa United Nations tungkol sa migrasyon ng mga tao:</a:t>
            </a: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endParaRPr b="0" lang="en-PH" sz="1800" spc="-1" strike="noStrike">
              <a:latin typeface="Arial"/>
            </a:endParaRPr>
          </a:p>
        </p:txBody>
      </p:sp>
      <p:sp>
        <p:nvSpPr>
          <p:cNvPr id="375" name="PlaceHolder 23"/>
          <p:cNvSpPr/>
          <p:nvPr/>
        </p:nvSpPr>
        <p:spPr>
          <a:xfrm>
            <a:off x="609480" y="198000"/>
            <a:ext cx="10008720" cy="1061280"/>
          </a:xfrm>
          <a:prstGeom prst="rect">
            <a:avLst/>
          </a:prstGeom>
          <a:solidFill>
            <a:srgbClr val="ffd8ce"/>
          </a:solidFill>
          <a:ln w="76320">
            <a:solidFill>
              <a:srgbClr val="650953"/>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650953"/>
                </a:solidFill>
                <a:latin typeface="Lato"/>
                <a:ea typeface="DejaVu Sans"/>
              </a:rPr>
              <a:t>Migrasyon: Konsepto at Konteksto</a:t>
            </a:r>
            <a:endParaRPr b="0" lang="en-PH" sz="4000" spc="-1" strike="noStrike">
              <a:latin typeface="Arial"/>
            </a:endParaRPr>
          </a:p>
        </p:txBody>
      </p:sp>
      <p:sp>
        <p:nvSpPr>
          <p:cNvPr id="376" name=""/>
          <p:cNvSpPr/>
          <p:nvPr/>
        </p:nvSpPr>
        <p:spPr>
          <a:xfrm>
            <a:off x="609480" y="1440000"/>
            <a:ext cx="5039280" cy="971280"/>
          </a:xfrm>
          <a:custGeom>
            <a:avLst/>
            <a:gdLst/>
            <a:ahLst/>
            <a:rect l="l" t="t" r="r" b="b"/>
            <a:pathLst>
              <a:path w="14002" h="2702">
                <a:moveTo>
                  <a:pt x="450" y="0"/>
                </a:moveTo>
                <a:lnTo>
                  <a:pt x="450" y="0"/>
                </a:lnTo>
                <a:cubicBezTo>
                  <a:pt x="371" y="0"/>
                  <a:pt x="294" y="21"/>
                  <a:pt x="225" y="60"/>
                </a:cubicBezTo>
                <a:cubicBezTo>
                  <a:pt x="157" y="100"/>
                  <a:pt x="100" y="157"/>
                  <a:pt x="60" y="225"/>
                </a:cubicBezTo>
                <a:cubicBezTo>
                  <a:pt x="21" y="294"/>
                  <a:pt x="0" y="371"/>
                  <a:pt x="0" y="450"/>
                </a:cubicBezTo>
                <a:lnTo>
                  <a:pt x="0" y="2250"/>
                </a:lnTo>
                <a:lnTo>
                  <a:pt x="0" y="2251"/>
                </a:lnTo>
                <a:cubicBezTo>
                  <a:pt x="0" y="2330"/>
                  <a:pt x="21" y="2407"/>
                  <a:pt x="60" y="2476"/>
                </a:cubicBezTo>
                <a:cubicBezTo>
                  <a:pt x="100" y="2544"/>
                  <a:pt x="157" y="2601"/>
                  <a:pt x="225" y="2641"/>
                </a:cubicBezTo>
                <a:cubicBezTo>
                  <a:pt x="294" y="2680"/>
                  <a:pt x="371" y="2701"/>
                  <a:pt x="450" y="2701"/>
                </a:cubicBezTo>
                <a:lnTo>
                  <a:pt x="13550" y="2701"/>
                </a:lnTo>
                <a:lnTo>
                  <a:pt x="13551" y="2701"/>
                </a:lnTo>
                <a:cubicBezTo>
                  <a:pt x="13630" y="2701"/>
                  <a:pt x="13707" y="2680"/>
                  <a:pt x="13776" y="2641"/>
                </a:cubicBezTo>
                <a:cubicBezTo>
                  <a:pt x="13844" y="2601"/>
                  <a:pt x="13901" y="2544"/>
                  <a:pt x="13941" y="2476"/>
                </a:cubicBezTo>
                <a:cubicBezTo>
                  <a:pt x="13980" y="2407"/>
                  <a:pt x="14001" y="2330"/>
                  <a:pt x="14001" y="2251"/>
                </a:cubicBezTo>
                <a:lnTo>
                  <a:pt x="14001" y="450"/>
                </a:lnTo>
                <a:lnTo>
                  <a:pt x="14001" y="450"/>
                </a:lnTo>
                <a:lnTo>
                  <a:pt x="14001" y="450"/>
                </a:lnTo>
                <a:cubicBezTo>
                  <a:pt x="14001" y="371"/>
                  <a:pt x="13980" y="294"/>
                  <a:pt x="13941" y="225"/>
                </a:cubicBezTo>
                <a:cubicBezTo>
                  <a:pt x="13901" y="157"/>
                  <a:pt x="13844" y="100"/>
                  <a:pt x="13776" y="60"/>
                </a:cubicBezTo>
                <a:cubicBezTo>
                  <a:pt x="13707" y="21"/>
                  <a:pt x="13630" y="0"/>
                  <a:pt x="13551" y="0"/>
                </a:cubicBezTo>
                <a:lnTo>
                  <a:pt x="450" y="0"/>
                </a:lnTo>
              </a:path>
            </a:pathLst>
          </a:custGeom>
          <a:solidFill>
            <a:srgbClr val="650953"/>
          </a:solidFill>
          <a:ln w="76320">
            <a:solidFill>
              <a:srgbClr val="ff7b59">
                <a:alpha val="70000"/>
              </a:srgbClr>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d8ce"/>
                </a:solidFill>
                <a:latin typeface="Lato"/>
                <a:ea typeface="DejaVu Sans"/>
              </a:rPr>
              <a:t>MIGRASYONG PANLABAS</a:t>
            </a:r>
            <a:endParaRPr b="0" lang="en-PH" sz="2000" spc="-1" strike="noStrike">
              <a:latin typeface="Arial"/>
            </a:endParaRPr>
          </a:p>
          <a:p>
            <a:pPr algn="ctr">
              <a:lnSpc>
                <a:spcPct val="100000"/>
              </a:lnSpc>
              <a:buNone/>
            </a:pPr>
            <a:r>
              <a:rPr b="1" lang="en-PH" sz="2000" spc="-1" strike="noStrike">
                <a:solidFill>
                  <a:srgbClr val="ffd8ce"/>
                </a:solidFill>
                <a:latin typeface="Lato"/>
                <a:ea typeface="DejaVu Sans"/>
              </a:rPr>
              <a:t>(INTERNATIONAL MIGRATION)</a:t>
            </a:r>
            <a:endParaRPr b="0" lang="en-PH" sz="2000" spc="-1" strike="noStrike">
              <a:latin typeface="Arial"/>
            </a:endParaRPr>
          </a:p>
        </p:txBody>
      </p:sp>
      <p:graphicFrame>
        <p:nvGraphicFramePr>
          <p:cNvPr id="377" name=""/>
          <p:cNvGraphicFramePr/>
          <p:nvPr/>
        </p:nvGraphicFramePr>
        <p:xfrm>
          <a:off x="745560" y="2807280"/>
          <a:ext cx="10774080" cy="3312720"/>
        </p:xfrm>
        <a:graphic>
          <a:graphicData uri="http://schemas.openxmlformats.org/drawingml/2006/table">
            <a:tbl>
              <a:tblPr/>
              <a:tblGrid>
                <a:gridCol w="10774440"/>
              </a:tblGrid>
              <a:tr h="668160">
                <a:tc>
                  <a:txBody>
                    <a:bodyPr lIns="90000" rIns="90000" tIns="46800" bIns="46800" anchor="ctr">
                      <a:noAutofit/>
                    </a:bodyPr>
                    <a:p>
                      <a:pPr algn="ctr">
                        <a:buNone/>
                      </a:pPr>
                      <a:r>
                        <a:rPr b="1" lang="en-PH" sz="1800" spc="-1" strike="noStrike">
                          <a:solidFill>
                            <a:srgbClr val="ffd8ce"/>
                          </a:solidFill>
                          <a:latin typeface="Lato"/>
                          <a:ea typeface="AppleSystemUIFont"/>
                        </a:rPr>
                        <a:t>Population Facts: International Migrants Numbered 272 Million in 2019, Continuing an Upward Trend in All Major World Regions</a:t>
                      </a:r>
                      <a:endParaRPr b="1" lang="en-PH" sz="1800" spc="-1" strike="noStrike">
                        <a:solidFill>
                          <a:srgbClr val="ffd8ce"/>
                        </a:solidFill>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650953"/>
                    </a:solidFill>
                  </a:tcPr>
                </a:tc>
              </a:tr>
              <a:tr h="1274760">
                <a:tc>
                  <a:txBody>
                    <a:bodyPr lIns="90000" rIns="90000" tIns="46800" bIns="46800" anchor="ctr">
                      <a:noAutofit/>
                    </a:bodyPr>
                    <a:p>
                      <a:pPr algn="just">
                        <a:buNone/>
                      </a:pPr>
                      <a:r>
                        <a:rPr b="1" lang="en-PH" sz="1400" spc="-1" strike="noStrike">
                          <a:latin typeface="Lato"/>
                          <a:ea typeface="AppleSystemUIFont"/>
                        </a:rPr>
                        <a:t>1. The number of international migrants continues to increase in both developed and developing regions. In 2019, international migrants numbered an estimated 272 million, an increase of 51 million since 2010. Because the number of international migrants is growing faster than the total population, their share of the world’s population has been increasing. Currently, international migrants comprise 3.5 percent of the global population, compared to 2.8 per cent in the year 2000. In the North, 1 almost 12 of every 100 inhabitants are international migrants, compared to only 2 in 100 in the South.</a:t>
                      </a:r>
                      <a:endParaRPr b="1" lang="en-PH" sz="14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1369800">
                <a:tc>
                  <a:txBody>
                    <a:bodyPr lIns="90000" rIns="90000" tIns="46800" bIns="46800" anchor="ctr">
                      <a:noAutofit/>
                    </a:bodyPr>
                    <a:p>
                      <a:pPr algn="just">
                        <a:buNone/>
                      </a:pPr>
                      <a:r>
                        <a:rPr b="1" lang="en-PH" sz="1400" spc="-1" strike="noStrike">
                          <a:latin typeface="Lato"/>
                          <a:ea typeface="AppleSystemUIFont"/>
                        </a:rPr>
                        <a:t>2. In recent years, forced migration (involving refugees and asylum seekers) has grown much faster than voluntary migration. The number of refugees and asylum seekers increased by about 13 million between 2010 and 2017, accounting for close to a quarter of the increase in the number of international migrants. Refugees and asylum seekers increased at an annual average rate of over 8 per cent between 2010 and 2017, while other migrants increased at an annual rate of under 2 percent between 2010 and 2019. As of 2017, over 83 per cent of refugees and asylum seekers lived in the South.</a:t>
                      </a:r>
                      <a:endParaRPr b="1" lang="en-PH" sz="1400" spc="-1" strike="noStrike">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7366</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2023-05-08T08:08:45Z</dcterms:modified>
  <cp:revision>3369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