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6.png" ContentType="image/png"/>
  <Override PartName="/ppt/media/image7.png" ContentType="image/png"/>
  <Override PartName="/ppt/media/image5.png" ContentType="image/png"/>
  <Override PartName="/ppt/media/image10.png" ContentType="image/png"/>
  <Override PartName="/ppt/media/image8.png" ContentType="image/png"/>
  <Override PartName="/ppt/media/image9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4560" cy="6850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1440" cy="279144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96880" cy="385488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96880" cy="37656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4560" cy="62748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3000" cy="96300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27080" cy="102708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43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57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08880" cy="3377160"/>
          </a:xfrm>
          <a:prstGeom prst="rect">
            <a:avLst/>
          </a:prstGeom>
          <a:ln w="127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4059360" y="2904840"/>
            <a:ext cx="748764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Solving Problems Involving Direct Proportion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540000" y="2880000"/>
            <a:ext cx="10619640" cy="899640"/>
          </a:xfrm>
          <a:prstGeom prst="rect">
            <a:avLst/>
          </a:prstGeom>
          <a:solidFill>
            <a:srgbClr val="bbe33d"/>
          </a:solidFill>
          <a:ln w="72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PlaceHolder 1"/>
          <p:cNvSpPr>
            <a:spLocks noGrp="1"/>
          </p:cNvSpPr>
          <p:nvPr>
            <p:ph/>
          </p:nvPr>
        </p:nvSpPr>
        <p:spPr>
          <a:xfrm>
            <a:off x="649080" y="1053360"/>
            <a:ext cx="10149120" cy="4343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Solving Problems Involving Direct Proportion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Direct Proportion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</a:t>
            </a:r>
            <a:r>
              <a:rPr b="0" lang="en-PH" sz="1800" spc="-1" strike="noStrike">
                <a:latin typeface="Lato"/>
              </a:rPr>
              <a:t>In a </a:t>
            </a:r>
            <a:r>
              <a:rPr b="1" lang="en-PH" sz="1800" spc="-1" strike="noStrike">
                <a:latin typeface="Lato"/>
              </a:rPr>
              <a:t>direct proportion</a:t>
            </a:r>
            <a:r>
              <a:rPr b="0" lang="en-PH" sz="1800" spc="-1" strike="noStrike">
                <a:latin typeface="Lato"/>
              </a:rPr>
              <a:t>, an increase in one quantity causes an increase in the other quantity. Likewise, a decrease in one causes a decrease in the other as well.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Problem 1: </a:t>
            </a:r>
            <a:r>
              <a:rPr b="0" lang="en-PH" sz="1800" spc="-1" strike="noStrike">
                <a:latin typeface="Lato"/>
              </a:rPr>
              <a:t>If you spend 4 hours a day studying, how many hours will you spend studying for 12 days?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Solution: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Let us use a table to illustrate the situation in the problem.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27" name=""/>
          <p:cNvSpPr/>
          <p:nvPr/>
        </p:nvSpPr>
        <p:spPr>
          <a:xfrm>
            <a:off x="-1260000" y="266760"/>
            <a:ext cx="5510520" cy="224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28" name="" descr=""/>
          <p:cNvPicPr/>
          <p:nvPr/>
        </p:nvPicPr>
        <p:blipFill>
          <a:blip r:embed="rId1"/>
          <a:stretch/>
        </p:blipFill>
        <p:spPr>
          <a:xfrm>
            <a:off x="3241080" y="4484520"/>
            <a:ext cx="5398560" cy="1635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/>
          </p:nvPr>
        </p:nvSpPr>
        <p:spPr>
          <a:xfrm>
            <a:off x="649080" y="1053360"/>
            <a:ext cx="10149120" cy="4343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Solving Problems Involving Direct Proportion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From the quantities in the table, you can obtain the proportion below: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Solving the proportion,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97"/>
              </a:spcBef>
              <a:buNone/>
            </a:pPr>
            <a:r>
              <a:rPr b="0" lang="en-PH" sz="1800" spc="-1" strike="noStrike">
                <a:latin typeface="Lato"/>
              </a:rPr>
              <a:t>4 x 12 = N x 1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97"/>
              </a:spcBef>
              <a:buNone/>
            </a:pPr>
            <a:r>
              <a:rPr b="0" lang="en-PH" sz="1800" spc="-1" strike="noStrike">
                <a:latin typeface="Lato"/>
              </a:rPr>
              <a:t>48 = N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97"/>
              </a:spcBef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Therefore, 48 h will be spent studying for 12 days.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0" name=""/>
          <p:cNvSpPr/>
          <p:nvPr/>
        </p:nvSpPr>
        <p:spPr>
          <a:xfrm>
            <a:off x="-1260000" y="266760"/>
            <a:ext cx="5510520" cy="224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31" name="" descr=""/>
          <p:cNvPicPr/>
          <p:nvPr/>
        </p:nvPicPr>
        <p:blipFill>
          <a:blip r:embed="rId1"/>
          <a:stretch/>
        </p:blipFill>
        <p:spPr>
          <a:xfrm>
            <a:off x="2340360" y="1980000"/>
            <a:ext cx="2879640" cy="750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"/>
          <p:cNvSpPr/>
          <p:nvPr/>
        </p:nvSpPr>
        <p:spPr>
          <a:xfrm>
            <a:off x="540000" y="1620000"/>
            <a:ext cx="10619640" cy="720000"/>
          </a:xfrm>
          <a:prstGeom prst="rect">
            <a:avLst/>
          </a:prstGeom>
          <a:solidFill>
            <a:srgbClr val="bbe33d"/>
          </a:solidFill>
          <a:ln w="72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PlaceHolder 1"/>
          <p:cNvSpPr>
            <a:spLocks noGrp="1"/>
          </p:cNvSpPr>
          <p:nvPr>
            <p:ph/>
          </p:nvPr>
        </p:nvSpPr>
        <p:spPr>
          <a:xfrm>
            <a:off x="649080" y="1053360"/>
            <a:ext cx="10149120" cy="4343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Solving Problems Involving Direct Proportion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Problem 2: </a:t>
            </a:r>
            <a:r>
              <a:rPr b="0" lang="en-PH" sz="1800" spc="-1" strike="noStrike">
                <a:latin typeface="Lato"/>
              </a:rPr>
              <a:t>A car uses 10 liters of gasoline to travel a distance of 190 kilometers.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At this rate, how many liters of gasoline will the car consume for a distance of 161.5 kilometers?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Solution: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The situation in the problem illustrates a direct proportion because the decrease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in the distance would mean a decrease in the number of liters of gasoline consumed.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4" name=""/>
          <p:cNvSpPr/>
          <p:nvPr/>
        </p:nvSpPr>
        <p:spPr>
          <a:xfrm>
            <a:off x="-1260000" y="266760"/>
            <a:ext cx="5510520" cy="224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35" name="" descr=""/>
          <p:cNvPicPr/>
          <p:nvPr/>
        </p:nvPicPr>
        <p:blipFill>
          <a:blip r:embed="rId1"/>
          <a:stretch/>
        </p:blipFill>
        <p:spPr>
          <a:xfrm>
            <a:off x="2340000" y="4025160"/>
            <a:ext cx="6368400" cy="1371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/>
          </p:nvPr>
        </p:nvSpPr>
        <p:spPr>
          <a:xfrm>
            <a:off x="649080" y="1053360"/>
            <a:ext cx="10149120" cy="4343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Solving Problems Involving Direct Proportion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Cont.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From the quantities in the table, you can obtain the proportion below: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                           </a:t>
            </a:r>
            <a:r>
              <a:rPr b="0" lang="en-PH" sz="1800" spc="-1" strike="noStrike">
                <a:latin typeface="Lato"/>
              </a:rPr>
              <a:t>or 10 : N = 190 : 161.5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Solving the proportion,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   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This means that the car will consume 8.5 L for a distance of 161.5 km.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7" name=""/>
          <p:cNvSpPr/>
          <p:nvPr/>
        </p:nvSpPr>
        <p:spPr>
          <a:xfrm>
            <a:off x="-1260000" y="266760"/>
            <a:ext cx="5510520" cy="224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38" name="" descr=""/>
          <p:cNvPicPr/>
          <p:nvPr/>
        </p:nvPicPr>
        <p:blipFill>
          <a:blip r:embed="rId1"/>
          <a:stretch/>
        </p:blipFill>
        <p:spPr>
          <a:xfrm>
            <a:off x="2700000" y="2340000"/>
            <a:ext cx="1243440" cy="630360"/>
          </a:xfrm>
          <a:prstGeom prst="rect">
            <a:avLst/>
          </a:prstGeom>
          <a:ln w="0">
            <a:noFill/>
          </a:ln>
        </p:spPr>
      </p:pic>
      <p:pic>
        <p:nvPicPr>
          <p:cNvPr id="139" name="" descr=""/>
          <p:cNvPicPr/>
          <p:nvPr/>
        </p:nvPicPr>
        <p:blipFill>
          <a:blip r:embed="rId2"/>
          <a:stretch/>
        </p:blipFill>
        <p:spPr>
          <a:xfrm>
            <a:off x="3420360" y="3060000"/>
            <a:ext cx="2519640" cy="1293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/>
          </p:nvPr>
        </p:nvSpPr>
        <p:spPr>
          <a:xfrm>
            <a:off x="649080" y="1053360"/>
            <a:ext cx="10149120" cy="4343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Solving Problems Involving Direct Proportion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Answer the following problems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1. A car uses 10 liters of gasoline for a distance of 100 kilometers. At this rate, how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many liters of gasoline will the car consume for a distance of 340 kilometers?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highlight>
                  <a:srgbClr val="ffff6d"/>
                </a:highlight>
                <a:latin typeface="Lato"/>
              </a:rPr>
              <a:t>Answer: </a:t>
            </a:r>
            <a:r>
              <a:rPr b="0" lang="en-PH" sz="1800" spc="-1" strike="noStrike">
                <a:highlight>
                  <a:srgbClr val="ffff6d"/>
                </a:highlight>
                <a:latin typeface="Lato"/>
              </a:rPr>
              <a:t>10 : 100 =  </a:t>
            </a:r>
            <a:r>
              <a:rPr b="1" lang="en-PH" sz="1800" spc="-1" strike="noStrike">
                <a:highlight>
                  <a:srgbClr val="ffff6d"/>
                </a:highlight>
                <a:latin typeface="Lato"/>
              </a:rPr>
              <a:t>34 </a:t>
            </a:r>
            <a:r>
              <a:rPr b="0" lang="en-PH" sz="1800" spc="-1" strike="noStrike">
                <a:highlight>
                  <a:srgbClr val="ffff6d"/>
                </a:highlight>
                <a:latin typeface="Lato"/>
              </a:rPr>
              <a:t>: 340, </a:t>
            </a:r>
            <a:r>
              <a:rPr b="1" lang="en-PH" sz="1800" spc="-1" strike="noStrike">
                <a:highlight>
                  <a:srgbClr val="ffff6d"/>
                </a:highlight>
                <a:latin typeface="Lato"/>
              </a:rPr>
              <a:t>34 liters of gasoline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2. A man can burn approximately 200 calories by walking up and down the stairs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for about 10 minutes. About how long will it take him to burn 900 calories?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highlight>
                  <a:srgbClr val="ffff6d"/>
                </a:highlight>
                <a:latin typeface="Lato"/>
              </a:rPr>
              <a:t>Answer: </a:t>
            </a:r>
            <a:r>
              <a:rPr b="0" lang="en-PH" sz="1800" spc="-1" strike="noStrike">
                <a:highlight>
                  <a:srgbClr val="ffff6d"/>
                </a:highlight>
                <a:latin typeface="Lato"/>
              </a:rPr>
              <a:t>200 : 10 = 900 : </a:t>
            </a:r>
            <a:r>
              <a:rPr b="1" lang="en-PH" sz="1800" spc="-1" strike="noStrike">
                <a:highlight>
                  <a:srgbClr val="ffff6d"/>
                </a:highlight>
                <a:latin typeface="Lato"/>
              </a:rPr>
              <a:t>45, 45 minutes</a:t>
            </a:r>
            <a:r>
              <a:rPr b="1" lang="en-PH" sz="1800" spc="-1" strike="noStrike">
                <a:latin typeface="Lato"/>
              </a:rPr>
              <a:t> </a:t>
            </a:r>
            <a:r>
              <a:rPr b="0" lang="en-PH" sz="1800" spc="-1" strike="noStrike">
                <a:latin typeface="Lato"/>
              </a:rPr>
              <a:t>            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1" name=""/>
          <p:cNvSpPr/>
          <p:nvPr/>
        </p:nvSpPr>
        <p:spPr>
          <a:xfrm>
            <a:off x="-1260000" y="266760"/>
            <a:ext cx="5510520" cy="224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</TotalTime>
  <Application>LibreOffice/7.2.5.2$MacOSX_X86_64 LibreOffice_project/499f9727c189e6ef3471021d6132d4c694f357e5</Application>
  <AppVersion>15.0000</AppVersion>
  <Words>71</Words>
  <Paragraphs>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2023-03-27T11:09:44Z</dcterms:modified>
  <cp:revision>55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7</vt:i4>
  </property>
</Properties>
</file>