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23"/>
  </p:notesMasterIdLst>
  <p:sldIdLst>
    <p:sldId id="256" r:id="rId4"/>
    <p:sldId id="277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7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40"/>
    <p:restoredTop sz="93076"/>
  </p:normalViewPr>
  <p:slideViewPr>
    <p:cSldViewPr snapToGrid="0" snapToObjects="1">
      <p:cViewPr varScale="1">
        <p:scale>
          <a:sx n="78" d="100"/>
          <a:sy n="78" d="100"/>
        </p:scale>
        <p:origin x="200" y="1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4/25/23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344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666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6644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5648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7469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3882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9392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0580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513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996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502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889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029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102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026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251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365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4/25/23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4/25/23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723236" y="2828835"/>
            <a:ext cx="6657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Factoring Perfect Square Trinomials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PH" dirty="0"/>
                  <a:t>Factor each completely.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514350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+10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+25</m:t>
                    </m:r>
                  </m:oMath>
                </a14:m>
                <a:r>
                  <a:rPr lang="en-PH" dirty="0"/>
                  <a:t>       b.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m:rPr>
                            <m:sty m:val="p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– 72x + 81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      c.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25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 + </a:t>
                </a:r>
                <a:r>
                  <a:rPr lang="en-PH" dirty="0">
                    <a:latin typeface="Cambria Math" panose="02040503050406030204" pitchFamily="18" charset="0"/>
                  </a:rPr>
                  <a:t>20mn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7801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PH" dirty="0"/>
                  <a:t>Factor each completely.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1428750" lvl="2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b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𝟏𝟎𝐱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𝟐𝟓</m:t>
                    </m:r>
                  </m:oMath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PH" dirty="0"/>
                  <a:t>The first term is a perfect square,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marL="0" indent="0">
                  <a:buNone/>
                </a:pPr>
                <a:r>
                  <a:rPr lang="en-PH" dirty="0"/>
                  <a:t>The last term is a perfect square,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marL="0" indent="0">
                  <a:buNone/>
                </a:pPr>
                <a:r>
                  <a:rPr lang="en-PH" dirty="0"/>
                  <a:t>The middle term is twice the product of x and </a:t>
                </a:r>
                <a:r>
                  <a:rPr lang="en-PH" dirty="0">
                    <a:latin typeface="Cambria Math" panose="02040503050406030204" pitchFamily="18" charset="0"/>
                  </a:rPr>
                  <a:t>5, (10x).</a:t>
                </a:r>
              </a:p>
              <a:p>
                <a:pPr marL="0" indent="0">
                  <a:buNone/>
                </a:pPr>
                <a:r>
                  <a:rPr lang="en-PH" dirty="0"/>
                  <a:t>Thus,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dirty="0">
                        <a:latin typeface="Cambria Math" panose="02040503050406030204" pitchFamily="18" charset="0"/>
                      </a:rPr>
                      <m:t>+10</m:t>
                    </m:r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+25=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+2</m:t>
                    </m:r>
                    <m:d>
                      <m:dPr>
                        <m:ctrlPr>
                          <a:rPr lang="en-US" b="0" i="0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5·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PH" dirty="0"/>
              </a:p>
              <a:p>
                <a:pPr marL="0" indent="0">
                  <a:buNone/>
                </a:pPr>
                <a:r>
                  <a:rPr lang="en-PH" dirty="0"/>
                  <a:t>			    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b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PH" b="1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9940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PH" dirty="0"/>
                  <a:t>Factor each completely.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1428750" lvl="2" indent="-514350">
                  <a:buFont typeface="+mj-lt"/>
                  <a:buAutoNum type="alphaLcPeriod" startAt="2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b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𝟏𝟔</m:t>
                        </m:r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m:rPr>
                        <m:nor/>
                      </m:rPr>
                      <a:rPr lang="en-PH" b="1" dirty="0">
                        <a:latin typeface="Cambria Math" panose="02040503050406030204" pitchFamily="18" charset="0"/>
                      </a:rPr>
                      <m:t>– 72</m:t>
                    </m:r>
                    <m:r>
                      <m:rPr>
                        <m:nor/>
                      </m:rPr>
                      <a:rPr lang="en-PH" b="1" dirty="0">
                        <a:latin typeface="Cambria Math" panose="02040503050406030204" pitchFamily="18" charset="0"/>
                      </a:rPr>
                      <m:t>x</m:t>
                    </m:r>
                    <m:r>
                      <m:rPr>
                        <m:nor/>
                      </m:rPr>
                      <a:rPr lang="en-PH" b="1" dirty="0">
                        <a:latin typeface="Cambria Math" panose="02040503050406030204" pitchFamily="18" charset="0"/>
                      </a:rPr>
                      <m:t> + 81</m:t>
                    </m:r>
                  </m:oMath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PH" dirty="0"/>
                  <a:t>The first term is a perfect square,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(4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marL="0" indent="0">
                  <a:buNone/>
                </a:pPr>
                <a:r>
                  <a:rPr lang="en-PH" dirty="0"/>
                  <a:t>The last term is a perfect square,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marL="0" indent="0">
                  <a:buNone/>
                </a:pPr>
                <a:r>
                  <a:rPr lang="en-PH" dirty="0"/>
                  <a:t>The middle term is twice the product of 4</a:t>
                </a:r>
                <a:r>
                  <a:rPr lang="en-PH" dirty="0">
                    <a:latin typeface="Cambria Math" panose="02040503050406030204" pitchFamily="18" charset="0"/>
                  </a:rPr>
                  <a:t>x</a:t>
                </a:r>
                <a:r>
                  <a:rPr lang="en-PH" dirty="0"/>
                  <a:t> and </a:t>
                </a:r>
                <a:r>
                  <a:rPr lang="en-PH" dirty="0">
                    <a:latin typeface="Cambria Math" panose="02040503050406030204" pitchFamily="18" charset="0"/>
                  </a:rPr>
                  <a:t>9, (72x).</a:t>
                </a:r>
              </a:p>
              <a:p>
                <a:pPr marL="0" indent="0">
                  <a:buNone/>
                </a:pPr>
                <a:r>
                  <a:rPr lang="en-PH" dirty="0"/>
                  <a:t>Thus, 16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72</m:t>
                    </m:r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+81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+2</m:t>
                    </m:r>
                    <m:d>
                      <m:dPr>
                        <m:ctrlPr>
                          <a:rPr lang="en-US" b="0" i="0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·9</m:t>
                        </m:r>
                      </m:e>
                    </m:d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9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PH" dirty="0"/>
              </a:p>
              <a:p>
                <a:pPr marL="0" indent="0">
                  <a:buNone/>
                </a:pPr>
                <a:r>
                  <a:rPr lang="en-PH" dirty="0"/>
                  <a:t>			    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b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PH" b="1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54C3BD8-8AFB-3E47-9218-737199C88392}"/>
                  </a:ext>
                </a:extLst>
              </p:cNvPr>
              <p:cNvSpPr/>
              <p:nvPr/>
            </p:nvSpPr>
            <p:spPr>
              <a:xfrm>
                <a:off x="5227332" y="3244334"/>
                <a:ext cx="173733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m:rPr>
                            <m:sty m:val="p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– 72x + 81</a:t>
                </a:r>
                <a:endParaRPr lang="en-US" dirty="0"/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554C3BD8-8AFB-3E47-9218-737199C883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7332" y="3244334"/>
                <a:ext cx="1737335" cy="369332"/>
              </a:xfrm>
              <a:prstGeom prst="rect">
                <a:avLst/>
              </a:prstGeom>
              <a:blipFill>
                <a:blip r:embed="rId4"/>
                <a:stretch>
                  <a:fillRect t="-3226" r="-2190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4D5039BC-0B9F-D14F-9439-98262A9B23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972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PH" dirty="0"/>
                  <a:t>Factor each completely.</a:t>
                </a:r>
                <a:endParaRPr lang="en-US" dirty="0"/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1428750" lvl="2" indent="-514350">
                  <a:buFont typeface="+mj-lt"/>
                  <a:buAutoNum type="alphaLcPeriod" startAt="3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b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𝟐𝟓𝐦</m:t>
                        </m:r>
                      </m:e>
                      <m:sup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m:rPr>
                        <m:nor/>
                      </m:rPr>
                      <a:rPr lang="en-PH" b="1" dirty="0"/>
                      <m:t> + </m:t>
                    </m:r>
                    <m:r>
                      <m:rPr>
                        <m:nor/>
                      </m:rPr>
                      <a:rPr lang="en-PH" b="1" dirty="0">
                        <a:latin typeface="Cambria Math" panose="02040503050406030204" pitchFamily="18" charset="0"/>
                      </a:rPr>
                      <m:t>20</m:t>
                    </m:r>
                    <m:r>
                      <m:rPr>
                        <m:nor/>
                      </m:rPr>
                      <a:rPr lang="en-PH" b="1" dirty="0">
                        <a:latin typeface="Cambria Math" panose="02040503050406030204" pitchFamily="18" charset="0"/>
                      </a:rPr>
                      <m:t>mn</m:t>
                    </m:r>
                    <m:r>
                      <m:rPr>
                        <m:nor/>
                      </m:rPr>
                      <a:rPr lang="en-PH" b="1" dirty="0">
                        <a:latin typeface="Cambria Math" panose="02040503050406030204" pitchFamily="18" charset="0"/>
                      </a:rPr>
                      <m:t> + </m:t>
                    </m:r>
                    <m:sSup>
                      <m:sSupPr>
                        <m:ctrlPr>
                          <a:rPr lang="en-PH" b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𝟒𝐧</m:t>
                        </m:r>
                      </m:e>
                      <m:sup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PH" dirty="0"/>
                  <a:t>The first term is a perfect square,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(5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marL="0" indent="0">
                  <a:buNone/>
                </a:pPr>
                <a:r>
                  <a:rPr lang="en-PH" dirty="0"/>
                  <a:t>The last term is a perfect square,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marL="0" indent="0">
                  <a:buNone/>
                </a:pPr>
                <a:r>
                  <a:rPr lang="en-PH" dirty="0"/>
                  <a:t>The middle term is twice the product of 5</a:t>
                </a:r>
                <a:r>
                  <a:rPr lang="en-PH" dirty="0">
                    <a:latin typeface="Cambria Math" panose="02040503050406030204" pitchFamily="18" charset="0"/>
                  </a:rPr>
                  <a:t>m</a:t>
                </a:r>
                <a:r>
                  <a:rPr lang="en-PH" dirty="0"/>
                  <a:t> and </a:t>
                </a:r>
                <a:r>
                  <a:rPr lang="en-PH" dirty="0">
                    <a:latin typeface="Cambria Math" panose="02040503050406030204" pitchFamily="18" charset="0"/>
                  </a:rPr>
                  <a:t>2n, (20mn).</a:t>
                </a:r>
              </a:p>
              <a:p>
                <a:pPr marL="0" indent="0">
                  <a:buNone/>
                </a:pPr>
                <a:r>
                  <a:rPr lang="en-PH" dirty="0"/>
                  <a:t>Thus,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25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20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mn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b="0" i="0" dirty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p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+2</m:t>
                    </m:r>
                    <m:d>
                      <m:dPr>
                        <m:ctrlPr>
                          <a:rPr lang="en-US" b="0" i="0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·2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</m:d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en-US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PH" dirty="0"/>
              </a:p>
              <a:p>
                <a:pPr marL="0" indent="0">
                  <a:buNone/>
                </a:pPr>
                <a:r>
                  <a:rPr lang="en-PH" dirty="0"/>
                  <a:t>			    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𝟓𝐦</m:t>
                        </m:r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b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PH" b="1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4498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PH" dirty="0"/>
                  <a:t>Factor each completely.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514350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dirty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+36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PH" dirty="0"/>
                  <a:t> </a:t>
                </a:r>
              </a:p>
              <a:p>
                <a:pPr marL="514350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27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+ 72ab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48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0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    </a:t>
                </a:r>
              </a:p>
              <a:p>
                <a:pPr marL="514350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64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/>
                  <a:t> </a:t>
                </a:r>
                <a:r>
                  <a:rPr lang="en-PH" dirty="0">
                    <a:latin typeface="Cambria Math" panose="02040503050406030204" pitchFamily="18" charset="0"/>
                  </a:rPr>
                  <a:t>160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e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7889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PH" dirty="0"/>
                  <a:t>Factor each completely.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514350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b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𝟑𝟔𝐱</m:t>
                    </m:r>
                  </m:oMath>
                </a14:m>
                <a:r>
                  <a:rPr lang="en-PH" b="1" dirty="0"/>
                  <a:t> </a:t>
                </a:r>
              </a:p>
              <a:p>
                <a:pPr marL="0" indent="0">
                  <a:buNone/>
                </a:pPr>
                <a:endParaRPr lang="en-PH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dirty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dirty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dirty="0">
                        <a:latin typeface="Cambria Math" panose="02040503050406030204" pitchFamily="18" charset="0"/>
                      </a:rPr>
                      <m:t>+36</m:t>
                    </m:r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rPr lang="en-PH" dirty="0"/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dirty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−6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+9</m:t>
                    </m:r>
                  </m:oMath>
                </a14:m>
                <a:r>
                  <a:rPr lang="en-PH" dirty="0"/>
                  <a:t>)			Factor out </a:t>
                </a:r>
                <a:r>
                  <a:rPr lang="en-PH" dirty="0">
                    <a:latin typeface="Cambria Math" panose="02040503050406030204" pitchFamily="18" charset="0"/>
                  </a:rPr>
                  <a:t>4x</a:t>
                </a:r>
                <a:r>
                  <a:rPr lang="en-PH" dirty="0"/>
                  <a:t>, the GCF.</a:t>
                </a:r>
              </a:p>
              <a:p>
                <a:pPr marL="0" indent="0">
                  <a:buNone/>
                </a:pPr>
                <a:r>
                  <a:rPr lang="en-PH" dirty="0"/>
                  <a:t>  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x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b="0" i="1" dirty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−3)</m:t>
                        </m:r>
                      </m:e>
                      <m:sup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PH" dirty="0"/>
                  <a:t>				Factor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6</m:t>
                    </m:r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+9.</m:t>
                    </m:r>
                  </m:oMath>
                </a14:m>
                <a:r>
                  <a:rPr lang="en-PH" dirty="0"/>
                  <a:t> </a:t>
                </a:r>
              </a:p>
              <a:p>
                <a:pPr marL="0" indent="0">
                  <a:buNone/>
                </a:pPr>
                <a:endParaRPr lang="en-PH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2143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PH" dirty="0"/>
                  <a:t>Factor each completely.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514350" indent="-514350">
                  <a:buFont typeface="+mj-lt"/>
                  <a:buAutoNum type="alphaLcPeriod" startAt="2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b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𝟐𝟕𝐚</m:t>
                        </m:r>
                      </m:e>
                      <m:sup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PH" b="1" dirty="0">
                    <a:latin typeface="Cambria Math" panose="02040503050406030204" pitchFamily="18" charset="0"/>
                  </a:rPr>
                  <a:t>+ 72ab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𝟒𝟖𝐛</m:t>
                        </m:r>
                      </m:e>
                      <m:sup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PH" b="1" dirty="0"/>
              </a:p>
              <a:p>
                <a:pPr marL="514350" indent="-514350">
                  <a:buFont typeface="+mj-lt"/>
                  <a:buAutoNum type="alphaLcPeriod" startAt="2"/>
                </a:pPr>
                <a:endParaRPr lang="en-PH" b="1" dirty="0"/>
              </a:p>
              <a:p>
                <a:pPr marL="0" indent="0">
                  <a:buNone/>
                </a:pP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27</m:t>
                        </m:r>
                        <m:r>
                          <m:rPr>
                            <m:sty m:val="p"/>
                          </m:rPr>
                          <a:rPr lang="en-US" b="0" i="1" dirty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+ 72ab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48</m:t>
                        </m:r>
                        <m:r>
                          <m:rPr>
                            <m:sty m:val="p"/>
                          </m:rPr>
                          <a:rPr lang="en-US" b="0" i="1" dirty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PH" dirty="0"/>
              </a:p>
              <a:p>
                <a:pPr marL="0" indent="0">
                  <a:buNone/>
                </a:pPr>
                <a:r>
                  <a:rPr lang="en-PH" dirty="0"/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=3(9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+24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ab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)			Factor out 3, the GCF.</a:t>
                </a:r>
              </a:p>
              <a:p>
                <a:pPr marL="0" indent="0">
                  <a:buNone/>
                </a:pPr>
                <a:r>
                  <a:rPr lang="en-PH" i="1" dirty="0">
                    <a:latin typeface="Cambria Math" panose="02040503050406030204" pitchFamily="18" charset="0"/>
                  </a:rPr>
                  <a:t>  </a:t>
                </a:r>
                <a:r>
                  <a:rPr lang="en-PH" dirty="0">
                    <a:latin typeface="Cambria Math" panose="02040503050406030204" pitchFamily="18" charset="0"/>
                  </a:rPr>
                  <a:t>=  3</a:t>
                </a:r>
                <a:r>
                  <a:rPr lang="en-PH" dirty="0"/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					Factor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+24</m:t>
                    </m:r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ab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PH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9554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PH" dirty="0"/>
                  <a:t>Factor each completely.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514350" indent="-514350">
                  <a:buFont typeface="+mj-lt"/>
                  <a:buAutoNum type="alphaLcPeriod" startAt="3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b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𝟔𝟒𝐜</m:t>
                        </m:r>
                      </m:e>
                      <m:sup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en-PH" b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𝐝</m:t>
                        </m:r>
                      </m:e>
                      <m:sup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en-US" b="1" i="0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b="1" dirty="0"/>
                  <a:t> </a:t>
                </a:r>
                <a:r>
                  <a:rPr lang="en-PH" b="1" dirty="0">
                    <a:latin typeface="Cambria Math" panose="02040503050406030204" pitchFamily="18" charset="0"/>
                  </a:rPr>
                  <a:t>160</a:t>
                </a:r>
                <a:r>
                  <a:rPr lang="en-PH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𝐜</m:t>
                        </m:r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𝐝</m:t>
                        </m:r>
                      </m:e>
                      <m:sup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0" dirty="0">
                        <a:latin typeface="Cambria Math" panose="02040503050406030204" pitchFamily="18" charset="0"/>
                      </a:rPr>
                      <m:t>𝐞</m:t>
                    </m:r>
                  </m:oMath>
                </a14:m>
                <a:r>
                  <a:rPr lang="en-PH" b="1" dirty="0">
                    <a:latin typeface="Cambria Math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𝟏𝟎𝟎𝐞</m:t>
                        </m:r>
                      </m:e>
                      <m:sup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PH" b="1" dirty="0"/>
              </a:p>
              <a:p>
                <a:pPr marL="514350" indent="-514350">
                  <a:buFont typeface="+mj-lt"/>
                  <a:buAutoNum type="alphaLcPeriod" startAt="3"/>
                </a:pPr>
                <a:endParaRPr lang="en-PH" b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64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/>
                  <a:t> </a:t>
                </a:r>
                <a:r>
                  <a:rPr lang="en-PH" dirty="0">
                    <a:latin typeface="Cambria Math" panose="02040503050406030204" pitchFamily="18" charset="0"/>
                  </a:rPr>
                  <a:t>160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e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100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PH" dirty="0"/>
              </a:p>
              <a:p>
                <a:pPr marL="0" indent="0">
                  <a:buNone/>
                </a:pPr>
                <a:r>
                  <a:rPr lang="en-PH" dirty="0"/>
                  <a:t>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4(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40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cd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25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)	Factor out </a:t>
                </a:r>
                <a:r>
                  <a:rPr lang="en-PH" dirty="0">
                    <a:latin typeface="Cambria Math" panose="02040503050406030204" pitchFamily="18" charset="0"/>
                  </a:rPr>
                  <a:t>4</a:t>
                </a:r>
                <a:r>
                  <a:rPr lang="en-PH" dirty="0"/>
                  <a:t>, the GCF.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4(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c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dirty="0" smtClean="0">
                            <a:latin typeface="Cambria Math" panose="02040503050406030204" pitchFamily="18" charset="0"/>
                          </a:rPr>
                          <m:t>e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				Factor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16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d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40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cd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e</m:t>
                    </m:r>
                    <m:r>
                      <a:rPr lang="en-US" dirty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25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PH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8340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711323"/>
                <a:ext cx="10515600" cy="454251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PH" dirty="0"/>
                  <a:t>Find the length of the side (s) of a square if its area (A)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+ 30x + 25.</a:t>
                </a:r>
              </a:p>
              <a:p>
                <a:pPr marL="0" indent="0">
                  <a:buNone/>
                </a:pPr>
                <a:r>
                  <a:rPr lang="en-PH" b="1" dirty="0"/>
                  <a:t>Solution:</a:t>
                </a:r>
              </a:p>
              <a:p>
                <a:pPr marL="0" indent="0">
                  <a:buNone/>
                </a:pPr>
                <a:r>
                  <a:rPr lang="en-PH" b="1" dirty="0"/>
                  <a:t>		    </a:t>
                </a:r>
                <a:r>
                  <a:rPr lang="en-PH" dirty="0"/>
                  <a:t>A </a:t>
                </a:r>
                <a:r>
                  <a:rPr lang="en-PH" dirty="0">
                    <a:latin typeface="Cambria Math" panose="02040503050406030204" pitchFamily="18" charset="0"/>
                  </a:rPr>
                  <a:t>=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			Area of a square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+ 30x + 25 =</a:t>
                </a:r>
                <a:r>
                  <a:rPr lang="en-PH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b="1" dirty="0"/>
                  <a:t>			</a:t>
                </a:r>
                <a:r>
                  <a:rPr lang="en-PH" dirty="0"/>
                  <a:t>Replace A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+ 30x + 25.</a:t>
                </a:r>
                <a:endParaRPr lang="en-PH" b="1" dirty="0"/>
              </a:p>
              <a:p>
                <a:pPr marL="0" indent="0">
                  <a:buNone/>
                </a:pPr>
                <a:r>
                  <a:rPr lang="en-US" b="0" dirty="0"/>
                  <a:t>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+5</m:t>
                        </m:r>
                      </m:e>
                    </m:d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= s · s			</a:t>
                </a:r>
                <a:r>
                  <a:rPr lang="en-PH" dirty="0"/>
                  <a:t>Factor.</a:t>
                </a:r>
              </a:p>
              <a:p>
                <a:pPr marL="0" indent="0">
                  <a:buNone/>
                </a:pPr>
                <a:r>
                  <a:rPr lang="en-US" dirty="0"/>
                  <a:t>              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= 3x + 5		</a:t>
                </a:r>
                <a:r>
                  <a:rPr lang="en-PH" dirty="0"/>
                  <a:t>Simplify.</a:t>
                </a:r>
              </a:p>
              <a:p>
                <a:pPr marL="0" indent="0">
                  <a:buNone/>
                </a:pPr>
                <a:endParaRPr lang="en-PH" dirty="0"/>
              </a:p>
              <a:p>
                <a:pPr marL="0" indent="0">
                  <a:buNone/>
                </a:pPr>
                <a:r>
                  <a:rPr lang="en-PH" dirty="0"/>
                  <a:t>The length of the side of the square is represented by </a:t>
                </a:r>
                <a:r>
                  <a:rPr lang="en-PH" dirty="0">
                    <a:latin typeface="Cambria Math" panose="02040503050406030204" pitchFamily="18" charset="0"/>
                  </a:rPr>
                  <a:t>3x + 5.</a:t>
                </a:r>
                <a:endParaRPr lang="en-PH" dirty="0"/>
              </a:p>
              <a:p>
                <a:pPr marL="0" indent="0">
                  <a:buNone/>
                </a:pPr>
                <a:endParaRPr lang="en-PH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711323"/>
                <a:ext cx="10515600" cy="4542519"/>
              </a:xfrm>
              <a:blipFill>
                <a:blip r:embed="rId3"/>
                <a:stretch>
                  <a:fillRect l="-1086" t="-2235" b="-1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73828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776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A93871C4-CAA8-7A4B-91A0-0FC82FA1CF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dirty="0"/>
                  <a:t>	</a:t>
                </a:r>
                <a:r>
                  <a:rPr lang="en-PH" dirty="0"/>
                  <a:t> From the study of special products, we know that the square of a binomial is a trinomial. Such trinomials are called perfect square trinomials.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PH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+4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+4=</m:t>
                      </m:r>
                      <m:sSup>
                        <m:sSupPr>
                          <m:ctrlPr>
                            <a:rPr lang="en-PH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+2)</m:t>
                          </m:r>
                        </m:e>
                        <m:sup>
                          <m:r>
                            <a:rPr lang="en-US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PH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PH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dirty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dirty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dirty="0">
                          <a:latin typeface="Cambria Math" panose="02040503050406030204" pitchFamily="18" charset="0"/>
                        </a:rPr>
                        <m:t>+9=</m:t>
                      </m:r>
                      <m:sSup>
                        <m:sSupPr>
                          <m:ctrlPr>
                            <a:rPr lang="en-PH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dirty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dirty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dirty="0">
                              <a:latin typeface="Cambria Math" panose="02040503050406030204" pitchFamily="18" charset="0"/>
                            </a:rPr>
                            <m:t>+3)</m:t>
                          </m:r>
                        </m:e>
                        <m:sup>
                          <m:r>
                            <a:rPr lang="en-US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PH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PH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m:rPr>
                              <m:sty m:val="p"/>
                            </m:rPr>
                            <a:rPr lang="en-US" dirty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m:rPr>
                          <m:sty m:val="p"/>
                        </m:rPr>
                        <a:rPr lang="en-US" dirty="0">
                          <a:latin typeface="Cambria Math" panose="02040503050406030204" pitchFamily="18" charset="0"/>
                        </a:rPr>
                        <m:t>x</m:t>
                      </m:r>
                      <m:r>
                        <a:rPr lang="en-US" dirty="0">
                          <a:latin typeface="Cambria Math" panose="02040503050406030204" pitchFamily="18" charset="0"/>
                        </a:rPr>
                        <m:t>+9=</m:t>
                      </m:r>
                      <m:sSup>
                        <m:sSupPr>
                          <m:ctrlPr>
                            <a:rPr lang="en-PH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dirty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dirty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dirty="0">
                              <a:latin typeface="Cambria Math" panose="02040503050406030204" pitchFamily="18" charset="0"/>
                            </a:rPr>
                            <m:t>+3)</m:t>
                          </m:r>
                        </m:e>
                        <m:sup>
                          <m:r>
                            <a:rPr lang="en-US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PH" dirty="0"/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PH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dirty="0"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en-US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0" dirty="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dirty="0">
                          <a:latin typeface="Cambria Math" panose="02040503050406030204" pitchFamily="18" charset="0"/>
                        </a:rPr>
                        <m:t>x</m:t>
                      </m:r>
                      <m:r>
                        <m:rPr>
                          <m:sty m:val="p"/>
                        </m:rPr>
                        <a:rPr lang="en-US" b="0" i="0" dirty="0" smtClean="0">
                          <a:latin typeface="Cambria Math" panose="02040503050406030204" pitchFamily="18" charset="0"/>
                        </a:rPr>
                        <m:t>y</m:t>
                      </m:r>
                      <m:r>
                        <a:rPr lang="en-US" dirty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PH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y</m:t>
                          </m:r>
                        </m:e>
                        <m:sup>
                          <m:r>
                            <a:rPr lang="en-US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dirty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PH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dirty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dirty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dirty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m:rPr>
                              <m:sty m:val="p"/>
                            </m:rPr>
                            <a:rPr lang="en-US" b="0" i="0" dirty="0" smtClean="0">
                              <a:latin typeface="Cambria Math" panose="02040503050406030204" pitchFamily="18" charset="0"/>
                            </a:rPr>
                            <m:t>y</m:t>
                          </m:r>
                          <m:r>
                            <a:rPr lang="en-US" dirty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A93871C4-CAA8-7A4B-91A0-0FC82FA1CF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01118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A93871C4-CAA8-7A4B-91A0-0FC82FA1CF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	The trinomials are perfect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+4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+4,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+6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+9,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+12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+9</m:t>
                    </m:r>
                  </m:oMath>
                </a14:m>
                <a:r>
                  <a:rPr lang="en-PH" dirty="0"/>
                  <a:t>,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+2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xy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 are perfect square trinomials because they are the results of squaring a binomial. In general, a perfect square trinomial has the following form: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PH" dirty="0"/>
                  <a:t>	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PH" dirty="0"/>
                          <m:t>(</m:t>
                        </m:r>
                        <m:r>
                          <m:rPr>
                            <m:nor/>
                          </m:rPr>
                          <a:rPr lang="en-PH" dirty="0"/>
                          <m:t>first</m:t>
                        </m:r>
                        <m:r>
                          <m:rPr>
                            <m:nor/>
                          </m:rPr>
                          <a:rPr lang="en-PH" dirty="0"/>
                          <m:t> </m:t>
                        </m:r>
                        <m:r>
                          <m:rPr>
                            <m:nor/>
                          </m:rPr>
                          <a:rPr lang="en-PH" dirty="0"/>
                          <m:t>term</m:t>
                        </m:r>
                        <m:r>
                          <m:rPr>
                            <m:nor/>
                          </m:rPr>
                          <a:rPr lang="en-PH" dirty="0"/>
                          <m:t>)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 ± 2(first term)(last term) +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dirty="0"/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dirty="0"/>
                          <m:t>last</m:t>
                        </m:r>
                        <m:r>
                          <m:rPr>
                            <m:nor/>
                          </m:rPr>
                          <a:rPr lang="en-PH" dirty="0"/>
                          <m:t> </m:t>
                        </m:r>
                        <m:r>
                          <m:rPr>
                            <m:nor/>
                          </m:rPr>
                          <a:rPr lang="en-PH" dirty="0"/>
                          <m:t>term</m:t>
                        </m:r>
                        <m:r>
                          <m:rPr>
                            <m:nor/>
                          </m:rPr>
                          <a:rPr lang="en-PH" dirty="0"/>
                          <m:t>)</m:t>
                        </m:r>
                      </m:e>
                      <m:sup>
                        <m:r>
                          <a:rPr lang="en-US" dirty="0"/>
                          <m:t>2</m:t>
                        </m:r>
                      </m:sup>
                    </m:sSup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PH" dirty="0"/>
                  <a:t>and is equivalent to (first term ±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US" dirty="0"/>
                          <m:t>last</m:t>
                        </m:r>
                        <m:r>
                          <m:rPr>
                            <m:nor/>
                          </m:rPr>
                          <a:rPr lang="en-PH" dirty="0"/>
                          <m:t> </m:t>
                        </m:r>
                        <m:r>
                          <m:rPr>
                            <m:nor/>
                          </m:rPr>
                          <a:rPr lang="en-PH" dirty="0"/>
                          <m:t>term</m:t>
                        </m:r>
                        <m:r>
                          <m:rPr>
                            <m:nor/>
                          </m:rPr>
                          <a:rPr lang="en-PH" dirty="0"/>
                          <m:t>)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A93871C4-CAA8-7A4B-91A0-0FC82FA1CF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3969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89DA4DE-DAB9-7044-9263-42046F5308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PH" dirty="0"/>
                  <a:t>The following will help you recognize a perfect square trinomial.</a:t>
                </a:r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en-PH" dirty="0"/>
                  <a:t>Two of the terms must be perfect squares,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en-PH" dirty="0"/>
                  <a:t>There must be no minus sign before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 and before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0" dirty="0" smtClean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en-PH" dirty="0"/>
                  <a:t>If you multiply x and y and double the result, you get the middle term, 2xy, or its additive inverse, –2xy. In particular, the middle term is positive if both x and y are positive, but negative if either x or y is negative but not both.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89DA4DE-DAB9-7044-9263-42046F5308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>
                <a:blip r:embed="rId3"/>
                <a:stretch>
                  <a:fillRect l="-1086" t="-2326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6965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89DA4DE-DAB9-7044-9263-42046F5308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PH" dirty="0"/>
                  <a:t>For example,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+20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+25</m:t>
                    </m:r>
                  </m:oMath>
                </a14:m>
                <a:r>
                  <a:rPr lang="en-PH" dirty="0"/>
                  <a:t> is a perfect square trinomial because: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PH" dirty="0"/>
                  <a:t>the first term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 is the square of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2</m:t>
                    </m:r>
                    <m:r>
                      <m:rPr>
                        <m:sty m:val="p"/>
                      </m:rPr>
                      <a:rPr lang="en-US" dirty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;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PH" dirty="0"/>
                  <a:t>the last term </a:t>
                </a:r>
                <a:r>
                  <a:rPr lang="en-PH" dirty="0">
                    <a:latin typeface="Cambria Math" panose="02040503050406030204" pitchFamily="18" charset="0"/>
                  </a:rPr>
                  <a:t>25</a:t>
                </a:r>
                <a:r>
                  <a:rPr lang="en-PH" dirty="0"/>
                  <a:t> is the square of </a:t>
                </a:r>
                <a:r>
                  <a:rPr lang="en-PH" dirty="0">
                    <a:latin typeface="Cambria Math" panose="02040503050406030204" pitchFamily="18" charset="0"/>
                  </a:rPr>
                  <a:t>5: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= 25</a:t>
                </a:r>
                <a:r>
                  <a:rPr lang="en-PH" dirty="0"/>
                  <a:t>;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PH" dirty="0"/>
                  <a:t>there is no minus sign before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</a:t>
                </a:r>
                <a:r>
                  <a:rPr lang="en-PH" dirty="0"/>
                  <a:t>; and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PH" dirty="0"/>
                  <a:t>the middle term </a:t>
                </a:r>
                <a:r>
                  <a:rPr lang="en-PH" dirty="0">
                    <a:latin typeface="Cambria Math" panose="02040503050406030204" pitchFamily="18" charset="0"/>
                  </a:rPr>
                  <a:t>20x</a:t>
                </a:r>
                <a:r>
                  <a:rPr lang="en-PH" dirty="0"/>
                  <a:t> is twice the product of </a:t>
                </a:r>
                <a:r>
                  <a:rPr lang="en-PH" dirty="0">
                    <a:latin typeface="Cambria Math" panose="02040503050406030204" pitchFamily="18" charset="0"/>
                  </a:rPr>
                  <a:t>2x</a:t>
                </a:r>
                <a:r>
                  <a:rPr lang="en-PH" dirty="0"/>
                  <a:t> and </a:t>
                </a:r>
                <a:r>
                  <a:rPr lang="en-PH" dirty="0">
                    <a:latin typeface="Cambria Math" panose="02040503050406030204" pitchFamily="18" charset="0"/>
                  </a:rPr>
                  <a:t>5</a:t>
                </a:r>
                <a:r>
                  <a:rPr lang="en-PH" dirty="0"/>
                  <a:t>.</a:t>
                </a:r>
              </a:p>
              <a:p>
                <a:pPr marL="514350" indent="-514350">
                  <a:buFont typeface="+mj-lt"/>
                  <a:buAutoNum type="arabicPeriod"/>
                </a:pPr>
                <a:endParaRPr lang="en-PH" dirty="0"/>
              </a:p>
              <a:p>
                <a:pPr marL="0" indent="0">
                  <a:buNone/>
                </a:pPr>
                <a:r>
                  <a:rPr lang="en-PH" dirty="0"/>
                  <a:t>Thus,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+ 20x + 25 =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+ 2 (2x)(5)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dirty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PH" dirty="0">
                    <a:latin typeface="Cambria Math" panose="02040503050406030204" pitchFamily="18" charset="0"/>
                  </a:rPr>
                  <a:t>			       </a:t>
                </a:r>
                <a:r>
                  <a:rPr lang="en-PH" b="1" dirty="0">
                    <a:latin typeface="Cambria Math" panose="02040503050406030204" pitchFamily="18" charset="0"/>
                  </a:rPr>
                  <a:t>=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1" i="1" dirty="0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b="1" i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PH" b="1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F89DA4DE-DAB9-7044-9263-42046F5308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351338"/>
              </a:xfrm>
              <a:blipFill>
                <a:blip r:embed="rId3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6286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PH" dirty="0"/>
                  <a:t>Which of the following are perfect square trinomials?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514350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0" dirty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+16</m:t>
                    </m:r>
                    <m:r>
                      <m:rPr>
                        <m:sty m:val="p"/>
                      </m:rPr>
                      <a:rPr lang="en-US" b="0" i="0" dirty="0" smtClean="0">
                        <a:latin typeface="Cambria Math" panose="02040503050406030204" pitchFamily="18" charset="0"/>
                      </a:rPr>
                      <m:t>x</m:t>
                    </m:r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+64</m:t>
                    </m:r>
                  </m:oMath>
                </a14:m>
                <a:r>
                  <a:rPr lang="en-PH" dirty="0"/>
                  <a:t> 	 b.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– 30xy + 25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0" dirty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	       c.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 + </a:t>
                </a:r>
                <a:r>
                  <a:rPr lang="en-PH" dirty="0">
                    <a:latin typeface="Cambria Math" panose="02040503050406030204" pitchFamily="18" charset="0"/>
                  </a:rPr>
                  <a:t>5x + 6</a:t>
                </a:r>
              </a:p>
              <a:p>
                <a:pPr marL="514350" indent="-514350">
                  <a:buFont typeface="+mj-lt"/>
                  <a:buAutoNum type="alphaLcPeriod"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9792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Which of the following are perfect square trinomials?</a:t>
                </a:r>
              </a:p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1885950" lvl="3" indent="-514350" algn="just">
                  <a:buFont typeface="+mj-lt"/>
                  <a:buAutoNum type="alphaLcPeriod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b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 i="0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𝟏𝟔𝐱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1" i="0" dirty="0" smtClean="0">
                        <a:latin typeface="Cambria Math" panose="02040503050406030204" pitchFamily="18" charset="0"/>
                      </a:rPr>
                      <m:t>𝟔𝟒</m:t>
                    </m:r>
                  </m:oMath>
                </a14:m>
                <a:r>
                  <a:rPr lang="en-PH" b="1" dirty="0"/>
                  <a:t> </a:t>
                </a:r>
              </a:p>
              <a:p>
                <a:pPr marL="0" indent="0" algn="just">
                  <a:buNone/>
                </a:pPr>
                <a:r>
                  <a:rPr lang="en-PH" dirty="0"/>
                  <a:t>Two of the terms are perfect squares: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1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 and </a:t>
                </a:r>
                <a:r>
                  <a:rPr lang="en-PH" dirty="0">
                    <a:latin typeface="Cambria Math" panose="02040503050406030204" pitchFamily="18" charset="0"/>
                  </a:rPr>
                  <a:t>64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r>
                          <a:rPr lang="en-US" i="0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PH" dirty="0">
                  <a:latin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r>
                  <a:rPr lang="en-PH" dirty="0"/>
                  <a:t>There is no minus sign before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 and before </a:t>
                </a:r>
                <a:r>
                  <a:rPr lang="en-PH" dirty="0">
                    <a:latin typeface="Cambria Math" panose="02040503050406030204" pitchFamily="18" charset="0"/>
                  </a:rPr>
                  <a:t>64</a:t>
                </a:r>
                <a:r>
                  <a:rPr lang="en-PH" dirty="0"/>
                  <a:t>.</a:t>
                </a:r>
              </a:p>
              <a:p>
                <a:pPr marL="0" indent="0" algn="just">
                  <a:buNone/>
                </a:pPr>
                <a:r>
                  <a:rPr lang="en-PH" dirty="0"/>
                  <a:t>If you multiply x and 8 and double the result, you get the second term  </a:t>
                </a:r>
                <a:r>
                  <a:rPr lang="en-PH" dirty="0">
                    <a:latin typeface="Cambria Math" panose="02040503050406030204" pitchFamily="18" charset="0"/>
                  </a:rPr>
                  <a:t>2 · 8 · x</a:t>
                </a:r>
                <a:r>
                  <a:rPr lang="en-PH" dirty="0"/>
                  <a:t>, or </a:t>
                </a:r>
                <a:r>
                  <a:rPr lang="en-PH" dirty="0">
                    <a:latin typeface="Cambria Math" panose="02040503050406030204" pitchFamily="18" charset="0"/>
                  </a:rPr>
                  <a:t>16x</a:t>
                </a:r>
                <a:r>
                  <a:rPr lang="en-PH" dirty="0"/>
                  <a:t>.</a:t>
                </a:r>
              </a:p>
              <a:p>
                <a:pPr marL="0" indent="0" algn="just">
                  <a:buNone/>
                </a:pPr>
                <a:r>
                  <a:rPr lang="en-PH" dirty="0"/>
                  <a:t>Thus,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i="1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i="1" dirty="0">
                    <a:latin typeface="Cambria Math" panose="02040503050406030204" pitchFamily="18" charset="0"/>
                  </a:rPr>
                  <a:t> </a:t>
                </a:r>
                <a:r>
                  <a:rPr lang="en-PH" dirty="0">
                    <a:latin typeface="Cambria Math" panose="02040503050406030204" pitchFamily="18" charset="0"/>
                  </a:rPr>
                  <a:t>+ 16x + 64 </a:t>
                </a:r>
                <a:r>
                  <a:rPr lang="en-PH" dirty="0"/>
                  <a:t>is a perfect square trinomial.</a:t>
                </a:r>
              </a:p>
              <a:p>
                <a:pPr marL="514350" indent="-514350" algn="just">
                  <a:buFont typeface="+mj-lt"/>
                  <a:buAutoNum type="alphaLcPeriod"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0119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Which of the following are perfect square trinomials?</a:t>
                </a:r>
              </a:p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1885950" lvl="3" indent="-514350" algn="just">
                  <a:buFont typeface="+mj-lt"/>
                  <a:buAutoNum type="alphaLcPeriod" startAt="2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b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𝟗𝐱</m:t>
                        </m:r>
                      </m:e>
                      <m:sup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PH" b="1" dirty="0">
                    <a:latin typeface="Cambria Math" panose="02040503050406030204" pitchFamily="18" charset="0"/>
                  </a:rPr>
                  <a:t>– 30xy + 25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𝐲</m:t>
                        </m:r>
                      </m:e>
                      <m:sup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en-PH" b="1" dirty="0"/>
              </a:p>
              <a:p>
                <a:pPr marL="0" indent="0" algn="just">
                  <a:buNone/>
                </a:pPr>
                <a:r>
                  <a:rPr lang="en-PH" dirty="0"/>
                  <a:t>There is no minus sign before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b="0" i="1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 and before </a:t>
                </a:r>
                <a:r>
                  <a:rPr lang="en-PH" dirty="0">
                    <a:latin typeface="Cambria Math" panose="02040503050406030204" pitchFamily="18" charset="0"/>
                  </a:rPr>
                  <a:t>25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1" dirty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marL="0" indent="0" algn="just">
                  <a:buNone/>
                </a:pPr>
                <a:r>
                  <a:rPr lang="en-PH" dirty="0"/>
                  <a:t>If you multiply </a:t>
                </a:r>
                <a:r>
                  <a:rPr lang="en-PH" dirty="0">
                    <a:latin typeface="Cambria Math" panose="02040503050406030204" pitchFamily="18" charset="0"/>
                  </a:rPr>
                  <a:t>3x</a:t>
                </a:r>
                <a:r>
                  <a:rPr lang="en-PH" dirty="0"/>
                  <a:t> and </a:t>
                </a:r>
                <a:r>
                  <a:rPr lang="en-PH" dirty="0">
                    <a:latin typeface="Cambria Math" panose="02040503050406030204" pitchFamily="18" charset="0"/>
                  </a:rPr>
                  <a:t>5y</a:t>
                </a:r>
                <a:r>
                  <a:rPr lang="en-PH" dirty="0"/>
                  <a:t> and double the result, you get the additive inverse of the second term </a:t>
                </a:r>
                <a:r>
                  <a:rPr lang="en-PH" dirty="0">
                    <a:latin typeface="Cambria Math" panose="02040503050406030204" pitchFamily="18" charset="0"/>
                  </a:rPr>
                  <a:t>2 · 3x · 5y = 30xy</a:t>
                </a:r>
                <a:r>
                  <a:rPr lang="en-PH" dirty="0"/>
                  <a:t>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PH" dirty="0"/>
                  <a:t>Thus,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b="0" i="1" dirty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PH" dirty="0">
                    <a:latin typeface="Cambria Math" panose="02040503050406030204" pitchFamily="18" charset="0"/>
                  </a:rPr>
                  <a:t>– 30xy + 25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b="0" i="1" dirty="0"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lang="en-US" b="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b="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is a perfect square trinomial.</a:t>
                </a:r>
              </a:p>
              <a:p>
                <a:pPr marL="514350" indent="-514350" algn="just">
                  <a:buFont typeface="+mj-lt"/>
                  <a:buAutoNum type="alphaLcPeriod"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8372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Factoring Perfect Square Trinomials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Which of the following are perfect square trinomials?</a:t>
                </a:r>
              </a:p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1885950" lvl="3" indent="-514350" algn="just">
                  <a:buFont typeface="+mj-lt"/>
                  <a:buAutoNum type="alphaLcPeriod" startAt="3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PH" b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 i="0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PH" b="1" dirty="0"/>
                  <a:t> + </a:t>
                </a:r>
                <a:r>
                  <a:rPr lang="en-PH" b="1" dirty="0">
                    <a:latin typeface="Cambria Math" panose="02040503050406030204" pitchFamily="18" charset="0"/>
                  </a:rPr>
                  <a:t>5x + 6</a:t>
                </a:r>
                <a:endParaRPr lang="en-PH" b="1" dirty="0"/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PH" b="1" dirty="0"/>
                  <a:t>No. </a:t>
                </a:r>
                <a:r>
                  <a:rPr lang="en-PH" dirty="0"/>
                  <a:t>There is only one term that is a perfect square,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PH" b="1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dirty="0">
                            <a:latin typeface="Cambria Math" panose="02040503050406030204" pitchFamily="18" charset="0"/>
                          </a:rPr>
                          <m:t>𝐱</m:t>
                        </m:r>
                      </m:e>
                      <m:sup>
                        <m:r>
                          <a:rPr lang="en-US" b="1" dirty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PH" dirty="0"/>
                  <a:t>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514350" indent="-514350" algn="just">
                  <a:buFont typeface="+mj-lt"/>
                  <a:buAutoNum type="alphaLcPeriod"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B6262CE8-EF2F-7446-ABF8-77652D9C84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7592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5242</TotalTime>
  <Words>802</Words>
  <Application>Microsoft Macintosh PowerPoint</Application>
  <PresentationFormat>Widescreen</PresentationFormat>
  <Paragraphs>145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Factoring Perfect Square Trinomials</vt:lpstr>
      <vt:lpstr>Factoring Perfect Square Trinomials</vt:lpstr>
      <vt:lpstr>Factoring Perfect Square Trinomials</vt:lpstr>
      <vt:lpstr>Factoring Perfect Square Trinomials</vt:lpstr>
      <vt:lpstr>Factoring Perfect Square Trinomials</vt:lpstr>
      <vt:lpstr>Factoring Perfect Square Trinomials</vt:lpstr>
      <vt:lpstr>Factoring Perfect Square Trinomials</vt:lpstr>
      <vt:lpstr>Factoring Perfect Square Trinomials</vt:lpstr>
      <vt:lpstr>Factoring Perfect Square Trinomials</vt:lpstr>
      <vt:lpstr>Factoring Perfect Square Trinomials</vt:lpstr>
      <vt:lpstr>Factoring Perfect Square Trinomials</vt:lpstr>
      <vt:lpstr>Factoring Perfect Square Trinomials</vt:lpstr>
      <vt:lpstr>Factoring Perfect Square Trinomials</vt:lpstr>
      <vt:lpstr>Factoring Perfect Square Trinomials</vt:lpstr>
      <vt:lpstr>Factoring Perfect Square Trinomials</vt:lpstr>
      <vt:lpstr>Factoring Perfect Square Trinomials</vt:lpstr>
      <vt:lpstr>Factoring Perfect Square Trinomials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516</cp:revision>
  <cp:lastPrinted>2023-03-16T03:23:03Z</cp:lastPrinted>
  <dcterms:created xsi:type="dcterms:W3CDTF">2019-04-16T02:10:14Z</dcterms:created>
  <dcterms:modified xsi:type="dcterms:W3CDTF">2023-04-25T07:44:10Z</dcterms:modified>
</cp:coreProperties>
</file>