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0"/>
    <p:restoredTop sz="93076"/>
  </p:normalViewPr>
  <p:slideViewPr>
    <p:cSldViewPr snapToGrid="0" snapToObjects="1">
      <p:cViewPr varScale="1">
        <p:scale>
          <a:sx n="78" d="100"/>
          <a:sy n="78" d="100"/>
        </p:scale>
        <p:origin x="200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64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8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723236" y="2828835"/>
            <a:ext cx="665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Factoring Perfect Square Trinomials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PH" dirty="0"/>
                  <a:t>       b.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– 72x + 81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      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+ </a:t>
                </a:r>
                <a:r>
                  <a:rPr lang="en-PH" dirty="0">
                    <a:latin typeface="Cambria Math" panose="02040503050406030204" pitchFamily="18" charset="0"/>
                  </a:rPr>
                  <a:t>20mn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80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𝟏𝟎𝐱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PH" dirty="0"/>
                  <a:t>The first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last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middle term is twice the product of x and </a:t>
                </a:r>
                <a:r>
                  <a:rPr lang="en-PH" dirty="0">
                    <a:latin typeface="Cambria Math" panose="02040503050406030204" pitchFamily="18" charset="0"/>
                  </a:rPr>
                  <a:t>5, (10x).</a:t>
                </a:r>
              </a:p>
              <a:p>
                <a:pPr marL="0" indent="0">
                  <a:buNone/>
                </a:pPr>
                <a:r>
                  <a:rPr lang="en-PH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+25=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5·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		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94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– 72</m:t>
                    </m:r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 + 81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PH" dirty="0"/>
                  <a:t>The first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last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middle term is twice the product of 4</a:t>
                </a:r>
                <a:r>
                  <a:rPr lang="en-PH" dirty="0">
                    <a:latin typeface="Cambria Math" panose="02040503050406030204" pitchFamily="18" charset="0"/>
                  </a:rPr>
                  <a:t>x</a:t>
                </a:r>
                <a:r>
                  <a:rPr lang="en-PH" dirty="0"/>
                  <a:t> and </a:t>
                </a:r>
                <a:r>
                  <a:rPr lang="en-PH" dirty="0">
                    <a:latin typeface="Cambria Math" panose="02040503050406030204" pitchFamily="18" charset="0"/>
                  </a:rPr>
                  <a:t>9, (72x).</a:t>
                </a:r>
              </a:p>
              <a:p>
                <a:pPr marL="0" indent="0">
                  <a:buNone/>
                </a:pPr>
                <a:r>
                  <a:rPr lang="en-PH" dirty="0"/>
                  <a:t>Thus, 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72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+81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·9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		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4C3BD8-8AFB-3E47-9218-737199C88392}"/>
                  </a:ext>
                </a:extLst>
              </p:cNvPr>
              <p:cNvSpPr/>
              <p:nvPr/>
            </p:nvSpPr>
            <p:spPr>
              <a:xfrm>
                <a:off x="5227332" y="3244334"/>
                <a:ext cx="17373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– 72x + 81</a:t>
                </a:r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4C3BD8-8AFB-3E47-9218-737199C8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32" y="3244334"/>
                <a:ext cx="1737335" cy="369332"/>
              </a:xfrm>
              <a:prstGeom prst="rect">
                <a:avLst/>
              </a:prstGeom>
              <a:blipFill>
                <a:blip r:embed="rId4"/>
                <a:stretch>
                  <a:fillRect t="-3226" r="-219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D5039BC-0B9F-D14F-9439-98262A9B2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𝟐𝟓𝐦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PH" b="1" dirty="0"/>
                      <m:t> + </m:t>
                    </m:r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PH" b="1" dirty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𝟒𝐧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PH" dirty="0"/>
                  <a:t>The first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last term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The middle term is twice the product of 5</a:t>
                </a:r>
                <a:r>
                  <a:rPr lang="en-PH" dirty="0">
                    <a:latin typeface="Cambria Math" panose="02040503050406030204" pitchFamily="18" charset="0"/>
                  </a:rPr>
                  <a:t>m</a:t>
                </a:r>
                <a:r>
                  <a:rPr lang="en-PH" dirty="0"/>
                  <a:t> and </a:t>
                </a:r>
                <a:r>
                  <a:rPr lang="en-PH" dirty="0">
                    <a:latin typeface="Cambria Math" panose="02040503050406030204" pitchFamily="18" charset="0"/>
                  </a:rPr>
                  <a:t>2n, (20mn).</a:t>
                </a:r>
              </a:p>
              <a:p>
                <a:pPr marL="0" indent="0">
                  <a:buNone/>
                </a:pPr>
                <a:r>
                  <a:rPr lang="en-PH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·2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		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𝟓𝐦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49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+ 72ab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    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160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88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𝟑𝟔𝐱</m:t>
                    </m:r>
                  </m:oMath>
                </a14:m>
                <a:r>
                  <a:rPr lang="en-PH" b="1" dirty="0"/>
                  <a:t> 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−6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PH" dirty="0"/>
                  <a:t>)			Factor out </a:t>
                </a:r>
                <a:r>
                  <a:rPr lang="en-PH" dirty="0">
                    <a:latin typeface="Cambria Math" panose="02040503050406030204" pitchFamily="18" charset="0"/>
                  </a:rPr>
                  <a:t>4x</a:t>
                </a:r>
                <a:r>
                  <a:rPr lang="en-PH" dirty="0"/>
                  <a:t>, the GCF.</a:t>
                </a:r>
              </a:p>
              <a:p>
                <a:pPr marL="0" indent="0">
                  <a:buNone/>
                </a:pPr>
                <a:r>
                  <a:rPr lang="en-PH" dirty="0"/>
                  <a:t>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dirty="0"/>
                  <a:t>				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+9.</m:t>
                    </m:r>
                  </m:oMath>
                </a14:m>
                <a:r>
                  <a:rPr lang="en-PH" dirty="0"/>
                  <a:t> </a:t>
                </a:r>
              </a:p>
              <a:p>
                <a:pPr marL="0" indent="0">
                  <a:buNone/>
                </a:pPr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4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𝟐𝟕𝐚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b="1" dirty="0">
                    <a:latin typeface="Cambria Math" panose="02040503050406030204" pitchFamily="18" charset="0"/>
                  </a:rPr>
                  <a:t>+ 72ab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𝟒𝟖𝐛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PH" b="1" dirty="0"/>
              </a:p>
              <a:p>
                <a:pPr marL="0" indent="0">
                  <a:buNone/>
                </a:pP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+ 72ab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=3(9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			Factor out 3, the GCF.</a:t>
                </a:r>
              </a:p>
              <a:p>
                <a:pPr marL="0" indent="0">
                  <a:buNone/>
                </a:pPr>
                <a:r>
                  <a:rPr lang="en-PH" i="1" dirty="0">
                    <a:latin typeface="Cambria Math" panose="02040503050406030204" pitchFamily="18" charset="0"/>
                  </a:rPr>
                  <a:t>  </a:t>
                </a:r>
                <a:r>
                  <a:rPr lang="en-PH" dirty="0">
                    <a:latin typeface="Cambria Math" panose="02040503050406030204" pitchFamily="18" charset="0"/>
                  </a:rPr>
                  <a:t>=  3</a:t>
                </a:r>
                <a:r>
                  <a:rPr lang="en-PH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					Factor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5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Factor each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𝟔𝟒𝐜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b="1" dirty="0"/>
                  <a:t> </a:t>
                </a:r>
                <a:r>
                  <a:rPr lang="en-PH" b="1" dirty="0">
                    <a:latin typeface="Cambria Math" panose="02040503050406030204" pitchFamily="18" charset="0"/>
                  </a:rPr>
                  <a:t>160</a:t>
                </a:r>
                <a:r>
                  <a:rPr lang="en-PH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PH" b="1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𝟏𝟎𝟎𝐞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  <a:p>
                <a:pPr marL="514350" indent="-514350">
                  <a:buFont typeface="+mj-lt"/>
                  <a:buAutoNum type="alphaLcPeriod" startAt="3"/>
                </a:pPr>
                <a:endParaRPr lang="en-PH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/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160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4(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)	Factor out </a:t>
                </a:r>
                <a:r>
                  <a:rPr lang="en-PH" dirty="0">
                    <a:latin typeface="Cambria Math" panose="02040503050406030204" pitchFamily="18" charset="0"/>
                  </a:rPr>
                  <a:t>4</a:t>
                </a:r>
                <a:r>
                  <a:rPr lang="en-PH" dirty="0"/>
                  <a:t>, the GCF.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				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4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1323"/>
                <a:ext cx="10515600" cy="45425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Find the length of the side (s) of a square if its area (A)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+ 30x + 25.</a:t>
                </a:r>
              </a:p>
              <a:p>
                <a:pPr marL="0" indent="0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>
                  <a:buNone/>
                </a:pPr>
                <a:r>
                  <a:rPr lang="en-PH" b="1" dirty="0"/>
                  <a:t>		    </a:t>
                </a:r>
                <a:r>
                  <a:rPr lang="en-PH" dirty="0"/>
                  <a:t>A </a:t>
                </a:r>
                <a:r>
                  <a:rPr lang="en-PH" dirty="0">
                    <a:latin typeface="Cambria Math" panose="02040503050406030204" pitchFamily="18" charset="0"/>
                  </a:rPr>
                  <a:t>=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	Area of a square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+ 30x + 25 =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b="1" dirty="0"/>
                  <a:t>			</a:t>
                </a:r>
                <a:r>
                  <a:rPr lang="en-PH" dirty="0"/>
                  <a:t>Replace A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+ 30x + 25.</a:t>
                </a:r>
                <a:endParaRPr lang="en-PH" b="1" dirty="0"/>
              </a:p>
              <a:p>
                <a:pPr marL="0" indent="0">
                  <a:buNone/>
                </a:pPr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s · s			</a:t>
                </a:r>
                <a:r>
                  <a:rPr lang="en-PH" dirty="0"/>
                  <a:t>Factor.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3x + 5		</a:t>
                </a:r>
                <a:r>
                  <a:rPr lang="en-PH" dirty="0"/>
                  <a:t>Simplify.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The length of the side of the square is represented by </a:t>
                </a:r>
                <a:r>
                  <a:rPr lang="en-PH" dirty="0">
                    <a:latin typeface="Cambria Math" panose="02040503050406030204" pitchFamily="18" charset="0"/>
                  </a:rPr>
                  <a:t>3x + 5.</a:t>
                </a: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1323"/>
                <a:ext cx="10515600" cy="4542519"/>
              </a:xfrm>
              <a:blipFill>
                <a:blip r:embed="rId3"/>
                <a:stretch>
                  <a:fillRect l="-1086" t="-2235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8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 From the study of special products, we know that the square of a binomial is a trinomial. Such trinomials are called perfect square trinomials.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+4=</m:t>
                      </m:r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+9=</m:t>
                      </m:r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+9=</m:t>
                      </m:r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	The trinomials are perfect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+4,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+9,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PH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xy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are perfect square trinomials because they are the results of squaring a binomial. In general, a perfect square trinomial has the following form: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PH" dirty="0"/>
                          <m:t>(</m:t>
                        </m:r>
                        <m:r>
                          <m:rPr>
                            <m:nor/>
                          </m:rPr>
                          <a:rPr lang="en-PH" dirty="0"/>
                          <m:t>first</m:t>
                        </m:r>
                        <m:r>
                          <m:rPr>
                            <m:nor/>
                          </m:rPr>
                          <a:rPr lang="en-PH" dirty="0"/>
                          <m:t> </m:t>
                        </m:r>
                        <m:r>
                          <m:rPr>
                            <m:nor/>
                          </m:rPr>
                          <a:rPr lang="en-PH" dirty="0"/>
                          <m:t>term</m:t>
                        </m:r>
                        <m:r>
                          <m:rPr>
                            <m:nor/>
                          </m:rPr>
                          <a:rPr lang="en-PH" dirty="0"/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± 2(first term)(last term) +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last</m:t>
                        </m:r>
                        <m:r>
                          <m:rPr>
                            <m:nor/>
                          </m:rPr>
                          <a:rPr lang="en-PH" dirty="0"/>
                          <m:t> </m:t>
                        </m:r>
                        <m:r>
                          <m:rPr>
                            <m:nor/>
                          </m:rPr>
                          <a:rPr lang="en-PH" dirty="0"/>
                          <m:t>term</m:t>
                        </m:r>
                        <m:r>
                          <m:rPr>
                            <m:nor/>
                          </m:rPr>
                          <a:rPr lang="en-PH" dirty="0"/>
                          <m:t>)</m:t>
                        </m:r>
                      </m:e>
                      <m:sup>
                        <m:r>
                          <a:rPr lang="en-US" dirty="0"/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and is equivalent to (first term 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last</m:t>
                        </m:r>
                        <m:r>
                          <m:rPr>
                            <m:nor/>
                          </m:rPr>
                          <a:rPr lang="en-PH" dirty="0"/>
                          <m:t> </m:t>
                        </m:r>
                        <m:r>
                          <m:rPr>
                            <m:nor/>
                          </m:rPr>
                          <a:rPr lang="en-PH" dirty="0"/>
                          <m:t>term</m:t>
                        </m:r>
                        <m:r>
                          <m:rPr>
                            <m:nor/>
                          </m:rPr>
                          <a:rPr lang="en-PH" dirty="0"/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96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9DA4DE-DAB9-7044-9263-42046F530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The following will help you recognize a perfect square trinomial.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Two of the terms must be perfect squares,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There must be no minus sign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If you multiply x and y and double the result, you get the middle term, 2xy, or its additive inverse, –2xy. In particular, the middle term is positive if both x and y are positive, but negative if either x or y is negative but not both.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9DA4DE-DAB9-7044-9263-42046F530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86" t="-232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96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9DA4DE-DAB9-7044-9263-42046F530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For example,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PH" dirty="0"/>
                  <a:t> is a perfect square trinomial because: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PH" dirty="0"/>
                  <a:t>the first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is the square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PH" dirty="0"/>
                  <a:t>the last term </a:t>
                </a:r>
                <a:r>
                  <a:rPr lang="en-PH" dirty="0">
                    <a:latin typeface="Cambria Math" panose="02040503050406030204" pitchFamily="18" charset="0"/>
                  </a:rPr>
                  <a:t>25</a:t>
                </a:r>
                <a:r>
                  <a:rPr lang="en-PH" dirty="0"/>
                  <a:t> is the square of </a:t>
                </a:r>
                <a:r>
                  <a:rPr lang="en-PH" dirty="0">
                    <a:latin typeface="Cambria Math" panose="02040503050406030204" pitchFamily="18" charset="0"/>
                  </a:rPr>
                  <a:t>5: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= 25</a:t>
                </a:r>
                <a:r>
                  <a:rPr lang="en-PH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PH" dirty="0"/>
                  <a:t>there is no minus sign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:r>
                  <a:rPr lang="en-PH" dirty="0"/>
                  <a:t>;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PH" dirty="0"/>
                  <a:t>the middle term </a:t>
                </a:r>
                <a:r>
                  <a:rPr lang="en-PH" dirty="0">
                    <a:latin typeface="Cambria Math" panose="02040503050406030204" pitchFamily="18" charset="0"/>
                  </a:rPr>
                  <a:t>20x</a:t>
                </a:r>
                <a:r>
                  <a:rPr lang="en-PH" dirty="0"/>
                  <a:t> is twice the product of </a:t>
                </a:r>
                <a:r>
                  <a:rPr lang="en-PH" dirty="0">
                    <a:latin typeface="Cambria Math" panose="02040503050406030204" pitchFamily="18" charset="0"/>
                  </a:rPr>
                  <a:t>2x</a:t>
                </a:r>
                <a:r>
                  <a:rPr lang="en-PH" dirty="0"/>
                  <a:t> and </a:t>
                </a:r>
                <a:r>
                  <a:rPr lang="en-PH" dirty="0">
                    <a:latin typeface="Cambria Math" panose="02040503050406030204" pitchFamily="18" charset="0"/>
                  </a:rPr>
                  <a:t>5</a:t>
                </a:r>
                <a:r>
                  <a:rPr lang="en-PH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+ 20x + 25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+ 2 (2x)(5)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			       </a:t>
                </a:r>
                <a:r>
                  <a:rPr lang="en-PH" b="1" dirty="0">
                    <a:latin typeface="Cambria Math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9DA4DE-DAB9-7044-9263-42046F530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28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PH" dirty="0"/>
                  <a:t>Which of the following are perfect square trinomials?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+16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r>
                  <a:rPr lang="en-PH" dirty="0"/>
                  <a:t> 	 b.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– 30xy + 25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	       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+ </a:t>
                </a:r>
                <a:r>
                  <a:rPr lang="en-PH" dirty="0">
                    <a:latin typeface="Cambria Math" panose="02040503050406030204" pitchFamily="18" charset="0"/>
                  </a:rPr>
                  <a:t>5x + 6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7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Which of the following are perfect square trinomials?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1885950" lvl="3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𝟏𝟔𝐱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PH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PH" dirty="0"/>
                  <a:t>Two of the terms are perfect squares: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</a:t>
                </a:r>
                <a:r>
                  <a:rPr lang="en-PH" dirty="0">
                    <a:latin typeface="Cambria Math" panose="02040503050406030204" pitchFamily="18" charset="0"/>
                  </a:rPr>
                  <a:t>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PH" dirty="0"/>
                  <a:t>There is no minus sign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before </a:t>
                </a:r>
                <a:r>
                  <a:rPr lang="en-PH" dirty="0">
                    <a:latin typeface="Cambria Math" panose="02040503050406030204" pitchFamily="18" charset="0"/>
                  </a:rPr>
                  <a:t>64</a:t>
                </a:r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dirty="0"/>
                  <a:t>If you multiply x and 8 and double the result, you get the second term  </a:t>
                </a:r>
                <a:r>
                  <a:rPr lang="en-PH" dirty="0">
                    <a:latin typeface="Cambria Math" panose="02040503050406030204" pitchFamily="18" charset="0"/>
                  </a:rPr>
                  <a:t>2 · 8 · x</a:t>
                </a:r>
                <a:r>
                  <a:rPr lang="en-PH" dirty="0"/>
                  <a:t>, or </a:t>
                </a:r>
                <a:r>
                  <a:rPr lang="en-PH" dirty="0">
                    <a:latin typeface="Cambria Math" panose="02040503050406030204" pitchFamily="18" charset="0"/>
                  </a:rPr>
                  <a:t>16x</a:t>
                </a:r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i="1" dirty="0">
                    <a:latin typeface="Cambria Math" panose="02040503050406030204" pitchFamily="18" charset="0"/>
                  </a:rPr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+ 16x + 64 </a:t>
                </a:r>
                <a:r>
                  <a:rPr lang="en-PH" dirty="0"/>
                  <a:t>is a perfect square trinomial.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11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Which of the following are perfect square trinomials?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1885950" lvl="3" indent="-514350" algn="just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𝟗𝐱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b="1" dirty="0">
                    <a:latin typeface="Cambria Math" panose="02040503050406030204" pitchFamily="18" charset="0"/>
                  </a:rPr>
                  <a:t>– 30xy + 25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b="1" dirty="0"/>
              </a:p>
              <a:p>
                <a:pPr marL="0" indent="0" algn="just">
                  <a:buNone/>
                </a:pPr>
                <a:r>
                  <a:rPr lang="en-PH" dirty="0"/>
                  <a:t>There is no minus sign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and before </a:t>
                </a:r>
                <a:r>
                  <a:rPr lang="en-PH" dirty="0">
                    <a:latin typeface="Cambria Math" panose="02040503050406030204" pitchFamily="18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dirty="0"/>
                  <a:t>If you multiply </a:t>
                </a:r>
                <a:r>
                  <a:rPr lang="en-PH" dirty="0">
                    <a:latin typeface="Cambria Math" panose="02040503050406030204" pitchFamily="18" charset="0"/>
                  </a:rPr>
                  <a:t>3x</a:t>
                </a:r>
                <a:r>
                  <a:rPr lang="en-PH" dirty="0"/>
                  <a:t> and </a:t>
                </a:r>
                <a:r>
                  <a:rPr lang="en-PH" dirty="0">
                    <a:latin typeface="Cambria Math" panose="02040503050406030204" pitchFamily="18" charset="0"/>
                  </a:rPr>
                  <a:t>5y</a:t>
                </a:r>
                <a:r>
                  <a:rPr lang="en-PH" dirty="0"/>
                  <a:t> and double the result, you get the additive inverse of the second term </a:t>
                </a:r>
                <a:r>
                  <a:rPr lang="en-PH" dirty="0">
                    <a:latin typeface="Cambria Math" panose="02040503050406030204" pitchFamily="18" charset="0"/>
                  </a:rPr>
                  <a:t>2 · 3x · 5y = 30xy</a:t>
                </a:r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– 30xy + 25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is a perfect square trinomial.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37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Factoring Perfect Square Trinomials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Which of the following are perfect square trinomials?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1885950" lvl="3" indent="-514350" algn="just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b="1" dirty="0"/>
                  <a:t> + </a:t>
                </a:r>
                <a:r>
                  <a:rPr lang="en-PH" b="1" dirty="0">
                    <a:latin typeface="Cambria Math" panose="02040503050406030204" pitchFamily="18" charset="0"/>
                  </a:rPr>
                  <a:t>5x + 6</a:t>
                </a:r>
                <a:endParaRPr lang="en-PH" b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PH" b="1" dirty="0"/>
                  <a:t>No. </a:t>
                </a:r>
                <a:r>
                  <a:rPr lang="en-PH" dirty="0"/>
                  <a:t>There is only one term that is a perfect square,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262CE8-EF2F-7446-ABF8-77652D9C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59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802</Words>
  <Application>Microsoft Macintosh PowerPoint</Application>
  <PresentationFormat>Widescreen</PresentationFormat>
  <Paragraphs>145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Factoring Perfect Square Trinomials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516</cp:revision>
  <cp:lastPrinted>2023-03-16T03:23:03Z</cp:lastPrinted>
  <dcterms:created xsi:type="dcterms:W3CDTF">2019-04-16T02:10:14Z</dcterms:created>
  <dcterms:modified xsi:type="dcterms:W3CDTF">2023-04-25T07:44:10Z</dcterms:modified>
</cp:coreProperties>
</file>