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A20"/>
    <a:srgbClr val="9C0000"/>
    <a:srgbClr val="DE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5"/>
    <p:restoredTop sz="95221"/>
  </p:normalViewPr>
  <p:slideViewPr>
    <p:cSldViewPr snapToGrid="0" snapToObjects="1">
      <p:cViewPr varScale="1">
        <p:scale>
          <a:sx n="90" d="100"/>
          <a:sy n="90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2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8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4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8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305593" y="328871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Subtraction Within 1000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C53D9F-1197-B940-956F-2977D4B12597}"/>
              </a:ext>
            </a:extLst>
          </p:cNvPr>
          <p:cNvSpPr/>
          <p:nvPr/>
        </p:nvSpPr>
        <p:spPr>
          <a:xfrm>
            <a:off x="1330960" y="548640"/>
            <a:ext cx="1950720" cy="5486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335DD-5DFB-4E4D-8603-C335E623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8640"/>
            <a:ext cx="10515600" cy="55876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264 –52 =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626002-10CE-2C47-82B1-B01A104F5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840" y="822960"/>
            <a:ext cx="1253371" cy="211201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682E27-D3C3-624B-8F21-BC6ECBB6C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45135"/>
              </p:ext>
            </p:extLst>
          </p:nvPr>
        </p:nvGraphicFramePr>
        <p:xfrm>
          <a:off x="2357120" y="2941318"/>
          <a:ext cx="6767946" cy="2217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518">
                  <a:extLst>
                    <a:ext uri="{9D8B030D-6E8A-4147-A177-3AD203B41FA5}">
                      <a16:colId xmlns:a16="http://schemas.microsoft.com/office/drawing/2014/main" val="3115429266"/>
                    </a:ext>
                  </a:extLst>
                </a:gridCol>
                <a:gridCol w="1989105">
                  <a:extLst>
                    <a:ext uri="{9D8B030D-6E8A-4147-A177-3AD203B41FA5}">
                      <a16:colId xmlns:a16="http://schemas.microsoft.com/office/drawing/2014/main" val="3604580203"/>
                    </a:ext>
                  </a:extLst>
                </a:gridCol>
                <a:gridCol w="1358323">
                  <a:extLst>
                    <a:ext uri="{9D8B030D-6E8A-4147-A177-3AD203B41FA5}">
                      <a16:colId xmlns:a16="http://schemas.microsoft.com/office/drawing/2014/main" val="3755528430"/>
                    </a:ext>
                  </a:extLst>
                </a:gridCol>
              </a:tblGrid>
              <a:tr h="5130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Hundreds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Tens (T)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Ones (O)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5138"/>
                  </a:ext>
                </a:extLst>
              </a:tr>
              <a:tr h="17047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57878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1856B9-AB7F-554F-84FD-6A397815D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061" y="3571240"/>
            <a:ext cx="3082672" cy="1417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F195AE-EB17-6A4D-898F-363CDCA26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680" y="3469277"/>
            <a:ext cx="1448773" cy="16212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E4F574-56E5-5D44-ABCF-37F17E354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880" y="3798570"/>
            <a:ext cx="774972" cy="885190"/>
          </a:xfrm>
          <a:prstGeom prst="rect">
            <a:avLst/>
          </a:prstGeom>
        </p:spPr>
      </p:pic>
      <p:sp>
        <p:nvSpPr>
          <p:cNvPr id="16" name="Oval Callout 15">
            <a:extLst>
              <a:ext uri="{FF2B5EF4-FFF2-40B4-BE49-F238E27FC236}">
                <a16:creationId xmlns:a16="http://schemas.microsoft.com/office/drawing/2014/main" id="{9F5F2170-F252-8A49-9A9F-2EE97E1F82D4}"/>
              </a:ext>
            </a:extLst>
          </p:cNvPr>
          <p:cNvSpPr/>
          <p:nvPr/>
        </p:nvSpPr>
        <p:spPr>
          <a:xfrm>
            <a:off x="4338320" y="1584960"/>
            <a:ext cx="4592320" cy="670560"/>
          </a:xfrm>
          <a:prstGeom prst="wedgeEllipseCallout">
            <a:avLst>
              <a:gd name="adj1" fmla="val 57938"/>
              <a:gd name="adj2" fmla="val -44976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dirty="0">
                <a:solidFill>
                  <a:schemeClr val="tx1"/>
                </a:solidFill>
              </a:rPr>
              <a:t>Show 264 with base-ten blocks.</a:t>
            </a:r>
          </a:p>
        </p:txBody>
      </p:sp>
    </p:spTree>
    <p:extLst>
      <p:ext uri="{BB962C8B-B14F-4D97-AF65-F5344CB8AC3E}">
        <p14:creationId xmlns:p14="http://schemas.microsoft.com/office/powerpoint/2010/main" val="20398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B39F71-5D7E-9B40-95F4-1FBB13ABD6C7}"/>
              </a:ext>
            </a:extLst>
          </p:cNvPr>
          <p:cNvSpPr/>
          <p:nvPr/>
        </p:nvSpPr>
        <p:spPr>
          <a:xfrm>
            <a:off x="1259840" y="843280"/>
            <a:ext cx="2296160" cy="2176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19DDE-DE04-0842-9225-F1A8B51CE3DF}"/>
              </a:ext>
            </a:extLst>
          </p:cNvPr>
          <p:cNvSpPr txBox="1"/>
          <p:nvPr/>
        </p:nvSpPr>
        <p:spPr>
          <a:xfrm>
            <a:off x="1444114" y="985520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 H      T      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318997-B3A6-BF43-B083-CAD788C10BB7}"/>
              </a:ext>
            </a:extLst>
          </p:cNvPr>
          <p:cNvSpPr txBox="1"/>
          <p:nvPr/>
        </p:nvSpPr>
        <p:spPr>
          <a:xfrm>
            <a:off x="1474594" y="1456452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 </a:t>
            </a:r>
            <a:r>
              <a:rPr lang="en-US" sz="2800" dirty="0">
                <a:latin typeface="Lato" panose="020F0502020204030203" pitchFamily="34" charset="77"/>
              </a:rPr>
              <a:t>2</a:t>
            </a:r>
            <a:r>
              <a:rPr lang="en-US" sz="2800" b="1" dirty="0">
                <a:latin typeface="Lato" panose="020F0502020204030203" pitchFamily="34" charset="77"/>
              </a:rPr>
              <a:t>      </a:t>
            </a:r>
            <a:r>
              <a:rPr lang="en-US" sz="2800" dirty="0">
                <a:latin typeface="Lato" panose="020F0502020204030203" pitchFamily="34" charset="77"/>
              </a:rPr>
              <a:t>6</a:t>
            </a:r>
            <a:r>
              <a:rPr lang="en-US" sz="2800" b="1" dirty="0">
                <a:latin typeface="Lato" panose="020F0502020204030203" pitchFamily="34" charset="77"/>
              </a:rPr>
              <a:t>       </a:t>
            </a:r>
            <a:r>
              <a:rPr lang="en-US" sz="2800" dirty="0">
                <a:latin typeface="Lato" panose="020F0502020204030203" pitchFamily="34" charset="77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3DB3C1-CAD6-B840-BDA6-7FEC8883DF0E}"/>
              </a:ext>
            </a:extLst>
          </p:cNvPr>
          <p:cNvSpPr txBox="1"/>
          <p:nvPr/>
        </p:nvSpPr>
        <p:spPr>
          <a:xfrm>
            <a:off x="1677348" y="1927384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       5       2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E501C5-58F7-8344-8782-EE40F056A603}"/>
              </a:ext>
            </a:extLst>
          </p:cNvPr>
          <p:cNvSpPr txBox="1"/>
          <p:nvPr/>
        </p:nvSpPr>
        <p:spPr>
          <a:xfrm>
            <a:off x="1485815" y="2404626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2       1       2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CCCF28-855E-8942-B178-BD79280FD958}"/>
              </a:ext>
            </a:extLst>
          </p:cNvPr>
          <p:cNvSpPr txBox="1"/>
          <p:nvPr/>
        </p:nvSpPr>
        <p:spPr>
          <a:xfrm>
            <a:off x="1168033" y="19011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–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D1A963-E6D3-1249-9824-6662D347D1A2}"/>
              </a:ext>
            </a:extLst>
          </p:cNvPr>
          <p:cNvCxnSpPr>
            <a:stCxn id="19" idx="2"/>
          </p:cNvCxnSpPr>
          <p:nvPr/>
        </p:nvCxnSpPr>
        <p:spPr>
          <a:xfrm>
            <a:off x="1360554" y="2424321"/>
            <a:ext cx="19337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3E815-0278-2A41-AA73-8992225D62A6}"/>
              </a:ext>
            </a:extLst>
          </p:cNvPr>
          <p:cNvCxnSpPr/>
          <p:nvPr/>
        </p:nvCxnSpPr>
        <p:spPr>
          <a:xfrm>
            <a:off x="1441047" y="3015367"/>
            <a:ext cx="19337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4DCC59-80E1-E447-9BA0-375278CDEF39}"/>
              </a:ext>
            </a:extLst>
          </p:cNvPr>
          <p:cNvCxnSpPr>
            <a:cxnSpLocks/>
          </p:cNvCxnSpPr>
          <p:nvPr/>
        </p:nvCxnSpPr>
        <p:spPr>
          <a:xfrm>
            <a:off x="3016634" y="3015367"/>
            <a:ext cx="0" cy="4085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738625-4384-224B-B273-150591714878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3749040" y="1257290"/>
            <a:ext cx="6993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017866-D2A4-2843-A033-3040EFAEA805}"/>
              </a:ext>
            </a:extLst>
          </p:cNvPr>
          <p:cNvCxnSpPr>
            <a:cxnSpLocks/>
          </p:cNvCxnSpPr>
          <p:nvPr/>
        </p:nvCxnSpPr>
        <p:spPr>
          <a:xfrm>
            <a:off x="2366394" y="3015367"/>
            <a:ext cx="0" cy="10689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DE8299-420F-ED43-A74B-66E0C09AF73C}"/>
              </a:ext>
            </a:extLst>
          </p:cNvPr>
          <p:cNvCxnSpPr>
            <a:cxnSpLocks/>
          </p:cNvCxnSpPr>
          <p:nvPr/>
        </p:nvCxnSpPr>
        <p:spPr>
          <a:xfrm>
            <a:off x="1677348" y="3015367"/>
            <a:ext cx="0" cy="17699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5B5055-10CE-054A-9FDD-D54AC079E48E}"/>
              </a:ext>
            </a:extLst>
          </p:cNvPr>
          <p:cNvCxnSpPr>
            <a:cxnSpLocks/>
          </p:cNvCxnSpPr>
          <p:nvPr/>
        </p:nvCxnSpPr>
        <p:spPr>
          <a:xfrm>
            <a:off x="3952240" y="2771179"/>
            <a:ext cx="5689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68C0DC-0966-684D-ADCC-C1A592A34656}"/>
              </a:ext>
            </a:extLst>
          </p:cNvPr>
          <p:cNvCxnSpPr>
            <a:cxnSpLocks/>
          </p:cNvCxnSpPr>
          <p:nvPr/>
        </p:nvCxnSpPr>
        <p:spPr>
          <a:xfrm>
            <a:off x="4084320" y="4276646"/>
            <a:ext cx="47949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CA34FE8-4E58-DE47-84A0-6DB8E5D250ED}"/>
              </a:ext>
            </a:extLst>
          </p:cNvPr>
          <p:cNvSpPr txBox="1"/>
          <p:nvPr/>
        </p:nvSpPr>
        <p:spPr>
          <a:xfrm>
            <a:off x="4448408" y="995680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D83BD-13DF-134C-B929-69F0225864FD}"/>
              </a:ext>
            </a:extLst>
          </p:cNvPr>
          <p:cNvCxnSpPr>
            <a:cxnSpLocks/>
          </p:cNvCxnSpPr>
          <p:nvPr/>
        </p:nvCxnSpPr>
        <p:spPr>
          <a:xfrm>
            <a:off x="3016634" y="3409841"/>
            <a:ext cx="7324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62727EB-9CD7-9549-9547-F04C2BB01045}"/>
              </a:ext>
            </a:extLst>
          </p:cNvPr>
          <p:cNvCxnSpPr>
            <a:cxnSpLocks/>
          </p:cNvCxnSpPr>
          <p:nvPr/>
        </p:nvCxnSpPr>
        <p:spPr>
          <a:xfrm flipV="1">
            <a:off x="3749040" y="1257290"/>
            <a:ext cx="0" cy="2162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2CF4034-EB46-9F40-83B9-3F946ADF94B3}"/>
              </a:ext>
            </a:extLst>
          </p:cNvPr>
          <p:cNvSpPr txBox="1"/>
          <p:nvPr/>
        </p:nvSpPr>
        <p:spPr>
          <a:xfrm>
            <a:off x="5701735" y="985520"/>
            <a:ext cx="30203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Subtract the ones.</a:t>
            </a:r>
          </a:p>
          <a:p>
            <a:r>
              <a:rPr lang="en-PH" sz="2800" dirty="0">
                <a:latin typeface="Lato" panose="020F0502020204030203" pitchFamily="34" charset="77"/>
              </a:rPr>
              <a:t>4 ones – 2 ones</a:t>
            </a:r>
          </a:p>
          <a:p>
            <a:r>
              <a:rPr lang="en-PH" sz="2800" dirty="0">
                <a:latin typeface="Lato" panose="020F0502020204030203" pitchFamily="34" charset="77"/>
              </a:rPr>
              <a:t>= 2 ones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0FD678-F045-3C42-A0E4-5B8E2FEF3B2D}"/>
              </a:ext>
            </a:extLst>
          </p:cNvPr>
          <p:cNvCxnSpPr>
            <a:cxnSpLocks/>
          </p:cNvCxnSpPr>
          <p:nvPr/>
        </p:nvCxnSpPr>
        <p:spPr>
          <a:xfrm>
            <a:off x="2372391" y="4084320"/>
            <a:ext cx="15798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E495EEC-7057-7C47-862A-6238305BA423}"/>
              </a:ext>
            </a:extLst>
          </p:cNvPr>
          <p:cNvCxnSpPr>
            <a:cxnSpLocks/>
          </p:cNvCxnSpPr>
          <p:nvPr/>
        </p:nvCxnSpPr>
        <p:spPr>
          <a:xfrm flipV="1">
            <a:off x="3952240" y="2771179"/>
            <a:ext cx="0" cy="13156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49A47F9-8486-2C49-ABF2-AC099BADC498}"/>
              </a:ext>
            </a:extLst>
          </p:cNvPr>
          <p:cNvSpPr txBox="1"/>
          <p:nvPr/>
        </p:nvSpPr>
        <p:spPr>
          <a:xfrm>
            <a:off x="4563815" y="2460764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67C46D-EBE0-DC41-AE81-8CD86BB53FE7}"/>
              </a:ext>
            </a:extLst>
          </p:cNvPr>
          <p:cNvSpPr txBox="1"/>
          <p:nvPr/>
        </p:nvSpPr>
        <p:spPr>
          <a:xfrm>
            <a:off x="5817142" y="2450604"/>
            <a:ext cx="29546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Subtract the tens.</a:t>
            </a:r>
          </a:p>
          <a:p>
            <a:r>
              <a:rPr lang="en-PH" sz="2800" dirty="0">
                <a:latin typeface="Lato" panose="020F0502020204030203" pitchFamily="34" charset="77"/>
              </a:rPr>
              <a:t>6 tens – 5 tens</a:t>
            </a:r>
          </a:p>
          <a:p>
            <a:r>
              <a:rPr lang="en-PH" sz="2800" dirty="0">
                <a:latin typeface="Lato" panose="020F0502020204030203" pitchFamily="34" charset="77"/>
              </a:rPr>
              <a:t>= 1 ten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51738AB-68DA-E349-A768-B53E912B4BD9}"/>
              </a:ext>
            </a:extLst>
          </p:cNvPr>
          <p:cNvCxnSpPr>
            <a:cxnSpLocks/>
          </p:cNvCxnSpPr>
          <p:nvPr/>
        </p:nvCxnSpPr>
        <p:spPr>
          <a:xfrm>
            <a:off x="1663953" y="4785360"/>
            <a:ext cx="2420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6CFD5E5-44DB-364D-BD18-90D87DE94EBC}"/>
              </a:ext>
            </a:extLst>
          </p:cNvPr>
          <p:cNvCxnSpPr>
            <a:cxnSpLocks/>
          </p:cNvCxnSpPr>
          <p:nvPr/>
        </p:nvCxnSpPr>
        <p:spPr>
          <a:xfrm flipV="1">
            <a:off x="4084320" y="4266486"/>
            <a:ext cx="0" cy="518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4C1402C-39C8-D84F-A46D-045319686FA6}"/>
              </a:ext>
            </a:extLst>
          </p:cNvPr>
          <p:cNvSpPr txBox="1"/>
          <p:nvPr/>
        </p:nvSpPr>
        <p:spPr>
          <a:xfrm>
            <a:off x="4563815" y="4015036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928C00-5AA6-5B48-AAD7-A1EABCAC1D93}"/>
              </a:ext>
            </a:extLst>
          </p:cNvPr>
          <p:cNvSpPr txBox="1"/>
          <p:nvPr/>
        </p:nvSpPr>
        <p:spPr>
          <a:xfrm>
            <a:off x="5817142" y="4004876"/>
            <a:ext cx="40559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Subtract the hundreds.</a:t>
            </a:r>
          </a:p>
          <a:p>
            <a:r>
              <a:rPr lang="en-PH" sz="2800" dirty="0">
                <a:latin typeface="Lato" panose="020F0502020204030203" pitchFamily="34" charset="77"/>
              </a:rPr>
              <a:t>2 hundreds – 0 hundreds</a:t>
            </a:r>
          </a:p>
          <a:p>
            <a:r>
              <a:rPr lang="en-PH" sz="2800" dirty="0">
                <a:latin typeface="Lato" panose="020F0502020204030203" pitchFamily="34" charset="77"/>
              </a:rPr>
              <a:t>= 2 hundreds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459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8AFEE-E80A-AA4B-BB20-D567BEE0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160"/>
            <a:ext cx="10515600" cy="3693160"/>
          </a:xfrm>
        </p:spPr>
        <p:txBody>
          <a:bodyPr/>
          <a:lstStyle/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264 = 2 hundreds 6 tens 4 ones</a:t>
            </a:r>
          </a:p>
          <a:p>
            <a:pPr marL="0" indent="0">
              <a:buNone/>
            </a:pPr>
            <a:r>
              <a:rPr lang="en-PH" dirty="0"/>
              <a:t>	   52 = 5 tens 2 ones</a:t>
            </a:r>
          </a:p>
          <a:p>
            <a:pPr marL="0" indent="0">
              <a:buNone/>
            </a:pPr>
            <a:r>
              <a:rPr lang="en-PH" dirty="0"/>
              <a:t> 	264 – 52 = 2 hundreds 6 tens 4 ones – 5 tens 2 ones</a:t>
            </a:r>
          </a:p>
          <a:p>
            <a:pPr marL="0" indent="0">
              <a:buNone/>
            </a:pPr>
            <a:r>
              <a:rPr lang="en-PH" dirty="0"/>
              <a:t>		        = 2 hundreds 1 ten 2 ones</a:t>
            </a:r>
          </a:p>
          <a:p>
            <a:pPr marL="0" indent="0">
              <a:buNone/>
            </a:pPr>
            <a:r>
              <a:rPr lang="en-PH" dirty="0"/>
              <a:t>		        = 212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6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C53D9F-1197-B940-956F-2977D4B12597}"/>
              </a:ext>
            </a:extLst>
          </p:cNvPr>
          <p:cNvSpPr/>
          <p:nvPr/>
        </p:nvSpPr>
        <p:spPr>
          <a:xfrm>
            <a:off x="1330960" y="548639"/>
            <a:ext cx="2226628" cy="5800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335DD-5DFB-4E4D-8603-C335E623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976 –453 = 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682E27-D3C3-624B-8F21-BC6ECBB6C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33599"/>
              </p:ext>
            </p:extLst>
          </p:nvPr>
        </p:nvGraphicFramePr>
        <p:xfrm>
          <a:off x="1180908" y="2302314"/>
          <a:ext cx="8425105" cy="3755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045">
                  <a:extLst>
                    <a:ext uri="{9D8B030D-6E8A-4147-A177-3AD203B41FA5}">
                      <a16:colId xmlns:a16="http://schemas.microsoft.com/office/drawing/2014/main" val="3115429266"/>
                    </a:ext>
                  </a:extLst>
                </a:gridCol>
                <a:gridCol w="2476146">
                  <a:extLst>
                    <a:ext uri="{9D8B030D-6E8A-4147-A177-3AD203B41FA5}">
                      <a16:colId xmlns:a16="http://schemas.microsoft.com/office/drawing/2014/main" val="3604580203"/>
                    </a:ext>
                  </a:extLst>
                </a:gridCol>
                <a:gridCol w="1690914">
                  <a:extLst>
                    <a:ext uri="{9D8B030D-6E8A-4147-A177-3AD203B41FA5}">
                      <a16:colId xmlns:a16="http://schemas.microsoft.com/office/drawing/2014/main" val="3755528430"/>
                    </a:ext>
                  </a:extLst>
                </a:gridCol>
              </a:tblGrid>
              <a:tr h="868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Hundreds 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Tens (T)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Ones (O)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5138"/>
                  </a:ext>
                </a:extLst>
              </a:tr>
              <a:tr h="2886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578784"/>
                  </a:ext>
                </a:extLst>
              </a:tr>
            </a:tbl>
          </a:graphicData>
        </a:graphic>
      </p:graphicFrame>
      <p:sp>
        <p:nvSpPr>
          <p:cNvPr id="16" name="Oval Callout 15">
            <a:extLst>
              <a:ext uri="{FF2B5EF4-FFF2-40B4-BE49-F238E27FC236}">
                <a16:creationId xmlns:a16="http://schemas.microsoft.com/office/drawing/2014/main" id="{9F5F2170-F252-8A49-9A9F-2EE97E1F82D4}"/>
              </a:ext>
            </a:extLst>
          </p:cNvPr>
          <p:cNvSpPr/>
          <p:nvPr/>
        </p:nvSpPr>
        <p:spPr>
          <a:xfrm>
            <a:off x="3161552" y="1217725"/>
            <a:ext cx="5828256" cy="939088"/>
          </a:xfrm>
          <a:prstGeom prst="wedgeEllipseCallout">
            <a:avLst>
              <a:gd name="adj1" fmla="val 60351"/>
              <a:gd name="adj2" fmla="val 42382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Show 967 using base-ten blocks.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60EE24-968D-8B4F-8DFC-7080B484D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105" y="1128712"/>
            <a:ext cx="1649695" cy="2628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579E7E-8E0D-D644-9FA7-E935F3833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003" y="3330415"/>
            <a:ext cx="4171457" cy="22147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587F3-8FE9-6645-AF11-E6A127C2F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776" y="3301839"/>
            <a:ext cx="2109294" cy="262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910679-EF46-C94E-8F20-645E7DA788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075" y="3429000"/>
            <a:ext cx="955447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2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B39F71-5D7E-9B40-95F4-1FBB13ABD6C7}"/>
              </a:ext>
            </a:extLst>
          </p:cNvPr>
          <p:cNvSpPr/>
          <p:nvPr/>
        </p:nvSpPr>
        <p:spPr>
          <a:xfrm>
            <a:off x="1259840" y="843280"/>
            <a:ext cx="2296160" cy="2176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19DDE-DE04-0842-9225-F1A8B51CE3DF}"/>
              </a:ext>
            </a:extLst>
          </p:cNvPr>
          <p:cNvSpPr txBox="1"/>
          <p:nvPr/>
        </p:nvSpPr>
        <p:spPr>
          <a:xfrm>
            <a:off x="1444114" y="985520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 H      T      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318997-B3A6-BF43-B083-CAD788C10BB7}"/>
              </a:ext>
            </a:extLst>
          </p:cNvPr>
          <p:cNvSpPr txBox="1"/>
          <p:nvPr/>
        </p:nvSpPr>
        <p:spPr>
          <a:xfrm>
            <a:off x="1474594" y="1456452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 9      6</a:t>
            </a:r>
            <a:r>
              <a:rPr lang="en-US" sz="2800" b="1" dirty="0">
                <a:latin typeface="Lato" panose="020F0502020204030203" pitchFamily="34" charset="77"/>
              </a:rPr>
              <a:t>       </a:t>
            </a:r>
            <a:r>
              <a:rPr lang="en-US" sz="2800" dirty="0">
                <a:latin typeface="Lato" panose="020F0502020204030203" pitchFamily="34" charset="77"/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3DB3C1-CAD6-B840-BDA6-7FEC8883DF0E}"/>
              </a:ext>
            </a:extLst>
          </p:cNvPr>
          <p:cNvSpPr txBox="1"/>
          <p:nvPr/>
        </p:nvSpPr>
        <p:spPr>
          <a:xfrm>
            <a:off x="1393616" y="1927384"/>
            <a:ext cx="185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  4      5       3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E501C5-58F7-8344-8782-EE40F056A603}"/>
              </a:ext>
            </a:extLst>
          </p:cNvPr>
          <p:cNvSpPr txBox="1"/>
          <p:nvPr/>
        </p:nvSpPr>
        <p:spPr>
          <a:xfrm>
            <a:off x="1485815" y="2404626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5       1       4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CCCF28-855E-8942-B178-BD79280FD958}"/>
              </a:ext>
            </a:extLst>
          </p:cNvPr>
          <p:cNvSpPr txBox="1"/>
          <p:nvPr/>
        </p:nvSpPr>
        <p:spPr>
          <a:xfrm>
            <a:off x="1168033" y="19011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–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D1A963-E6D3-1249-9824-6662D347D1A2}"/>
              </a:ext>
            </a:extLst>
          </p:cNvPr>
          <p:cNvCxnSpPr>
            <a:stCxn id="19" idx="2"/>
          </p:cNvCxnSpPr>
          <p:nvPr/>
        </p:nvCxnSpPr>
        <p:spPr>
          <a:xfrm>
            <a:off x="1360554" y="2424321"/>
            <a:ext cx="19337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3E815-0278-2A41-AA73-8992225D62A6}"/>
              </a:ext>
            </a:extLst>
          </p:cNvPr>
          <p:cNvCxnSpPr/>
          <p:nvPr/>
        </p:nvCxnSpPr>
        <p:spPr>
          <a:xfrm>
            <a:off x="1441047" y="3015367"/>
            <a:ext cx="19337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4DCC59-80E1-E447-9BA0-375278CDEF39}"/>
              </a:ext>
            </a:extLst>
          </p:cNvPr>
          <p:cNvCxnSpPr>
            <a:cxnSpLocks/>
          </p:cNvCxnSpPr>
          <p:nvPr/>
        </p:nvCxnSpPr>
        <p:spPr>
          <a:xfrm>
            <a:off x="3016634" y="3015367"/>
            <a:ext cx="0" cy="4085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3738625-4384-224B-B273-150591714878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3749040" y="1257290"/>
            <a:ext cx="6993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017866-D2A4-2843-A033-3040EFAEA805}"/>
              </a:ext>
            </a:extLst>
          </p:cNvPr>
          <p:cNvCxnSpPr>
            <a:cxnSpLocks/>
          </p:cNvCxnSpPr>
          <p:nvPr/>
        </p:nvCxnSpPr>
        <p:spPr>
          <a:xfrm>
            <a:off x="2366394" y="3015367"/>
            <a:ext cx="0" cy="10689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DE8299-420F-ED43-A74B-66E0C09AF73C}"/>
              </a:ext>
            </a:extLst>
          </p:cNvPr>
          <p:cNvCxnSpPr>
            <a:cxnSpLocks/>
          </p:cNvCxnSpPr>
          <p:nvPr/>
        </p:nvCxnSpPr>
        <p:spPr>
          <a:xfrm>
            <a:off x="1677348" y="3015367"/>
            <a:ext cx="0" cy="17699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5B5055-10CE-054A-9FDD-D54AC079E48E}"/>
              </a:ext>
            </a:extLst>
          </p:cNvPr>
          <p:cNvCxnSpPr>
            <a:cxnSpLocks/>
          </p:cNvCxnSpPr>
          <p:nvPr/>
        </p:nvCxnSpPr>
        <p:spPr>
          <a:xfrm>
            <a:off x="3952240" y="2771179"/>
            <a:ext cx="5689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068C0DC-0966-684D-ADCC-C1A592A34656}"/>
              </a:ext>
            </a:extLst>
          </p:cNvPr>
          <p:cNvCxnSpPr>
            <a:cxnSpLocks/>
          </p:cNvCxnSpPr>
          <p:nvPr/>
        </p:nvCxnSpPr>
        <p:spPr>
          <a:xfrm>
            <a:off x="4084320" y="4276646"/>
            <a:ext cx="47949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CA34FE8-4E58-DE47-84A0-6DB8E5D250ED}"/>
              </a:ext>
            </a:extLst>
          </p:cNvPr>
          <p:cNvSpPr txBox="1"/>
          <p:nvPr/>
        </p:nvSpPr>
        <p:spPr>
          <a:xfrm>
            <a:off x="4448408" y="995680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D83BD-13DF-134C-B929-69F0225864FD}"/>
              </a:ext>
            </a:extLst>
          </p:cNvPr>
          <p:cNvCxnSpPr>
            <a:cxnSpLocks/>
          </p:cNvCxnSpPr>
          <p:nvPr/>
        </p:nvCxnSpPr>
        <p:spPr>
          <a:xfrm>
            <a:off x="3016634" y="3409841"/>
            <a:ext cx="7324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62727EB-9CD7-9549-9547-F04C2BB01045}"/>
              </a:ext>
            </a:extLst>
          </p:cNvPr>
          <p:cNvCxnSpPr>
            <a:cxnSpLocks/>
          </p:cNvCxnSpPr>
          <p:nvPr/>
        </p:nvCxnSpPr>
        <p:spPr>
          <a:xfrm flipV="1">
            <a:off x="3749040" y="1257290"/>
            <a:ext cx="0" cy="2162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2CF4034-EB46-9F40-83B9-3F946ADF94B3}"/>
              </a:ext>
            </a:extLst>
          </p:cNvPr>
          <p:cNvSpPr txBox="1"/>
          <p:nvPr/>
        </p:nvSpPr>
        <p:spPr>
          <a:xfrm>
            <a:off x="5701735" y="985520"/>
            <a:ext cx="30203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Subtract the ones.</a:t>
            </a:r>
          </a:p>
          <a:p>
            <a:r>
              <a:rPr lang="en-PH" sz="2800" dirty="0">
                <a:latin typeface="Lato" panose="020F0502020204030203" pitchFamily="34" charset="77"/>
              </a:rPr>
              <a:t>7 ones – 3 ones</a:t>
            </a:r>
          </a:p>
          <a:p>
            <a:r>
              <a:rPr lang="en-PH" sz="2800" dirty="0">
                <a:latin typeface="Lato" panose="020F0502020204030203" pitchFamily="34" charset="77"/>
              </a:rPr>
              <a:t>= 4 ones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0FD678-F045-3C42-A0E4-5B8E2FEF3B2D}"/>
              </a:ext>
            </a:extLst>
          </p:cNvPr>
          <p:cNvCxnSpPr>
            <a:cxnSpLocks/>
          </p:cNvCxnSpPr>
          <p:nvPr/>
        </p:nvCxnSpPr>
        <p:spPr>
          <a:xfrm>
            <a:off x="2372391" y="4084320"/>
            <a:ext cx="15798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E495EEC-7057-7C47-862A-6238305BA423}"/>
              </a:ext>
            </a:extLst>
          </p:cNvPr>
          <p:cNvCxnSpPr>
            <a:cxnSpLocks/>
          </p:cNvCxnSpPr>
          <p:nvPr/>
        </p:nvCxnSpPr>
        <p:spPr>
          <a:xfrm flipV="1">
            <a:off x="3952240" y="2771179"/>
            <a:ext cx="0" cy="13156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49A47F9-8486-2C49-ABF2-AC099BADC498}"/>
              </a:ext>
            </a:extLst>
          </p:cNvPr>
          <p:cNvSpPr txBox="1"/>
          <p:nvPr/>
        </p:nvSpPr>
        <p:spPr>
          <a:xfrm>
            <a:off x="4563815" y="2460764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67C46D-EBE0-DC41-AE81-8CD86BB53FE7}"/>
              </a:ext>
            </a:extLst>
          </p:cNvPr>
          <p:cNvSpPr txBox="1"/>
          <p:nvPr/>
        </p:nvSpPr>
        <p:spPr>
          <a:xfrm>
            <a:off x="5817142" y="2450604"/>
            <a:ext cx="29546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Subtract the tens.</a:t>
            </a:r>
          </a:p>
          <a:p>
            <a:r>
              <a:rPr lang="en-PH" sz="2800" dirty="0">
                <a:latin typeface="Lato" panose="020F0502020204030203" pitchFamily="34" charset="77"/>
              </a:rPr>
              <a:t>6 tens – 5 tens</a:t>
            </a:r>
          </a:p>
          <a:p>
            <a:r>
              <a:rPr lang="en-PH" sz="2800" dirty="0">
                <a:latin typeface="Lato" panose="020F0502020204030203" pitchFamily="34" charset="77"/>
              </a:rPr>
              <a:t>= 1 ten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51738AB-68DA-E349-A768-B53E912B4BD9}"/>
              </a:ext>
            </a:extLst>
          </p:cNvPr>
          <p:cNvCxnSpPr>
            <a:cxnSpLocks/>
          </p:cNvCxnSpPr>
          <p:nvPr/>
        </p:nvCxnSpPr>
        <p:spPr>
          <a:xfrm>
            <a:off x="1663953" y="4785360"/>
            <a:ext cx="24203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6CFD5E5-44DB-364D-BD18-90D87DE94EBC}"/>
              </a:ext>
            </a:extLst>
          </p:cNvPr>
          <p:cNvCxnSpPr>
            <a:cxnSpLocks/>
          </p:cNvCxnSpPr>
          <p:nvPr/>
        </p:nvCxnSpPr>
        <p:spPr>
          <a:xfrm flipV="1">
            <a:off x="4084320" y="4266486"/>
            <a:ext cx="0" cy="518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4C1402C-39C8-D84F-A46D-045319686FA6}"/>
              </a:ext>
            </a:extLst>
          </p:cNvPr>
          <p:cNvSpPr txBox="1"/>
          <p:nvPr/>
        </p:nvSpPr>
        <p:spPr>
          <a:xfrm>
            <a:off x="4563815" y="4015036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Step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928C00-5AA6-5B48-AAD7-A1EABCAC1D93}"/>
              </a:ext>
            </a:extLst>
          </p:cNvPr>
          <p:cNvSpPr txBox="1"/>
          <p:nvPr/>
        </p:nvSpPr>
        <p:spPr>
          <a:xfrm>
            <a:off x="5817142" y="4004876"/>
            <a:ext cx="40559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>
                <a:latin typeface="Lato" panose="020F0502020204030203" pitchFamily="34" charset="77"/>
              </a:rPr>
              <a:t>Subtract the hundreds.</a:t>
            </a:r>
          </a:p>
          <a:p>
            <a:r>
              <a:rPr lang="en-PH" sz="2800" dirty="0">
                <a:latin typeface="Lato" panose="020F0502020204030203" pitchFamily="34" charset="77"/>
              </a:rPr>
              <a:t>9 hundreds – 4 hundreds</a:t>
            </a:r>
          </a:p>
          <a:p>
            <a:r>
              <a:rPr lang="en-PH" sz="2800" dirty="0">
                <a:latin typeface="Lato" panose="020F0502020204030203" pitchFamily="34" charset="77"/>
              </a:rPr>
              <a:t>= 5 hundreds</a:t>
            </a:r>
          </a:p>
          <a:p>
            <a:endParaRPr lang="en-US" sz="280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015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8AFEE-E80A-AA4B-BB20-D567BEE02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450023"/>
            <a:ext cx="11077575" cy="3693160"/>
          </a:xfrm>
        </p:spPr>
        <p:txBody>
          <a:bodyPr/>
          <a:lstStyle/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 967 = 9 hundreds 6 tens 7 ones</a:t>
            </a:r>
          </a:p>
          <a:p>
            <a:pPr marL="0" indent="0">
              <a:buNone/>
            </a:pPr>
            <a:r>
              <a:rPr lang="en-PH" dirty="0"/>
              <a:t>	453 = 4 hundreds 5 tens 3 ones</a:t>
            </a:r>
          </a:p>
          <a:p>
            <a:pPr marL="0" indent="0">
              <a:buNone/>
            </a:pPr>
            <a:r>
              <a:rPr lang="en-PH" dirty="0"/>
              <a:t>	967 – 453 = 9 hundreds 6 tens 7 ones – 4 hundreds 5 tens 3 ones</a:t>
            </a:r>
          </a:p>
          <a:p>
            <a:pPr marL="0" indent="0">
              <a:buNone/>
            </a:pPr>
            <a:r>
              <a:rPr lang="en-PH" dirty="0"/>
              <a:t>		           = 5 hundreds 1 ten 4 ones</a:t>
            </a:r>
          </a:p>
          <a:p>
            <a:pPr marL="0" indent="0">
              <a:buNone/>
            </a:pPr>
            <a:r>
              <a:rPr lang="en-PH" dirty="0"/>
              <a:t>		           = 514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7787</TotalTime>
  <Words>170</Words>
  <Application>Microsoft Macintosh PowerPoint</Application>
  <PresentationFormat>Widescreen</PresentationFormat>
  <Paragraphs>63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708</cp:revision>
  <cp:lastPrinted>2023-03-16T06:30:06Z</cp:lastPrinted>
  <dcterms:created xsi:type="dcterms:W3CDTF">2019-04-16T02:10:14Z</dcterms:created>
  <dcterms:modified xsi:type="dcterms:W3CDTF">2023-08-15T00:08:12Z</dcterms:modified>
</cp:coreProperties>
</file>