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94.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92.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93.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96.xml.rels" ContentType="application/vnd.openxmlformats-package.relationships+xml"/>
  <Override PartName="/ppt/slideLayouts/_rels/slideLayout74.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1.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88.xml.rels" ContentType="application/vnd.openxmlformats-package.relationships+xml"/>
  <Override PartName="/ppt/slideLayouts/_rels/slideLayout73.xml.rels" ContentType="application/vnd.openxmlformats-package.relationships+xml"/>
  <Override PartName="/ppt/slideLayouts/_rels/slideLayout87.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85.xml.rels" ContentType="application/vnd.openxmlformats-package.relationships+xml"/>
  <Override PartName="/ppt/slideLayouts/_rels/slideLayout6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6.xml.rels" ContentType="application/vnd.openxmlformats-package.relationships+xml"/>
  <Override PartName="/ppt/slideLayouts/_rels/slideLayout94.xml.rels" ContentType="application/vnd.openxmlformats-package.relationships+xml"/>
  <Override PartName="/ppt/slideLayouts/_rels/slideLayout93.xml.rels" ContentType="application/vnd.openxmlformats-package.relationships+xml"/>
  <Override PartName="/ppt/slideLayouts/_rels/slideLayout35.xml.rels" ContentType="application/vnd.openxmlformats-package.relationships+xml"/>
  <Override PartName="/ppt/slideLayouts/_rels/slideLayout77.xml.rels" ContentType="application/vnd.openxmlformats-package.relationships+xml"/>
  <Override PartName="/ppt/slideLayouts/_rels/slideLayout45.xml.rels" ContentType="application/vnd.openxmlformats-package.relationships+xml"/>
  <Override PartName="/ppt/slideLayouts/_rels/slideLayout92.xml.rels" ContentType="application/vnd.openxmlformats-package.relationships+xml"/>
  <Override PartName="/ppt/slideLayouts/_rels/slideLayout34.xml.rels" ContentType="application/vnd.openxmlformats-package.relationships+xml"/>
  <Override PartName="/ppt/slideLayouts/_rels/slideLayout43.xml.rels" ContentType="application/vnd.openxmlformats-package.relationships+xml"/>
  <Override PartName="/ppt/slideLayouts/_rels/slideLayout33.xml.rels" ContentType="application/vnd.openxmlformats-package.relationships+xml"/>
  <Override PartName="/ppt/slideLayouts/_rels/slideLayout91.xml.rels" ContentType="application/vnd.openxmlformats-package.relationships+xml"/>
  <Override PartName="/ppt/slideLayouts/_rels/slideLayout15.xml.rels" ContentType="application/vnd.openxmlformats-package.relationships+xml"/>
  <Override PartName="/ppt/slideLayouts/_rels/slideLayout89.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48.xml.rels" ContentType="application/vnd.openxmlformats-package.relationships+xml"/>
  <Override PartName="/ppt/slideLayouts/_rels/slideLayout16.xml.rels" ContentType="application/vnd.openxmlformats-package.relationships+xml"/>
  <Override PartName="/ppt/slideLayouts/_rels/slideLayout90.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42.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30.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95.xml" ContentType="application/vnd.openxmlformats-officedocument.presentationml.slideLayout+xml"/>
  <Override PartName="/ppt/slideLayouts/slideLayout88.xml" ContentType="application/vnd.openxmlformats-officedocument.presentationml.slideLayout+xml"/>
  <Override PartName="/ppt/slideLayouts/slideLayout9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Relationship Id="rId29" Type="http://schemas.openxmlformats.org/officeDocument/2006/relationships/slide" Target="slides/slide20.xml"/><Relationship Id="rId30" Type="http://schemas.openxmlformats.org/officeDocument/2006/relationships/slide" Target="slides/slide21.xml"/><Relationship Id="rId3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4"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6"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0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1"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3"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6"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7"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5080" cy="6780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1960" cy="2721960"/>
          </a:xfrm>
          <a:prstGeom prst="rect">
            <a:avLst/>
          </a:prstGeom>
          <a:ln w="0">
            <a:noFill/>
          </a:ln>
        </p:spPr>
      </p:pic>
      <p:sp>
        <p:nvSpPr>
          <p:cNvPr id="2" name="Rectangle 5"/>
          <p:cNvSpPr/>
          <p:nvPr/>
        </p:nvSpPr>
        <p:spPr>
          <a:xfrm>
            <a:off x="3487320" y="1475280"/>
            <a:ext cx="8627400" cy="3785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7400" cy="307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5080" cy="558000"/>
          </a:xfrm>
          <a:prstGeom prst="rect">
            <a:avLst/>
          </a:prstGeom>
          <a:ln w="0">
            <a:noFill/>
          </a:ln>
        </p:spPr>
      </p:pic>
      <p:sp>
        <p:nvSpPr>
          <p:cNvPr id="43"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7600" cy="957600"/>
          </a:xfrm>
          <a:prstGeom prst="rect">
            <a:avLst/>
          </a:prstGeom>
          <a:ln w="0">
            <a:noFill/>
          </a:ln>
        </p:spPr>
      </p:pic>
      <p:sp>
        <p:nvSpPr>
          <p:cNvPr id="45"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5080" cy="558000"/>
          </a:xfrm>
          <a:prstGeom prst="rect">
            <a:avLst/>
          </a:prstGeom>
          <a:ln w="0">
            <a:noFill/>
          </a:ln>
        </p:spPr>
      </p:pic>
      <p:sp>
        <p:nvSpPr>
          <p:cNvPr id="86"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7600" cy="957600"/>
          </a:xfrm>
          <a:prstGeom prst="rect">
            <a:avLst/>
          </a:prstGeom>
          <a:ln w="0">
            <a:noFill/>
          </a:ln>
        </p:spPr>
      </p:pic>
      <p:sp>
        <p:nvSpPr>
          <p:cNvPr id="88"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15080" cy="558000"/>
          </a:xfrm>
          <a:prstGeom prst="rect">
            <a:avLst/>
          </a:prstGeom>
          <a:ln w="0">
            <a:noFill/>
          </a:ln>
        </p:spPr>
      </p:pic>
      <p:sp>
        <p:nvSpPr>
          <p:cNvPr id="129"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57600" cy="957600"/>
          </a:xfrm>
          <a:prstGeom prst="rect">
            <a:avLst/>
          </a:prstGeom>
          <a:ln w="0">
            <a:noFill/>
          </a:ln>
        </p:spPr>
      </p:pic>
      <p:sp>
        <p:nvSpPr>
          <p:cNvPr id="131"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15080" cy="558000"/>
          </a:xfrm>
          <a:prstGeom prst="rect">
            <a:avLst/>
          </a:prstGeom>
          <a:ln w="0">
            <a:noFill/>
          </a:ln>
        </p:spPr>
      </p:pic>
      <p:sp>
        <p:nvSpPr>
          <p:cNvPr id="172"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57600" cy="957600"/>
          </a:xfrm>
          <a:prstGeom prst="rect">
            <a:avLst/>
          </a:prstGeom>
          <a:ln w="0">
            <a:noFill/>
          </a:ln>
        </p:spPr>
      </p:pic>
      <p:sp>
        <p:nvSpPr>
          <p:cNvPr id="174"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15080" cy="558000"/>
          </a:xfrm>
          <a:prstGeom prst="rect">
            <a:avLst/>
          </a:prstGeom>
          <a:ln w="0">
            <a:noFill/>
          </a:ln>
        </p:spPr>
      </p:pic>
      <p:sp>
        <p:nvSpPr>
          <p:cNvPr id="215"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57600" cy="957600"/>
          </a:xfrm>
          <a:prstGeom prst="rect">
            <a:avLst/>
          </a:prstGeom>
          <a:ln w="0">
            <a:noFill/>
          </a:ln>
        </p:spPr>
      </p:pic>
      <p:sp>
        <p:nvSpPr>
          <p:cNvPr id="217"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20"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539400" cy="330768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96" name="Picture 18" descr=""/>
          <p:cNvPicPr/>
          <p:nvPr/>
        </p:nvPicPr>
        <p:blipFill>
          <a:blip r:embed="rId2"/>
          <a:stretch/>
        </p:blipFill>
        <p:spPr>
          <a:xfrm>
            <a:off x="0" y="6242760"/>
            <a:ext cx="12115080" cy="558000"/>
          </a:xfrm>
          <a:prstGeom prst="rect">
            <a:avLst/>
          </a:prstGeom>
          <a:ln w="0">
            <a:noFill/>
          </a:ln>
        </p:spPr>
      </p:pic>
      <p:sp>
        <p:nvSpPr>
          <p:cNvPr id="297" name="Rectangle 7"/>
          <p:cNvSpPr/>
          <p:nvPr/>
        </p:nvSpPr>
        <p:spPr>
          <a:xfrm>
            <a:off x="10868760" y="0"/>
            <a:ext cx="893520" cy="893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98" name="Picture 10" descr=""/>
          <p:cNvPicPr/>
          <p:nvPr/>
        </p:nvPicPr>
        <p:blipFill>
          <a:blip r:embed="rId3"/>
          <a:stretch/>
        </p:blipFill>
        <p:spPr>
          <a:xfrm>
            <a:off x="10857240" y="-64440"/>
            <a:ext cx="957600" cy="957600"/>
          </a:xfrm>
          <a:prstGeom prst="rect">
            <a:avLst/>
          </a:prstGeom>
          <a:ln w="0">
            <a:noFill/>
          </a:ln>
        </p:spPr>
      </p:pic>
      <p:sp>
        <p:nvSpPr>
          <p:cNvPr id="299" name="TextBox 9"/>
          <p:cNvSpPr/>
          <p:nvPr/>
        </p:nvSpPr>
        <p:spPr>
          <a:xfrm>
            <a:off x="185400" y="6362280"/>
            <a:ext cx="461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0" name="TextBox 11"/>
          <p:cNvSpPr/>
          <p:nvPr/>
        </p:nvSpPr>
        <p:spPr>
          <a:xfrm>
            <a:off x="9360000" y="6352200"/>
            <a:ext cx="2638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1"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302"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29.png"/><Relationship Id="rId3" Type="http://schemas.openxmlformats.org/officeDocument/2006/relationships/image" Target="../media/image30.png"/><Relationship Id="rId4" Type="http://schemas.openxmlformats.org/officeDocument/2006/relationships/slideLayout" Target="../slideLayouts/slideLayout49.xml"/>
</Relationships>
</file>

<file path=ppt/slides/_rels/slide1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49.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61.xml"/>
</Relationships>
</file>

<file path=ppt/slides/_rels/slide1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8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8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8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TextBox 7"/>
          <p:cNvSpPr/>
          <p:nvPr/>
        </p:nvSpPr>
        <p:spPr>
          <a:xfrm>
            <a:off x="4104000" y="3076920"/>
            <a:ext cx="7549200" cy="699480"/>
          </a:xfrm>
          <a:prstGeom prst="rect">
            <a:avLst/>
          </a:prstGeom>
          <a:noFill/>
          <a:ln w="0">
            <a:noFill/>
          </a:ln>
        </p:spPr>
        <p:style>
          <a:lnRef idx="0"/>
          <a:fillRef idx="0"/>
          <a:effectRef idx="0"/>
          <a:fontRef idx="minor"/>
        </p:style>
        <p:txBody>
          <a:bodyPr lIns="90000" rIns="90000" tIns="45000" bIns="45000" anchor="ctr">
            <a:spAutoFit/>
          </a:bodyPr>
          <a:p>
            <a:pPr>
              <a:lnSpc>
                <a:spcPct val="100000"/>
              </a:lnSpc>
              <a:buNone/>
            </a:pPr>
            <a:r>
              <a:rPr b="1" lang="en-US" sz="4000" spc="-1" strike="noStrike">
                <a:solidFill>
                  <a:srgbClr val="ffffff"/>
                </a:solidFill>
                <a:latin typeface="Lato"/>
                <a:ea typeface="AppleSystemUIFont"/>
              </a:rPr>
              <a:t>What Affects Growth of Children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Good Health Habits and Personal Hygiene</a:t>
            </a:r>
            <a:endParaRPr b="0" lang="en-PH" sz="2400" spc="-1" strike="noStrike">
              <a:latin typeface="Arial"/>
            </a:endParaRPr>
          </a:p>
        </p:txBody>
      </p:sp>
      <p:sp>
        <p:nvSpPr>
          <p:cNvPr id="379" name="PlaceHolder 6"/>
          <p:cNvSpPr/>
          <p:nvPr/>
        </p:nvSpPr>
        <p:spPr>
          <a:xfrm>
            <a:off x="720000" y="1440000"/>
            <a:ext cx="10799640" cy="4679640"/>
          </a:xfrm>
          <a:prstGeom prst="rect">
            <a:avLst/>
          </a:prstGeom>
          <a:noFill/>
          <a:ln w="0">
            <a:noFill/>
          </a:ln>
        </p:spPr>
        <p:style>
          <a:lnRef idx="0"/>
          <a:fillRef idx="0"/>
          <a:effectRef idx="0"/>
          <a:fontRef idx="minor"/>
        </p:style>
        <p:txBody>
          <a:bodyPr lIns="0" rIns="0" tIns="0" bIns="0" anchor="t">
            <a:normAutofit/>
          </a:bodyPr>
          <a:p>
            <a:pPr algn="just">
              <a:lnSpc>
                <a:spcPct val="150000"/>
              </a:lnSpc>
              <a:buNone/>
            </a:pPr>
            <a:r>
              <a:rPr b="0" lang="en-PH" sz="2000" spc="-1" strike="noStrike">
                <a:latin typeface="Lato"/>
              </a:rPr>
              <a:t>These are some ways to have good health habits:</a:t>
            </a:r>
            <a:endParaRPr b="0" lang="en-PH" sz="2000" spc="-1" strike="noStrike">
              <a:latin typeface="Arial"/>
            </a:endParaRPr>
          </a:p>
          <a:p>
            <a:pPr algn="just">
              <a:lnSpc>
                <a:spcPct val="150000"/>
              </a:lnSpc>
              <a:buNone/>
            </a:pPr>
            <a:endParaRPr b="0" lang="en-PH" sz="2000" spc="-1" strike="noStrike">
              <a:latin typeface="Arial"/>
            </a:endParaRPr>
          </a:p>
          <a:p>
            <a:pPr algn="just">
              <a:lnSpc>
                <a:spcPct val="150000"/>
              </a:lnSpc>
              <a:buNone/>
            </a:pPr>
            <a:r>
              <a:rPr b="0" lang="en-PH" sz="2000" spc="-1" strike="noStrike">
                <a:latin typeface="Lato"/>
                <a:ea typeface="PingFang SC"/>
              </a:rPr>
              <a:t>1. Take a bath regularly. Shampoo your hair properly.</a:t>
            </a:r>
            <a:endParaRPr b="0" lang="en-PH" sz="2000" spc="-1" strike="noStrike">
              <a:latin typeface="Arial"/>
            </a:endParaRPr>
          </a:p>
          <a:p>
            <a:pPr algn="just">
              <a:lnSpc>
                <a:spcPct val="150000"/>
              </a:lnSpc>
              <a:buNone/>
            </a:pPr>
            <a:r>
              <a:rPr b="0" lang="en-PH" sz="2000" spc="-1" strike="noStrike">
                <a:latin typeface="Lato"/>
                <a:ea typeface="PingFang SC"/>
              </a:rPr>
              <a:t>2. Wash your hands with soap and water all the time. Wash your hands each time you use the toilet and after you blow your nose and hold dirty things.</a:t>
            </a:r>
            <a:endParaRPr b="0" lang="en-PH" sz="2000" spc="-1" strike="noStrike">
              <a:latin typeface="Arial"/>
            </a:endParaRPr>
          </a:p>
          <a:p>
            <a:pPr algn="just">
              <a:lnSpc>
                <a:spcPct val="150000"/>
              </a:lnSpc>
              <a:buNone/>
            </a:pPr>
            <a:r>
              <a:rPr b="0" lang="en-PH" sz="2000" spc="-1" strike="noStrike">
                <a:latin typeface="Lato"/>
                <a:ea typeface="PingFang SC"/>
              </a:rPr>
              <a:t>3. Dry your hands thoroughly after washing them. Using sanitizers can kill germs that cause illnesses.</a:t>
            </a:r>
            <a:endParaRPr b="0" lang="en-PH" sz="2000" spc="-1" strike="noStrike">
              <a:latin typeface="Arial"/>
            </a:endParaRPr>
          </a:p>
          <a:p>
            <a:pPr algn="just">
              <a:lnSpc>
                <a:spcPct val="150000"/>
              </a:lnSpc>
              <a:buNone/>
            </a:pPr>
            <a:r>
              <a:rPr b="0" lang="en-PH" sz="2000" spc="-1" strike="noStrike">
                <a:latin typeface="Lato"/>
                <a:ea typeface="PingFang SC"/>
              </a:rPr>
              <a:t>4. Brush your teeth after every meal and floss your teeth at least two times a day.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Good Health Habits and Personal Hygiene</a:t>
            </a:r>
            <a:endParaRPr b="0" lang="en-PH" sz="2400" spc="-1" strike="noStrike">
              <a:latin typeface="Arial"/>
            </a:endParaRPr>
          </a:p>
        </p:txBody>
      </p:sp>
      <p:sp>
        <p:nvSpPr>
          <p:cNvPr id="381" name="PlaceHolder 7"/>
          <p:cNvSpPr/>
          <p:nvPr/>
        </p:nvSpPr>
        <p:spPr>
          <a:xfrm>
            <a:off x="720000" y="1440000"/>
            <a:ext cx="10799640" cy="2339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0" lang="en-PH" sz="2000" spc="-1" strike="noStrike">
                <a:latin typeface="Lato"/>
              </a:rPr>
              <a:t>These are some ways to have good health habits: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5. Always wear clean clothes and slippers.</a:t>
            </a:r>
            <a:endParaRPr b="0" lang="en-PH" sz="2000" spc="-1" strike="noStrike">
              <a:latin typeface="Arial"/>
            </a:endParaRPr>
          </a:p>
          <a:p>
            <a:pPr algn="just">
              <a:lnSpc>
                <a:spcPct val="100000"/>
              </a:lnSpc>
              <a:buNone/>
            </a:pPr>
            <a:r>
              <a:rPr b="0" lang="en-PH" sz="2000" spc="-1" strike="noStrike">
                <a:latin typeface="Lato"/>
                <a:ea typeface="PingFang SC"/>
              </a:rPr>
              <a:t>6. Use clean tissues and/or handkerchief to cover the mouth when coughing or sneezing. Throw your used tissues in a trash can.</a:t>
            </a:r>
            <a:endParaRPr b="0" lang="en-PH" sz="2000" spc="-1" strike="noStrike">
              <a:latin typeface="Arial"/>
            </a:endParaRPr>
          </a:p>
          <a:p>
            <a:pPr algn="just">
              <a:lnSpc>
                <a:spcPct val="100000"/>
              </a:lnSpc>
              <a:buNone/>
            </a:pPr>
            <a:r>
              <a:rPr b="0" lang="en-PH" sz="2000" spc="-1" strike="noStrike">
                <a:latin typeface="Lato"/>
                <a:ea typeface="PingFang SC"/>
              </a:rPr>
              <a:t>7. Do not share combs, toothbrushes, hats, or other personal belongings with other children.</a:t>
            </a:r>
            <a:endParaRPr b="0" lang="en-PH" sz="2000" spc="-1" strike="noStrike">
              <a:latin typeface="Arial"/>
            </a:endParaRPr>
          </a:p>
          <a:p>
            <a:pPr algn="just">
              <a:lnSpc>
                <a:spcPct val="100000"/>
              </a:lnSpc>
              <a:buNone/>
            </a:pPr>
            <a:r>
              <a:rPr b="0" lang="en-PH" sz="2000" spc="-1" strike="noStrike">
                <a:latin typeface="Lato"/>
                <a:ea typeface="PingFang SC"/>
              </a:rPr>
              <a:t>8. Visit your doctor and dentist regularly.</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pic>
        <p:nvPicPr>
          <p:cNvPr id="382" name="" descr=""/>
          <p:cNvPicPr/>
          <p:nvPr/>
        </p:nvPicPr>
        <p:blipFill>
          <a:blip r:embed="rId1"/>
          <a:stretch/>
        </p:blipFill>
        <p:spPr>
          <a:xfrm>
            <a:off x="2817720" y="3636000"/>
            <a:ext cx="6556320" cy="1962000"/>
          </a:xfrm>
          <a:prstGeom prst="rect">
            <a:avLst/>
          </a:prstGeom>
          <a:ln w="0">
            <a:noFill/>
          </a:ln>
        </p:spPr>
      </p:pic>
      <p:sp>
        <p:nvSpPr>
          <p:cNvPr id="383" name=""/>
          <p:cNvSpPr/>
          <p:nvPr/>
        </p:nvSpPr>
        <p:spPr>
          <a:xfrm>
            <a:off x="4824000" y="5580000"/>
            <a:ext cx="25196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Good health habits</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Good Health Habits and Personal Hygiene</a:t>
            </a:r>
            <a:endParaRPr b="0" lang="en-PH" sz="2400" spc="-1" strike="noStrike">
              <a:latin typeface="Arial"/>
            </a:endParaRPr>
          </a:p>
        </p:txBody>
      </p:sp>
      <p:sp>
        <p:nvSpPr>
          <p:cNvPr id="385" name="PlaceHolder 8"/>
          <p:cNvSpPr/>
          <p:nvPr/>
        </p:nvSpPr>
        <p:spPr>
          <a:xfrm>
            <a:off x="720000" y="1440000"/>
            <a:ext cx="10799640" cy="4679640"/>
          </a:xfrm>
          <a:prstGeom prst="rect">
            <a:avLst/>
          </a:prstGeom>
          <a:noFill/>
          <a:ln w="0">
            <a:noFill/>
          </a:ln>
        </p:spPr>
        <p:style>
          <a:lnRef idx="0"/>
          <a:fillRef idx="0"/>
          <a:effectRef idx="0"/>
          <a:fontRef idx="minor"/>
        </p:style>
        <p:txBody>
          <a:bodyPr lIns="0" rIns="0" tIns="0" bIns="0" anchor="t">
            <a:normAutofit/>
          </a:bodyPr>
          <a:p>
            <a:pPr algn="just">
              <a:lnSpc>
                <a:spcPct val="150000"/>
              </a:lnSpc>
              <a:buNone/>
            </a:pPr>
            <a:r>
              <a:rPr b="0" lang="en-PH" sz="2000" spc="-1" strike="noStrike">
                <a:latin typeface="Lato"/>
              </a:rPr>
              <a:t>Always clean your body and surroundings to prevent parasitic </a:t>
            </a:r>
            <a:r>
              <a:rPr b="1" lang="en-PH" sz="2000" spc="-1" strike="noStrike">
                <a:latin typeface="Lato"/>
              </a:rPr>
              <a:t>worm</a:t>
            </a:r>
            <a:r>
              <a:rPr b="0" lang="en-PH" sz="2000" spc="-1" strike="noStrike">
                <a:latin typeface="Lato"/>
              </a:rPr>
              <a:t> </a:t>
            </a:r>
            <a:r>
              <a:rPr b="1" lang="en-PH" sz="2000" spc="-1" strike="noStrike">
                <a:latin typeface="Lato"/>
              </a:rPr>
              <a:t>infestation</a:t>
            </a:r>
            <a:r>
              <a:rPr b="0" lang="en-PH" sz="2000" spc="-1" strike="noStrike">
                <a:latin typeface="Lato"/>
              </a:rPr>
              <a:t> like hookworm and pinworm that can enter your body. This will also prevent </a:t>
            </a:r>
            <a:r>
              <a:rPr b="1" lang="en-PH" sz="2000" spc="-1" strike="noStrike">
                <a:latin typeface="Lato"/>
              </a:rPr>
              <a:t>pediculosis</a:t>
            </a:r>
            <a:r>
              <a:rPr b="0" lang="en-PH" sz="2000" spc="-1" strike="noStrike">
                <a:latin typeface="Lato"/>
              </a:rPr>
              <a:t>, which is an infestation of body lice on your scalp.</a:t>
            </a:r>
            <a:endParaRPr b="0" lang="en-PH" sz="2000" spc="-1" strike="noStrike">
              <a:latin typeface="Arial"/>
            </a:endParaRPr>
          </a:p>
          <a:p>
            <a:pPr algn="just">
              <a:lnSpc>
                <a:spcPct val="150000"/>
              </a:lnSpc>
              <a:buNone/>
            </a:pPr>
            <a:endParaRPr b="0" lang="en-PH" sz="2000" spc="-1" strike="noStrike">
              <a:latin typeface="Arial"/>
            </a:endParaRPr>
          </a:p>
          <a:p>
            <a:pPr algn="just">
              <a:lnSpc>
                <a:spcPct val="150000"/>
              </a:lnSpc>
              <a:buNone/>
            </a:pPr>
            <a:r>
              <a:rPr b="0" lang="en-PH" sz="2000" spc="-1" strike="noStrike">
                <a:latin typeface="Lato"/>
                <a:ea typeface="PingFang SC"/>
              </a:rPr>
              <a:t>If you will not practice good health habits and personal hygiene, germs will enter your body. </a:t>
            </a:r>
            <a:r>
              <a:rPr b="1" lang="en-PH" sz="2000" spc="-1" strike="noStrike">
                <a:latin typeface="Lato"/>
                <a:ea typeface="PingFang SC"/>
              </a:rPr>
              <a:t>Germs</a:t>
            </a:r>
            <a:r>
              <a:rPr b="0" lang="en-PH" sz="2000" spc="-1" strike="noStrike">
                <a:latin typeface="Lato"/>
                <a:ea typeface="PingFang SC"/>
              </a:rPr>
              <a:t> are organisms that can cause diseases or illnesses. Illnesses can affect one’s growth and development.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Common Childhood Diseases</a:t>
            </a:r>
            <a:endParaRPr b="0" lang="en-PH" sz="2400" spc="-1" strike="noStrike">
              <a:latin typeface="Arial"/>
            </a:endParaRPr>
          </a:p>
        </p:txBody>
      </p:sp>
      <p:sp>
        <p:nvSpPr>
          <p:cNvPr id="387" name="PlaceHolder 9"/>
          <p:cNvSpPr/>
          <p:nvPr/>
        </p:nvSpPr>
        <p:spPr>
          <a:xfrm>
            <a:off x="504000" y="1440000"/>
            <a:ext cx="7019640" cy="4679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0" lang="en-PH" sz="2000" spc="-1" strike="noStrike">
                <a:latin typeface="Lato"/>
              </a:rPr>
              <a:t>Here are some common childhood diseases: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1. </a:t>
            </a:r>
            <a:r>
              <a:rPr b="1" lang="en-PH" sz="2000" spc="-1" strike="noStrike">
                <a:latin typeface="Lato"/>
                <a:ea typeface="PingFang SC"/>
              </a:rPr>
              <a:t>Mumps</a:t>
            </a:r>
            <a:r>
              <a:rPr b="0" lang="en-PH" sz="2000" spc="-1" strike="noStrike">
                <a:latin typeface="Lato"/>
                <a:ea typeface="PingFang SC"/>
              </a:rPr>
              <a:t> is an infection of the salivary glands. It can cause fever, headache, and swelling of the cheeks and jaw. Mumps can cause deafness in some people.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2. </a:t>
            </a:r>
            <a:r>
              <a:rPr b="1" lang="en-PH" sz="2000" spc="-1" strike="noStrike">
                <a:latin typeface="Lato"/>
                <a:ea typeface="PingFang SC"/>
              </a:rPr>
              <a:t>Measles</a:t>
            </a:r>
            <a:r>
              <a:rPr b="0" lang="en-PH" sz="2000" spc="-1" strike="noStrike">
                <a:latin typeface="Lato"/>
                <a:ea typeface="PingFang SC"/>
              </a:rPr>
              <a:t> causes high fever, cough, rash, runny nose, and watery eyes. It is a serious infection that can lead to ear infections or pneumonia.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3. </a:t>
            </a:r>
            <a:r>
              <a:rPr b="1" lang="en-PH" sz="2000" spc="-1" strike="noStrike">
                <a:latin typeface="Lato"/>
                <a:ea typeface="PingFang SC"/>
              </a:rPr>
              <a:t>Chicken pox</a:t>
            </a:r>
            <a:r>
              <a:rPr b="0" lang="en-PH" sz="2000" spc="-1" strike="noStrike">
                <a:latin typeface="Lato"/>
                <a:ea typeface="PingFang SC"/>
              </a:rPr>
              <a:t> is a disease that causes a blister-like rash, itching, fatigue, and fever. The rash pops up  first on the face and trunk, and can spread all over the whole body.</a:t>
            </a:r>
            <a:endParaRPr b="0" lang="en-PH" sz="2000" spc="-1" strike="noStrike">
              <a:latin typeface="Arial"/>
            </a:endParaRPr>
          </a:p>
        </p:txBody>
      </p:sp>
      <p:pic>
        <p:nvPicPr>
          <p:cNvPr id="388" name="" descr=""/>
          <p:cNvPicPr/>
          <p:nvPr/>
        </p:nvPicPr>
        <p:blipFill>
          <a:blip r:embed="rId1"/>
          <a:stretch/>
        </p:blipFill>
        <p:spPr>
          <a:xfrm>
            <a:off x="7920000" y="1440000"/>
            <a:ext cx="1812960" cy="1535760"/>
          </a:xfrm>
          <a:prstGeom prst="rect">
            <a:avLst/>
          </a:prstGeom>
          <a:ln w="0">
            <a:noFill/>
          </a:ln>
        </p:spPr>
      </p:pic>
      <p:pic>
        <p:nvPicPr>
          <p:cNvPr id="389" name="" descr=""/>
          <p:cNvPicPr/>
          <p:nvPr/>
        </p:nvPicPr>
        <p:blipFill>
          <a:blip r:embed="rId2"/>
          <a:stretch/>
        </p:blipFill>
        <p:spPr>
          <a:xfrm>
            <a:off x="9792000" y="3060000"/>
            <a:ext cx="2298960" cy="1366560"/>
          </a:xfrm>
          <a:prstGeom prst="rect">
            <a:avLst/>
          </a:prstGeom>
          <a:ln w="0">
            <a:noFill/>
          </a:ln>
        </p:spPr>
      </p:pic>
      <p:pic>
        <p:nvPicPr>
          <p:cNvPr id="390" name="" descr=""/>
          <p:cNvPicPr/>
          <p:nvPr/>
        </p:nvPicPr>
        <p:blipFill>
          <a:blip r:embed="rId3"/>
          <a:stretch/>
        </p:blipFill>
        <p:spPr>
          <a:xfrm>
            <a:off x="7920000" y="4500000"/>
            <a:ext cx="2159640" cy="1587600"/>
          </a:xfrm>
          <a:prstGeom prst="rect">
            <a:avLst/>
          </a:prstGeom>
          <a:ln w="0">
            <a:noFill/>
          </a:ln>
        </p:spPr>
      </p:pic>
      <p:sp>
        <p:nvSpPr>
          <p:cNvPr id="391" name=""/>
          <p:cNvSpPr/>
          <p:nvPr/>
        </p:nvSpPr>
        <p:spPr>
          <a:xfrm>
            <a:off x="9900000" y="216000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boy with mumps</a:t>
            </a:r>
            <a:endParaRPr b="0" lang="en-PH" sz="1400" spc="-1" strike="noStrike">
              <a:latin typeface="Arial"/>
            </a:endParaRPr>
          </a:p>
        </p:txBody>
      </p:sp>
      <p:sp>
        <p:nvSpPr>
          <p:cNvPr id="392" name=""/>
          <p:cNvSpPr/>
          <p:nvPr/>
        </p:nvSpPr>
        <p:spPr>
          <a:xfrm>
            <a:off x="7920000" y="360000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girl with measles</a:t>
            </a:r>
            <a:endParaRPr b="0" lang="en-PH" sz="1400" spc="-1" strike="noStrike">
              <a:latin typeface="Arial"/>
            </a:endParaRPr>
          </a:p>
        </p:txBody>
      </p:sp>
      <p:sp>
        <p:nvSpPr>
          <p:cNvPr id="393" name=""/>
          <p:cNvSpPr/>
          <p:nvPr/>
        </p:nvSpPr>
        <p:spPr>
          <a:xfrm>
            <a:off x="10080000" y="504000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child with</a:t>
            </a:r>
            <a:endParaRPr b="0" lang="en-PH" sz="1400" spc="-1" strike="noStrike">
              <a:latin typeface="Arial"/>
            </a:endParaRPr>
          </a:p>
          <a:p>
            <a:pPr algn="ctr">
              <a:lnSpc>
                <a:spcPct val="100000"/>
              </a:lnSpc>
              <a:buNone/>
            </a:pPr>
            <a:r>
              <a:rPr b="0" lang="en-PH" sz="1400" spc="-1" strike="noStrike">
                <a:solidFill>
                  <a:srgbClr val="000000"/>
                </a:solidFill>
                <a:latin typeface="Lato"/>
                <a:ea typeface="DejaVu Sans"/>
              </a:rPr>
              <a:t>chicken pox</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Common Childhood Diseases</a:t>
            </a:r>
            <a:endParaRPr b="0" lang="en-PH" sz="2400" spc="-1" strike="noStrike">
              <a:latin typeface="Arial"/>
            </a:endParaRPr>
          </a:p>
        </p:txBody>
      </p:sp>
      <p:sp>
        <p:nvSpPr>
          <p:cNvPr id="395" name="PlaceHolder 10"/>
          <p:cNvSpPr/>
          <p:nvPr/>
        </p:nvSpPr>
        <p:spPr>
          <a:xfrm>
            <a:off x="504000" y="1440000"/>
            <a:ext cx="7019640" cy="2159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0" lang="en-PH" sz="2000" spc="-1" strike="noStrike">
                <a:latin typeface="Lato"/>
              </a:rPr>
              <a:t>4. </a:t>
            </a:r>
            <a:r>
              <a:rPr b="1" lang="en-PH" sz="2000" spc="-1" strike="noStrike">
                <a:latin typeface="Lato"/>
              </a:rPr>
              <a:t>Tetanus</a:t>
            </a:r>
            <a:r>
              <a:rPr b="0" lang="en-PH" sz="2000" spc="-1" strike="noStrike">
                <a:latin typeface="Lato"/>
              </a:rPr>
              <a:t> is a serious disease that can kill you if not treated early. It may happen when the tetanus germ gets into a cut in the skin or wound. It does not spread from person to person. You need to be vaccinated against tetanus.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5. </a:t>
            </a:r>
            <a:r>
              <a:rPr b="1" lang="en-PH" sz="2000" spc="-1" strike="noStrike">
                <a:latin typeface="Lato"/>
                <a:ea typeface="PingFang SC"/>
              </a:rPr>
              <a:t>Diphtheria</a:t>
            </a:r>
            <a:r>
              <a:rPr b="0" lang="en-PH" sz="2000" spc="-1" strike="noStrike">
                <a:latin typeface="Lato"/>
                <a:ea typeface="PingFang SC"/>
              </a:rPr>
              <a:t> is a serious disease of the nose, throat, and skin. It causes sore throat, fever, and chills.</a:t>
            </a:r>
            <a:endParaRPr b="0" lang="en-PH" sz="2000" spc="-1" strike="noStrike">
              <a:latin typeface="Arial"/>
            </a:endParaRPr>
          </a:p>
        </p:txBody>
      </p:sp>
      <p:sp>
        <p:nvSpPr>
          <p:cNvPr id="396" name=""/>
          <p:cNvSpPr/>
          <p:nvPr/>
        </p:nvSpPr>
        <p:spPr>
          <a:xfrm>
            <a:off x="8748000" y="320400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girl being vaccinated against tetanus</a:t>
            </a:r>
            <a:endParaRPr b="0" lang="en-PH" sz="1400" spc="-1" strike="noStrike">
              <a:latin typeface="Arial"/>
            </a:endParaRPr>
          </a:p>
        </p:txBody>
      </p:sp>
      <p:pic>
        <p:nvPicPr>
          <p:cNvPr id="397" name="" descr=""/>
          <p:cNvPicPr/>
          <p:nvPr/>
        </p:nvPicPr>
        <p:blipFill>
          <a:blip r:embed="rId1"/>
          <a:stretch/>
        </p:blipFill>
        <p:spPr>
          <a:xfrm>
            <a:off x="7956000" y="1440000"/>
            <a:ext cx="3515760" cy="1674000"/>
          </a:xfrm>
          <a:prstGeom prst="rect">
            <a:avLst/>
          </a:prstGeom>
          <a:ln w="0">
            <a:noFill/>
          </a:ln>
        </p:spPr>
      </p:pic>
      <p:pic>
        <p:nvPicPr>
          <p:cNvPr id="398" name="" descr=""/>
          <p:cNvPicPr/>
          <p:nvPr/>
        </p:nvPicPr>
        <p:blipFill>
          <a:blip r:embed="rId2"/>
          <a:stretch/>
        </p:blipFill>
        <p:spPr>
          <a:xfrm>
            <a:off x="544320" y="3606480"/>
            <a:ext cx="1975320" cy="2153160"/>
          </a:xfrm>
          <a:prstGeom prst="rect">
            <a:avLst/>
          </a:prstGeom>
          <a:ln w="0">
            <a:noFill/>
          </a:ln>
        </p:spPr>
      </p:pic>
      <p:sp>
        <p:nvSpPr>
          <p:cNvPr id="399" name=""/>
          <p:cNvSpPr/>
          <p:nvPr/>
        </p:nvSpPr>
        <p:spPr>
          <a:xfrm>
            <a:off x="544320" y="576000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boy</a:t>
            </a:r>
            <a:endParaRPr b="0" lang="en-PH" sz="1400" spc="-1" strike="noStrike">
              <a:latin typeface="Arial"/>
            </a:endParaRPr>
          </a:p>
          <a:p>
            <a:pPr algn="ctr">
              <a:lnSpc>
                <a:spcPct val="100000"/>
              </a:lnSpc>
              <a:buNone/>
            </a:pPr>
            <a:r>
              <a:rPr b="0" lang="en-PH" sz="1400" spc="-1" strike="noStrike">
                <a:solidFill>
                  <a:srgbClr val="000000"/>
                </a:solidFill>
                <a:latin typeface="Lato"/>
                <a:ea typeface="DejaVu Sans"/>
              </a:rPr>
              <a:t>with diphtheria</a:t>
            </a:r>
            <a:endParaRPr b="0" lang="en-PH" sz="1400" spc="-1" strike="noStrike">
              <a:latin typeface="Arial"/>
            </a:endParaRPr>
          </a:p>
        </p:txBody>
      </p:sp>
      <p:sp>
        <p:nvSpPr>
          <p:cNvPr id="400" name="PlaceHolder 11"/>
          <p:cNvSpPr/>
          <p:nvPr/>
        </p:nvSpPr>
        <p:spPr>
          <a:xfrm>
            <a:off x="2700000" y="3780000"/>
            <a:ext cx="5939640" cy="2159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2000" spc="-1" strike="noStrike">
                <a:latin typeface="Lato"/>
                <a:ea typeface="PingFang SC"/>
              </a:rPr>
              <a:t>6. </a:t>
            </a:r>
            <a:r>
              <a:rPr b="1" lang="en-PH" sz="2000" spc="-1" strike="noStrike">
                <a:latin typeface="Lato"/>
                <a:ea typeface="PingFang SC"/>
              </a:rPr>
              <a:t>Primary complex</a:t>
            </a:r>
            <a:r>
              <a:rPr b="0" lang="en-PH" sz="2000" spc="-1" strike="noStrike">
                <a:latin typeface="Lato"/>
                <a:ea typeface="PingFang SC"/>
              </a:rPr>
              <a:t> is a type of tuberculosis that most often occurs in children. It is an infection in a small area in the lungs and lymph nodes.</a:t>
            </a:r>
            <a:endParaRPr b="0" lang="en-PH" sz="2000" spc="-1" strike="noStrike">
              <a:latin typeface="Arial"/>
            </a:endParaRPr>
          </a:p>
        </p:txBody>
      </p:sp>
      <p:pic>
        <p:nvPicPr>
          <p:cNvPr id="401" name="" descr=""/>
          <p:cNvPicPr/>
          <p:nvPr/>
        </p:nvPicPr>
        <p:blipFill>
          <a:blip r:embed="rId3"/>
          <a:stretch/>
        </p:blipFill>
        <p:spPr>
          <a:xfrm>
            <a:off x="9842040" y="3780000"/>
            <a:ext cx="2037600" cy="2339640"/>
          </a:xfrm>
          <a:prstGeom prst="rect">
            <a:avLst/>
          </a:prstGeom>
          <a:ln w="0">
            <a:noFill/>
          </a:ln>
        </p:spPr>
      </p:pic>
      <p:sp>
        <p:nvSpPr>
          <p:cNvPr id="402" name=""/>
          <p:cNvSpPr/>
          <p:nvPr/>
        </p:nvSpPr>
        <p:spPr>
          <a:xfrm>
            <a:off x="7740000" y="5256000"/>
            <a:ext cx="1979640" cy="35964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0" lang="en-PH" sz="1400" spc="-1" strike="noStrike">
                <a:solidFill>
                  <a:srgbClr val="000000"/>
                </a:solidFill>
                <a:latin typeface="Lato"/>
                <a:ea typeface="DejaVu Sans"/>
              </a:rPr>
              <a:t>X-ray of</a:t>
            </a:r>
            <a:endParaRPr b="0" lang="en-PH" sz="1400" spc="-1" strike="noStrike">
              <a:latin typeface="Arial"/>
            </a:endParaRPr>
          </a:p>
          <a:p>
            <a:pPr algn="r">
              <a:lnSpc>
                <a:spcPct val="100000"/>
              </a:lnSpc>
              <a:buNone/>
            </a:pPr>
            <a:r>
              <a:rPr b="0" lang="en-PH" sz="1400" spc="-1" strike="noStrike">
                <a:solidFill>
                  <a:srgbClr val="000000"/>
                </a:solidFill>
                <a:latin typeface="Lato"/>
                <a:ea typeface="DejaVu Sans"/>
              </a:rPr>
              <a:t>a child with</a:t>
            </a:r>
            <a:endParaRPr b="0" lang="en-PH" sz="1400" spc="-1" strike="noStrike">
              <a:latin typeface="Arial"/>
            </a:endParaRPr>
          </a:p>
          <a:p>
            <a:pPr algn="r">
              <a:lnSpc>
                <a:spcPct val="100000"/>
              </a:lnSpc>
              <a:buNone/>
            </a:pPr>
            <a:r>
              <a:rPr b="0" lang="en-PH" sz="1400" spc="-1" strike="noStrike">
                <a:solidFill>
                  <a:srgbClr val="000000"/>
                </a:solidFill>
                <a:latin typeface="Lato"/>
                <a:ea typeface="DejaVu Sans"/>
              </a:rPr>
              <a:t>primary</a:t>
            </a:r>
            <a:endParaRPr b="0" lang="en-PH" sz="1400" spc="-1" strike="noStrike">
              <a:latin typeface="Arial"/>
            </a:endParaRPr>
          </a:p>
          <a:p>
            <a:pPr algn="r">
              <a:lnSpc>
                <a:spcPct val="100000"/>
              </a:lnSpc>
              <a:buNone/>
            </a:pPr>
            <a:r>
              <a:rPr b="0" lang="en-PH" sz="1400" spc="-1" strike="noStrike">
                <a:solidFill>
                  <a:srgbClr val="000000"/>
                </a:solidFill>
                <a:latin typeface="Lato"/>
                <a:ea typeface="DejaVu Sans"/>
              </a:rPr>
              <a:t>complex</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
          <p:cNvSpPr/>
          <p:nvPr/>
        </p:nvSpPr>
        <p:spPr>
          <a:xfrm>
            <a:off x="3114000" y="792000"/>
            <a:ext cx="59637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Common Childhood Diseases</a:t>
            </a:r>
            <a:endParaRPr b="0" lang="en-PH" sz="2400" spc="-1" strike="noStrike">
              <a:latin typeface="Arial"/>
            </a:endParaRPr>
          </a:p>
        </p:txBody>
      </p:sp>
      <p:sp>
        <p:nvSpPr>
          <p:cNvPr id="404"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50000"/>
              </a:lnSpc>
              <a:spcBef>
                <a:spcPts val="1417"/>
              </a:spcBef>
              <a:buNone/>
            </a:pPr>
            <a:r>
              <a:rPr b="0" lang="en-PH" sz="2000" spc="-1" strike="noStrike">
                <a:latin typeface="Lato"/>
              </a:rPr>
              <a:t>These diseases except for tetanus can spread easily from person to person. This can happen when an infected person coughs, sneezes, or even talks near you. Sharing beverage containers and utensils is another example of how diseases can be spread. People who are infected with these diseases should stay at home so that they do not spread the infection to others.</a:t>
            </a:r>
            <a:endParaRPr b="0" lang="en-PH" sz="2000" spc="-1" strike="noStrike">
              <a:latin typeface="Arial"/>
            </a:endParaRPr>
          </a:p>
          <a:p>
            <a:pPr algn="just">
              <a:lnSpc>
                <a:spcPct val="150000"/>
              </a:lnSpc>
              <a:spcBef>
                <a:spcPts val="1417"/>
              </a:spcBef>
              <a:buNone/>
            </a:pPr>
            <a:r>
              <a:rPr b="0" lang="en-PH" sz="2000" spc="-1" strike="noStrike">
                <a:latin typeface="Lato"/>
              </a:rPr>
              <a:t>To prevent mumps, measles, chickenpox, diphtheria, and tuberculosis, a child must be vaccinated against these diseases.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5" name=""/>
          <p:cNvSpPr/>
          <p:nvPr/>
        </p:nvSpPr>
        <p:spPr>
          <a:xfrm>
            <a:off x="2882880" y="792000"/>
            <a:ext cx="642564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Prevention and Control of Childhood Diseases</a:t>
            </a:r>
            <a:endParaRPr b="0" lang="en-PH" sz="2400" spc="-1" strike="noStrike">
              <a:latin typeface="Arial"/>
            </a:endParaRPr>
          </a:p>
        </p:txBody>
      </p:sp>
      <p:sp>
        <p:nvSpPr>
          <p:cNvPr id="406"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To protect yourself and your family from diseases, you should practice the following:</a:t>
            </a:r>
            <a:endParaRPr b="0" lang="en-PH" sz="2000" spc="-1" strike="noStrike">
              <a:latin typeface="Arial"/>
            </a:endParaRPr>
          </a:p>
          <a:p>
            <a:pPr algn="just">
              <a:lnSpc>
                <a:spcPct val="100000"/>
              </a:lnSpc>
              <a:spcBef>
                <a:spcPts val="1417"/>
              </a:spcBef>
              <a:buNone/>
            </a:pPr>
            <a:r>
              <a:rPr b="0" lang="en-PH" sz="2000" spc="-1" strike="noStrike">
                <a:latin typeface="Lato"/>
              </a:rPr>
              <a:t>1. Good eating habits</a:t>
            </a:r>
            <a:endParaRPr b="0" lang="en-PH" sz="2000" spc="-1" strike="noStrike">
              <a:latin typeface="Arial"/>
            </a:endParaRPr>
          </a:p>
          <a:p>
            <a:pPr algn="just">
              <a:lnSpc>
                <a:spcPct val="100000"/>
              </a:lnSpc>
              <a:spcBef>
                <a:spcPts val="1417"/>
              </a:spcBef>
              <a:buNone/>
            </a:pPr>
            <a:r>
              <a:rPr b="0" lang="en-PH" sz="2000" spc="-1" strike="noStrike">
                <a:latin typeface="Lato"/>
              </a:rPr>
              <a:t>2. Good health habits/personal hygiene</a:t>
            </a:r>
            <a:endParaRPr b="0" lang="en-PH" sz="2000" spc="-1" strike="noStrike">
              <a:latin typeface="Arial"/>
            </a:endParaRPr>
          </a:p>
          <a:p>
            <a:pPr algn="just">
              <a:lnSpc>
                <a:spcPct val="100000"/>
              </a:lnSpc>
              <a:spcBef>
                <a:spcPts val="1417"/>
              </a:spcBef>
              <a:buNone/>
            </a:pPr>
            <a:r>
              <a:rPr b="0" lang="en-PH" sz="2000" spc="-1" strike="noStrike">
                <a:latin typeface="Lato"/>
              </a:rPr>
              <a:t>3. Proper exercise and play</a:t>
            </a:r>
            <a:endParaRPr b="0" lang="en-PH" sz="2000" spc="-1" strike="noStrike">
              <a:latin typeface="Arial"/>
            </a:endParaRPr>
          </a:p>
          <a:p>
            <a:pPr algn="just">
              <a:lnSpc>
                <a:spcPct val="100000"/>
              </a:lnSpc>
              <a:spcBef>
                <a:spcPts val="1417"/>
              </a:spcBef>
              <a:buNone/>
            </a:pPr>
            <a:r>
              <a:rPr b="0" lang="en-PH" sz="2000" spc="-1" strike="noStrike">
                <a:latin typeface="Lato"/>
              </a:rPr>
              <a:t>4. Enough sleep and rest</a:t>
            </a:r>
            <a:endParaRPr b="0" lang="en-PH" sz="2000" spc="-1" strike="noStrike">
              <a:latin typeface="Arial"/>
            </a:endParaRPr>
          </a:p>
          <a:p>
            <a:pPr algn="just">
              <a:lnSpc>
                <a:spcPct val="100000"/>
              </a:lnSpc>
              <a:spcBef>
                <a:spcPts val="1417"/>
              </a:spcBef>
              <a:buNone/>
            </a:pPr>
            <a:r>
              <a:rPr b="0" lang="en-PH" sz="2000" spc="-1" strike="noStrike">
                <a:latin typeface="Lato"/>
              </a:rPr>
              <a:t>5. Clean surroundings</a:t>
            </a:r>
            <a:endParaRPr b="0" lang="en-PH" sz="2000" spc="-1" strike="noStrike">
              <a:latin typeface="Arial"/>
            </a:endParaRPr>
          </a:p>
          <a:p>
            <a:pPr algn="just">
              <a:lnSpc>
                <a:spcPct val="100000"/>
              </a:lnSpc>
              <a:spcBef>
                <a:spcPts val="1417"/>
              </a:spcBef>
              <a:buNone/>
            </a:pPr>
            <a:r>
              <a:rPr b="0" lang="en-PH" sz="2000" spc="-1" strike="noStrike">
                <a:latin typeface="Lato"/>
              </a:rPr>
              <a:t>6. Regular vaccination</a:t>
            </a:r>
            <a:endParaRPr b="0" lang="en-PH" sz="2000" spc="-1" strike="noStrike">
              <a:latin typeface="Arial"/>
            </a:endParaRPr>
          </a:p>
          <a:p>
            <a:pPr algn="just">
              <a:lnSpc>
                <a:spcPct val="100000"/>
              </a:lnSpc>
              <a:spcBef>
                <a:spcPts val="1417"/>
              </a:spcBef>
              <a:buNone/>
            </a:pP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
          <p:cNvSpPr/>
          <p:nvPr/>
        </p:nvSpPr>
        <p:spPr>
          <a:xfrm>
            <a:off x="2882880" y="792000"/>
            <a:ext cx="642564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Other Body Needs for Growth and Health</a:t>
            </a:r>
            <a:endParaRPr b="0" lang="en-PH" sz="2400" spc="-1" strike="noStrike">
              <a:latin typeface="Arial"/>
            </a:endParaRPr>
          </a:p>
        </p:txBody>
      </p:sp>
      <p:sp>
        <p:nvSpPr>
          <p:cNvPr id="408" name="PlaceHolder 1"/>
          <p:cNvSpPr>
            <a:spLocks noGrp="1"/>
          </p:cNvSpPr>
          <p:nvPr>
            <p:ph/>
          </p:nvPr>
        </p:nvSpPr>
        <p:spPr>
          <a:xfrm>
            <a:off x="609480" y="1604520"/>
            <a:ext cx="6590160" cy="397656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rPr>
              <a:t>Exercise and Play</a:t>
            </a:r>
            <a:endParaRPr b="0" lang="en-PH" sz="2000" spc="-1" strike="noStrike">
              <a:latin typeface="Arial"/>
            </a:endParaRPr>
          </a:p>
          <a:p>
            <a:pPr algn="just">
              <a:lnSpc>
                <a:spcPct val="100000"/>
              </a:lnSpc>
              <a:spcBef>
                <a:spcPts val="1417"/>
              </a:spcBef>
              <a:buNone/>
            </a:pPr>
            <a:r>
              <a:rPr b="0" lang="en-PH" sz="2000" spc="-1" strike="noStrike">
                <a:latin typeface="Lato"/>
              </a:rPr>
              <a:t>Children need exercise. Playing is a form of exercise. It makes you strong and healthy. It makes you sleep well at night. But playing too much can make you sick. Do you play too much?</a:t>
            </a:r>
            <a:endParaRPr b="0" lang="en-PH" sz="2000" spc="-1" strike="noStrike">
              <a:latin typeface="Arial"/>
            </a:endParaRPr>
          </a:p>
          <a:p>
            <a:pPr algn="just">
              <a:lnSpc>
                <a:spcPct val="100000"/>
              </a:lnSpc>
              <a:spcBef>
                <a:spcPts val="1417"/>
              </a:spcBef>
              <a:buNone/>
            </a:pPr>
            <a:r>
              <a:rPr b="0" lang="en-PH" sz="2000" spc="-1" strike="noStrike">
                <a:latin typeface="Lato"/>
              </a:rPr>
              <a:t>Exercise and play are good for your body. They help make your muscles strong and healthy. They also help your heart work well.</a:t>
            </a:r>
            <a:endParaRPr b="0" lang="en-PH" sz="2000" spc="-1" strike="noStrike">
              <a:latin typeface="Arial"/>
            </a:endParaRPr>
          </a:p>
          <a:p>
            <a:pPr algn="just">
              <a:lnSpc>
                <a:spcPct val="100000"/>
              </a:lnSpc>
              <a:spcBef>
                <a:spcPts val="1417"/>
              </a:spcBef>
              <a:buNone/>
            </a:pPr>
            <a:r>
              <a:rPr b="0" lang="en-PH" sz="2000" spc="-1" strike="noStrike">
                <a:latin typeface="Lato"/>
              </a:rPr>
              <a:t>Exercising regularly also improves your body posture. Having good posture makes us look good and gives us confidence to join different activities in school.</a:t>
            </a:r>
            <a:endParaRPr b="0" lang="en-PH" sz="2000" spc="-1" strike="noStrike">
              <a:latin typeface="Arial"/>
            </a:endParaRPr>
          </a:p>
        </p:txBody>
      </p:sp>
      <p:pic>
        <p:nvPicPr>
          <p:cNvPr id="409" name="" descr=""/>
          <p:cNvPicPr/>
          <p:nvPr/>
        </p:nvPicPr>
        <p:blipFill>
          <a:blip r:embed="rId1"/>
          <a:stretch/>
        </p:blipFill>
        <p:spPr>
          <a:xfrm>
            <a:off x="7347960" y="1604880"/>
            <a:ext cx="4531680" cy="3434760"/>
          </a:xfrm>
          <a:prstGeom prst="rect">
            <a:avLst/>
          </a:prstGeom>
          <a:ln w="0">
            <a:noFill/>
          </a:ln>
        </p:spPr>
      </p:pic>
      <p:sp>
        <p:nvSpPr>
          <p:cNvPr id="410" name=""/>
          <p:cNvSpPr/>
          <p:nvPr/>
        </p:nvSpPr>
        <p:spPr>
          <a:xfrm>
            <a:off x="8748000" y="509436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Children exercising</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1" name=""/>
          <p:cNvSpPr/>
          <p:nvPr/>
        </p:nvSpPr>
        <p:spPr>
          <a:xfrm>
            <a:off x="4321800" y="792000"/>
            <a:ext cx="354852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Rest and Sleep</a:t>
            </a:r>
            <a:endParaRPr b="0" lang="en-PH" sz="2400" spc="-1" strike="noStrike">
              <a:latin typeface="Arial"/>
            </a:endParaRPr>
          </a:p>
        </p:txBody>
      </p:sp>
      <p:sp>
        <p:nvSpPr>
          <p:cNvPr id="412" name="PlaceHolder 1"/>
          <p:cNvSpPr>
            <a:spLocks noGrp="1"/>
          </p:cNvSpPr>
          <p:nvPr>
            <p:ph/>
          </p:nvPr>
        </p:nvSpPr>
        <p:spPr>
          <a:xfrm>
            <a:off x="609480" y="1604520"/>
            <a:ext cx="6590160" cy="3976560"/>
          </a:xfrm>
          <a:prstGeom prst="rect">
            <a:avLst/>
          </a:prstGeom>
          <a:noFill/>
          <a:ln w="0">
            <a:noFill/>
          </a:ln>
        </p:spPr>
        <p:txBody>
          <a:bodyPr lIns="0" rIns="0" tIns="0" bIns="0" anchor="ctr">
            <a:normAutofit/>
          </a:bodyPr>
          <a:p>
            <a:pPr algn="just">
              <a:lnSpc>
                <a:spcPct val="100000"/>
              </a:lnSpc>
              <a:spcBef>
                <a:spcPts val="1417"/>
              </a:spcBef>
              <a:buNone/>
            </a:pPr>
            <a:r>
              <a:rPr b="0" lang="en-PH" sz="2000" spc="-1" strike="noStrike">
                <a:latin typeface="Lato"/>
              </a:rPr>
              <a:t>Children need rest after playing or after studying.</a:t>
            </a:r>
            <a:endParaRPr b="0" lang="en-PH" sz="2000" spc="-1" strike="noStrike">
              <a:latin typeface="Arial"/>
            </a:endParaRPr>
          </a:p>
          <a:p>
            <a:pPr algn="just">
              <a:lnSpc>
                <a:spcPct val="100000"/>
              </a:lnSpc>
              <a:spcBef>
                <a:spcPts val="1417"/>
              </a:spcBef>
              <a:buNone/>
            </a:pPr>
            <a:r>
              <a:rPr b="0" lang="en-PH" sz="2000" spc="-1" strike="noStrike">
                <a:latin typeface="Lato"/>
              </a:rPr>
              <a:t>You need to go to bed early and sleep well at night in order to become physically fit. This will prepare you for the next day’s activities. Children need 10 to 11 hours of sleep every day.</a:t>
            </a:r>
            <a:endParaRPr b="0" lang="en-PH" sz="2000" spc="-1" strike="noStrike">
              <a:latin typeface="Arial"/>
            </a:endParaRPr>
          </a:p>
        </p:txBody>
      </p:sp>
      <p:sp>
        <p:nvSpPr>
          <p:cNvPr id="413" name=""/>
          <p:cNvSpPr/>
          <p:nvPr/>
        </p:nvSpPr>
        <p:spPr>
          <a:xfrm>
            <a:off x="8748000" y="509436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Children sleeping</a:t>
            </a:r>
            <a:endParaRPr b="0" lang="en-PH" sz="1400" spc="-1" strike="noStrike">
              <a:latin typeface="Arial"/>
            </a:endParaRPr>
          </a:p>
        </p:txBody>
      </p:sp>
      <p:pic>
        <p:nvPicPr>
          <p:cNvPr id="414" name="" descr=""/>
          <p:cNvPicPr/>
          <p:nvPr/>
        </p:nvPicPr>
        <p:blipFill>
          <a:blip r:embed="rId1"/>
          <a:stretch/>
        </p:blipFill>
        <p:spPr>
          <a:xfrm>
            <a:off x="7347960" y="1604880"/>
            <a:ext cx="4531680" cy="341064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
          <p:cNvSpPr/>
          <p:nvPr/>
        </p:nvSpPr>
        <p:spPr>
          <a:xfrm>
            <a:off x="3756960" y="792000"/>
            <a:ext cx="467820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Keeping the Surroundings Clean</a:t>
            </a:r>
            <a:endParaRPr b="0" lang="en-PH" sz="2400" spc="-1" strike="noStrike">
              <a:latin typeface="Arial"/>
            </a:endParaRPr>
          </a:p>
        </p:txBody>
      </p:sp>
      <p:sp>
        <p:nvSpPr>
          <p:cNvPr id="416"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In order to have healthful surroundings, you should help keep your community clean.</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r>
              <a:rPr b="0" lang="en-PH" sz="2000" spc="-1" strike="noStrike">
                <a:latin typeface="Lato"/>
              </a:rPr>
              <a:t>Here are some ways to keep your surroundings clean:</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r>
              <a:rPr b="0" lang="en-PH" sz="2000" spc="-1" strike="noStrike">
                <a:latin typeface="Lato"/>
              </a:rPr>
              <a:t>1. Trash cans where wastes are thrown should be covered so they will not attract harmful insects.</a:t>
            </a:r>
            <a:endParaRPr b="0" lang="en-PH" sz="2000" spc="-1" strike="noStrike">
              <a:latin typeface="Arial"/>
            </a:endParaRPr>
          </a:p>
          <a:p>
            <a:pPr algn="just">
              <a:lnSpc>
                <a:spcPct val="100000"/>
              </a:lnSpc>
              <a:spcBef>
                <a:spcPts val="1417"/>
              </a:spcBef>
              <a:buNone/>
            </a:pPr>
            <a:r>
              <a:rPr b="0" lang="en-PH" sz="2000" spc="-1" strike="noStrike">
                <a:latin typeface="Lato"/>
              </a:rPr>
              <a:t>2. Canals should be cleaned so they will not become breeding places of mosquitoes.</a:t>
            </a:r>
            <a:endParaRPr b="0" lang="en-PH" sz="2000" spc="-1" strike="noStrike">
              <a:latin typeface="Arial"/>
            </a:endParaRPr>
          </a:p>
          <a:p>
            <a:pPr algn="just">
              <a:lnSpc>
                <a:spcPct val="100000"/>
              </a:lnSpc>
              <a:spcBef>
                <a:spcPts val="1417"/>
              </a:spcBef>
              <a:buNone/>
            </a:pPr>
            <a:r>
              <a:rPr b="0" lang="en-PH" sz="2000" spc="-1" strike="noStrike">
                <a:latin typeface="Lato"/>
              </a:rPr>
              <a:t>3. Take care of the plants around your house. They make the surroundings cool and fresh.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
          <p:cNvSpPr/>
          <p:nvPr/>
        </p:nvSpPr>
        <p:spPr>
          <a:xfrm>
            <a:off x="540000" y="180000"/>
            <a:ext cx="10078560" cy="898560"/>
          </a:xfrm>
          <a:custGeom>
            <a:avLst/>
            <a:gdLst/>
            <a:ahLst/>
            <a:rect l="l" t="t" r="r" b="b"/>
            <a:pathLst>
              <a:path w="280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27584" y="2501"/>
                </a:lnTo>
                <a:lnTo>
                  <a:pt x="27584" y="2501"/>
                </a:lnTo>
                <a:cubicBezTo>
                  <a:pt x="27657" y="2501"/>
                  <a:pt x="27729" y="2482"/>
                  <a:pt x="27793" y="2445"/>
                </a:cubicBezTo>
                <a:cubicBezTo>
                  <a:pt x="27856" y="2409"/>
                  <a:pt x="27909" y="2356"/>
                  <a:pt x="27945" y="2293"/>
                </a:cubicBezTo>
                <a:cubicBezTo>
                  <a:pt x="27982" y="2229"/>
                  <a:pt x="28001" y="2157"/>
                  <a:pt x="28001" y="2084"/>
                </a:cubicBezTo>
                <a:lnTo>
                  <a:pt x="28001" y="416"/>
                </a:lnTo>
                <a:lnTo>
                  <a:pt x="28001" y="417"/>
                </a:lnTo>
                <a:lnTo>
                  <a:pt x="28001" y="417"/>
                </a:lnTo>
                <a:cubicBezTo>
                  <a:pt x="28001" y="344"/>
                  <a:pt x="27982" y="272"/>
                  <a:pt x="27945" y="208"/>
                </a:cubicBezTo>
                <a:cubicBezTo>
                  <a:pt x="27909" y="145"/>
                  <a:pt x="27856" y="92"/>
                  <a:pt x="27793" y="56"/>
                </a:cubicBezTo>
                <a:cubicBezTo>
                  <a:pt x="27729" y="19"/>
                  <a:pt x="27657" y="0"/>
                  <a:pt x="27584" y="0"/>
                </a:cubicBezTo>
                <a:lnTo>
                  <a:pt x="416" y="0"/>
                </a:lnTo>
              </a:path>
            </a:pathLst>
          </a:custGeom>
          <a:solidFill>
            <a:srgbClr val="350086"/>
          </a:solidFill>
          <a:ln w="76320">
            <a:solidFill>
              <a:srgbClr val="00ce96"/>
            </a:solidFill>
            <a:round/>
          </a:ln>
        </p:spPr>
        <p:style>
          <a:lnRef idx="0"/>
          <a:fillRef idx="0"/>
          <a:effectRef idx="0"/>
          <a:fontRef idx="minor"/>
        </p:style>
        <p:txBody>
          <a:bodyPr lIns="127800" rIns="127800" tIns="82800" bIns="82800" anchor="ctr">
            <a:noAutofit/>
          </a:bodyPr>
          <a:p>
            <a:pPr algn="ctr">
              <a:lnSpc>
                <a:spcPct val="100000"/>
              </a:lnSpc>
              <a:buNone/>
            </a:pPr>
            <a:r>
              <a:rPr b="1" lang="en-PH" sz="3600" spc="-1" strike="noStrike">
                <a:solidFill>
                  <a:srgbClr val="c2ff00"/>
                </a:solidFill>
                <a:latin typeface="Lato"/>
                <a:ea typeface="DejaVu Sans"/>
              </a:rPr>
              <a:t>What Affects Growth of Children</a:t>
            </a:r>
            <a:endParaRPr b="0" lang="en-PH" sz="3600" spc="-1" strike="noStrike">
              <a:latin typeface="Arial"/>
            </a:endParaRPr>
          </a:p>
        </p:txBody>
      </p:sp>
      <p:sp>
        <p:nvSpPr>
          <p:cNvPr id="341" name="PlaceHolder 1"/>
          <p:cNvSpPr>
            <a:spLocks noGrp="1"/>
          </p:cNvSpPr>
          <p:nvPr>
            <p:ph/>
          </p:nvPr>
        </p:nvSpPr>
        <p:spPr>
          <a:xfrm>
            <a:off x="609480" y="1260000"/>
            <a:ext cx="10971720" cy="4859280"/>
          </a:xfrm>
          <a:prstGeom prst="rect">
            <a:avLst/>
          </a:prstGeom>
          <a:noFill/>
          <a:ln w="0">
            <a:noFill/>
          </a:ln>
        </p:spPr>
        <p:txBody>
          <a:bodyPr lIns="0" rIns="0" tIns="0" bIns="0" anchor="t">
            <a:normAutofit/>
          </a:bodyPr>
          <a:p>
            <a:pPr algn="just">
              <a:lnSpc>
                <a:spcPct val="150000"/>
              </a:lnSpc>
              <a:spcBef>
                <a:spcPts val="1417"/>
              </a:spcBef>
              <a:buNone/>
            </a:pPr>
            <a:r>
              <a:rPr b="0" lang="en-PH" sz="2000" spc="-1" strike="noStrike">
                <a:latin typeface="Lato"/>
              </a:rPr>
              <a:t>Growing children need food to grow big and strong. Eating the right kind of food is important to keep children healthy.</a:t>
            </a:r>
            <a:endParaRPr b="0" lang="en-PH" sz="2000" spc="-1" strike="noStrike">
              <a:latin typeface="Arial"/>
            </a:endParaRPr>
          </a:p>
          <a:p>
            <a:pPr algn="just">
              <a:lnSpc>
                <a:spcPct val="150000"/>
              </a:lnSpc>
              <a:spcBef>
                <a:spcPts val="1417"/>
              </a:spcBef>
              <a:buNone/>
            </a:pPr>
            <a:endParaRPr b="0" lang="en-PH" sz="2000" spc="-1" strike="noStrike">
              <a:latin typeface="Arial"/>
            </a:endParaRPr>
          </a:p>
          <a:p>
            <a:pPr algn="just">
              <a:lnSpc>
                <a:spcPct val="150000"/>
              </a:lnSpc>
              <a:spcBef>
                <a:spcPts val="1417"/>
              </a:spcBef>
              <a:buNone/>
            </a:pPr>
            <a:r>
              <a:rPr b="0" lang="en-PH" sz="2000" spc="-1" strike="noStrike">
                <a:latin typeface="Lato"/>
              </a:rPr>
              <a:t>Your body is like a machine. Machines need fuel to make them work. Your body needs fuel, too. Your body needs food that contains vitamins and minerals for energy. The right food helps your body do different activities everyday.</a:t>
            </a:r>
            <a:endParaRPr b="0" lang="en-PH" sz="2000" spc="-1" strike="noStrike">
              <a:latin typeface="Arial"/>
            </a:endParaRPr>
          </a:p>
        </p:txBody>
      </p:sp>
      <p:sp>
        <p:nvSpPr>
          <p:cNvPr id="342" name=""/>
          <p:cNvSpPr/>
          <p:nvPr/>
        </p:nvSpPr>
        <p:spPr>
          <a:xfrm>
            <a:off x="4386240" y="2448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Right Food to Eat</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
          <p:cNvSpPr/>
          <p:nvPr/>
        </p:nvSpPr>
        <p:spPr>
          <a:xfrm>
            <a:off x="3756960" y="792000"/>
            <a:ext cx="467820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Becoming a Healthy Child</a:t>
            </a:r>
            <a:endParaRPr b="0" lang="en-PH" sz="2400" spc="-1" strike="noStrike">
              <a:latin typeface="Arial"/>
            </a:endParaRPr>
          </a:p>
        </p:txBody>
      </p:sp>
      <p:sp>
        <p:nvSpPr>
          <p:cNvPr id="418" name="PlaceHolder 1"/>
          <p:cNvSpPr>
            <a:spLocks noGrp="1"/>
          </p:cNvSpPr>
          <p:nvPr>
            <p:ph/>
          </p:nvPr>
        </p:nvSpPr>
        <p:spPr>
          <a:xfrm>
            <a:off x="609480" y="1604520"/>
            <a:ext cx="5870520" cy="39769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A child who practices good health habits becomes fit and healthy. A healthy child:</a:t>
            </a:r>
            <a:endParaRPr b="0" lang="en-PH" sz="2000" spc="-1" strike="noStrike">
              <a:latin typeface="Arial"/>
            </a:endParaRPr>
          </a:p>
          <a:p>
            <a:pPr marL="216000" indent="-216000" algn="just">
              <a:lnSpc>
                <a:spcPct val="100000"/>
              </a:lnSpc>
              <a:spcBef>
                <a:spcPts val="1417"/>
              </a:spcBef>
              <a:buClr>
                <a:srgbClr val="000000"/>
              </a:buClr>
              <a:buSzPct val="45000"/>
              <a:buFont typeface="Wingdings" charset="2"/>
              <a:buChar char=""/>
            </a:pPr>
            <a:r>
              <a:rPr b="0" lang="en-PH" sz="2000" spc="-1" strike="noStrike">
                <a:latin typeface="Lato"/>
              </a:rPr>
              <a:t>has good posture</a:t>
            </a:r>
            <a:endParaRPr b="0" lang="en-PH" sz="2000" spc="-1" strike="noStrike">
              <a:latin typeface="Arial"/>
            </a:endParaRPr>
          </a:p>
          <a:p>
            <a:pPr marL="216000" indent="-216000" algn="just">
              <a:lnSpc>
                <a:spcPct val="100000"/>
              </a:lnSpc>
              <a:spcBef>
                <a:spcPts val="1417"/>
              </a:spcBef>
              <a:buClr>
                <a:srgbClr val="000000"/>
              </a:buClr>
              <a:buSzPct val="45000"/>
              <a:buFont typeface="Wingdings" charset="2"/>
              <a:buChar char=""/>
            </a:pPr>
            <a:r>
              <a:rPr b="0" lang="en-PH" sz="2000" spc="-1" strike="noStrike">
                <a:latin typeface="Lato"/>
              </a:rPr>
              <a:t>has strong body</a:t>
            </a:r>
            <a:endParaRPr b="0" lang="en-PH" sz="2000" spc="-1" strike="noStrike">
              <a:latin typeface="Arial"/>
            </a:endParaRPr>
          </a:p>
          <a:p>
            <a:pPr marL="216000" indent="-216000" algn="just">
              <a:lnSpc>
                <a:spcPct val="100000"/>
              </a:lnSpc>
              <a:spcBef>
                <a:spcPts val="1417"/>
              </a:spcBef>
              <a:buClr>
                <a:srgbClr val="000000"/>
              </a:buClr>
              <a:buSzPct val="45000"/>
              <a:buFont typeface="Wingdings" charset="2"/>
              <a:buChar char=""/>
            </a:pPr>
            <a:r>
              <a:rPr b="0" lang="en-PH" sz="2000" spc="-1" strike="noStrike">
                <a:latin typeface="Lato"/>
              </a:rPr>
              <a:t>can play and study well</a:t>
            </a:r>
            <a:endParaRPr b="0" lang="en-PH" sz="2000" spc="-1" strike="noStrike">
              <a:latin typeface="Arial"/>
            </a:endParaRPr>
          </a:p>
          <a:p>
            <a:pPr marL="216000" indent="-216000" algn="just">
              <a:lnSpc>
                <a:spcPct val="100000"/>
              </a:lnSpc>
              <a:spcBef>
                <a:spcPts val="1417"/>
              </a:spcBef>
              <a:buClr>
                <a:srgbClr val="000000"/>
              </a:buClr>
              <a:buSzPct val="45000"/>
              <a:buFont typeface="Wingdings" charset="2"/>
              <a:buChar char=""/>
            </a:pPr>
            <a:r>
              <a:rPr b="0" lang="en-PH" sz="2000" spc="-1" strike="noStrike">
                <a:latin typeface="Lato"/>
              </a:rPr>
              <a:t>is friendly to everyone</a:t>
            </a:r>
            <a:endParaRPr b="0" lang="en-PH" sz="2000" spc="-1" strike="noStrike">
              <a:latin typeface="Arial"/>
            </a:endParaRPr>
          </a:p>
          <a:p>
            <a:pPr marL="216000" indent="-216000" algn="just">
              <a:lnSpc>
                <a:spcPct val="100000"/>
              </a:lnSpc>
              <a:spcBef>
                <a:spcPts val="1417"/>
              </a:spcBef>
              <a:buClr>
                <a:srgbClr val="000000"/>
              </a:buClr>
              <a:buSzPct val="45000"/>
              <a:buFont typeface="Wingdings" charset="2"/>
              <a:buChar char=""/>
            </a:pPr>
            <a:r>
              <a:rPr b="0" lang="en-PH" sz="2000" spc="-1" strike="noStrike">
                <a:latin typeface="Lato"/>
              </a:rPr>
              <a:t>has a positive attitude</a:t>
            </a:r>
            <a:endParaRPr b="0" lang="en-PH" sz="2000" spc="-1" strike="noStrike">
              <a:latin typeface="Arial"/>
            </a:endParaRPr>
          </a:p>
        </p:txBody>
      </p:sp>
      <p:pic>
        <p:nvPicPr>
          <p:cNvPr id="419" name="" descr=""/>
          <p:cNvPicPr/>
          <p:nvPr/>
        </p:nvPicPr>
        <p:blipFill>
          <a:blip r:embed="rId1"/>
          <a:stretch/>
        </p:blipFill>
        <p:spPr>
          <a:xfrm>
            <a:off x="6935760" y="1800000"/>
            <a:ext cx="4944240" cy="3330720"/>
          </a:xfrm>
          <a:prstGeom prst="rect">
            <a:avLst/>
          </a:prstGeom>
          <a:ln w="0">
            <a:noFill/>
          </a:ln>
        </p:spPr>
      </p:pic>
      <p:sp>
        <p:nvSpPr>
          <p:cNvPr id="420" name=""/>
          <p:cNvSpPr/>
          <p:nvPr/>
        </p:nvSpPr>
        <p:spPr>
          <a:xfrm>
            <a:off x="8388000" y="5238360"/>
            <a:ext cx="1979640" cy="3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healthy child</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Carbohydrates and Fats</a:t>
            </a:r>
            <a:endParaRPr b="0" lang="en-PH" sz="2400" spc="-1" strike="noStrike">
              <a:latin typeface="Arial"/>
            </a:endParaRPr>
          </a:p>
        </p:txBody>
      </p:sp>
      <p:sp>
        <p:nvSpPr>
          <p:cNvPr id="344" name="PlaceHolder 1"/>
          <p:cNvSpPr>
            <a:spLocks noGrp="1"/>
          </p:cNvSpPr>
          <p:nvPr>
            <p:ph/>
          </p:nvPr>
        </p:nvSpPr>
        <p:spPr>
          <a:xfrm>
            <a:off x="900000" y="1620000"/>
            <a:ext cx="10971720" cy="197928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You need food for energy. Energy keeps your muscles working.</a:t>
            </a:r>
            <a:endParaRPr b="0" lang="en-PH" sz="2000" spc="-1" strike="noStrike">
              <a:latin typeface="Arial"/>
            </a:endParaRPr>
          </a:p>
          <a:p>
            <a:pPr algn="just">
              <a:lnSpc>
                <a:spcPct val="100000"/>
              </a:lnSpc>
              <a:spcBef>
                <a:spcPts val="1417"/>
              </a:spcBef>
              <a:buNone/>
            </a:pPr>
            <a:r>
              <a:rPr b="0" lang="en-PH" sz="2000" spc="-1" strike="noStrike">
                <a:latin typeface="Lato"/>
              </a:rPr>
              <a:t>Carbohydrates and fats are energy foods. They are called </a:t>
            </a:r>
            <a:r>
              <a:rPr b="1" lang="en-PH" sz="2000" spc="-1" strike="noStrike">
                <a:latin typeface="Lato"/>
              </a:rPr>
              <a:t>Go</a:t>
            </a:r>
            <a:r>
              <a:rPr b="0" lang="en-PH" sz="2000" spc="-1" strike="noStrike">
                <a:latin typeface="Lato"/>
              </a:rPr>
              <a:t> </a:t>
            </a:r>
            <a:r>
              <a:rPr b="1" lang="en-PH" sz="2000" spc="-1" strike="noStrike">
                <a:latin typeface="Lato"/>
              </a:rPr>
              <a:t>foods</a:t>
            </a:r>
            <a:r>
              <a:rPr b="0" lang="en-PH" sz="2000" spc="-1" strike="noStrike">
                <a:latin typeface="Lato"/>
              </a:rPr>
              <a:t>. Go foods serve as fuel for the body because they give the energy your body needs.</a:t>
            </a:r>
            <a:endParaRPr b="0" lang="en-PH" sz="2000" spc="-1" strike="noStrike">
              <a:latin typeface="Arial"/>
            </a:endParaRPr>
          </a:p>
          <a:p>
            <a:pPr algn="just">
              <a:lnSpc>
                <a:spcPct val="100000"/>
              </a:lnSpc>
              <a:spcBef>
                <a:spcPts val="1417"/>
              </a:spcBef>
              <a:buNone/>
            </a:pPr>
            <a:r>
              <a:rPr b="0" lang="en-PH" sz="2000" spc="-1" strike="noStrike">
                <a:latin typeface="Lato"/>
              </a:rPr>
              <a:t>Examples of food rich in carbohydrates are bread, rice, noodles, potatoes, and corn. When you eat food rich in carbohydrates, you are giving your body a lot of energy.</a:t>
            </a:r>
            <a:endParaRPr b="0" lang="en-PH" sz="2000" spc="-1" strike="noStrike">
              <a:latin typeface="Arial"/>
            </a:endParaRPr>
          </a:p>
        </p:txBody>
      </p:sp>
      <p:sp>
        <p:nvSpPr>
          <p:cNvPr id="345" name=""/>
          <p:cNvSpPr/>
          <p:nvPr/>
        </p:nvSpPr>
        <p:spPr>
          <a:xfrm>
            <a:off x="900360" y="3636000"/>
            <a:ext cx="8098920" cy="1763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0" lang="en-PH" sz="2000" spc="-1" strike="noStrike">
                <a:solidFill>
                  <a:srgbClr val="000000"/>
                </a:solidFill>
                <a:latin typeface="Lato"/>
                <a:ea typeface="DejaVu Sans"/>
              </a:rPr>
              <a:t>Bananas and potatoes are high energy foods. Fatty food includes butter, margarine, and vegetable oil.</a:t>
            </a:r>
            <a:endParaRPr b="0" lang="en-PH" sz="2000" spc="-1" strike="noStrike">
              <a:latin typeface="Arial"/>
            </a:endParaRPr>
          </a:p>
          <a:p>
            <a:pPr algn="just">
              <a:lnSpc>
                <a:spcPct val="100000"/>
              </a:lnSpc>
              <a:spcBef>
                <a:spcPts val="1417"/>
              </a:spcBef>
              <a:buNone/>
            </a:pPr>
            <a:r>
              <a:rPr b="0" lang="en-PH" sz="2000" spc="-1" strike="noStrike">
                <a:solidFill>
                  <a:srgbClr val="000000"/>
                </a:solidFill>
                <a:latin typeface="Lato"/>
                <a:ea typeface="DejaVu Sans"/>
              </a:rPr>
              <a:t>When you eat too much fatty food, you store extra fats in your body. Too much fat is not good for the body because it can cause different heart diseases.</a:t>
            </a:r>
            <a:endParaRPr b="0" lang="en-PH" sz="2000" spc="-1" strike="noStrike">
              <a:latin typeface="Arial"/>
            </a:endParaRPr>
          </a:p>
        </p:txBody>
      </p:sp>
      <p:pic>
        <p:nvPicPr>
          <p:cNvPr id="346" name="" descr=""/>
          <p:cNvPicPr/>
          <p:nvPr/>
        </p:nvPicPr>
        <p:blipFill>
          <a:blip r:embed="rId1"/>
          <a:stretch/>
        </p:blipFill>
        <p:spPr>
          <a:xfrm>
            <a:off x="9156240" y="3373920"/>
            <a:ext cx="2363040" cy="2385360"/>
          </a:xfrm>
          <a:prstGeom prst="rect">
            <a:avLst/>
          </a:prstGeom>
          <a:ln w="0">
            <a:noFill/>
          </a:ln>
        </p:spPr>
      </p:pic>
      <p:sp>
        <p:nvSpPr>
          <p:cNvPr id="347" name=""/>
          <p:cNvSpPr/>
          <p:nvPr/>
        </p:nvSpPr>
        <p:spPr>
          <a:xfrm>
            <a:off x="9180000" y="5760000"/>
            <a:ext cx="2318040" cy="301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Foods rich in carbohydrates</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Protein</a:t>
            </a:r>
            <a:endParaRPr b="0" lang="en-PH" sz="2400" spc="-1" strike="noStrike">
              <a:latin typeface="Arial"/>
            </a:endParaRPr>
          </a:p>
        </p:txBody>
      </p:sp>
      <p:sp>
        <p:nvSpPr>
          <p:cNvPr id="349" name="PlaceHolder 1"/>
          <p:cNvSpPr>
            <a:spLocks noGrp="1"/>
          </p:cNvSpPr>
          <p:nvPr>
            <p:ph/>
          </p:nvPr>
        </p:nvSpPr>
        <p:spPr>
          <a:xfrm>
            <a:off x="900000" y="1620000"/>
            <a:ext cx="10971720" cy="449928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Proteins are food materials that build and repair body tissues. Food rich in proteins include meat,  fish, milk, beans, and eggs. They make your muscles strong.</a:t>
            </a: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endParaRPr b="0" lang="en-PH" sz="2000" spc="-1" strike="noStrike">
              <a:latin typeface="Arial"/>
            </a:endParaRPr>
          </a:p>
          <a:p>
            <a:pPr algn="just">
              <a:lnSpc>
                <a:spcPct val="100000"/>
              </a:lnSpc>
              <a:spcBef>
                <a:spcPts val="1417"/>
              </a:spcBef>
              <a:buNone/>
            </a:pPr>
            <a:r>
              <a:rPr b="0" lang="en-PH" sz="2000" spc="-1" strike="noStrike">
                <a:latin typeface="Lato"/>
              </a:rPr>
              <a:t>Affordable food rich in protein are eggs, edible seeds, peas, and beans. They are examples of </a:t>
            </a:r>
            <a:r>
              <a:rPr b="1" lang="en-PH" sz="2000" spc="-1" strike="noStrike">
                <a:latin typeface="Lato"/>
              </a:rPr>
              <a:t>Grow</a:t>
            </a:r>
            <a:r>
              <a:rPr b="0" lang="en-PH" sz="2000" spc="-1" strike="noStrike">
                <a:latin typeface="Lato"/>
              </a:rPr>
              <a:t> </a:t>
            </a:r>
            <a:r>
              <a:rPr b="1" lang="en-PH" sz="2000" spc="-1" strike="noStrike">
                <a:latin typeface="Lato"/>
              </a:rPr>
              <a:t>foods</a:t>
            </a:r>
            <a:r>
              <a:rPr b="0" lang="en-PH" sz="2000" spc="-1" strike="noStrike">
                <a:latin typeface="Lato"/>
              </a:rPr>
              <a:t>. Grow foods are necessary for growing children.</a:t>
            </a:r>
            <a:endParaRPr b="0" lang="en-PH" sz="2000" spc="-1" strike="noStrike">
              <a:latin typeface="Arial"/>
            </a:endParaRPr>
          </a:p>
        </p:txBody>
      </p:sp>
      <p:sp>
        <p:nvSpPr>
          <p:cNvPr id="350" name=""/>
          <p:cNvSpPr/>
          <p:nvPr/>
        </p:nvSpPr>
        <p:spPr>
          <a:xfrm>
            <a:off x="5349240" y="4356000"/>
            <a:ext cx="1922400" cy="301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Foods rich in protein</a:t>
            </a:r>
            <a:endParaRPr b="0" lang="en-PH" sz="1400" spc="-1" strike="noStrike">
              <a:latin typeface="Arial"/>
            </a:endParaRPr>
          </a:p>
        </p:txBody>
      </p:sp>
      <p:pic>
        <p:nvPicPr>
          <p:cNvPr id="351" name="" descr=""/>
          <p:cNvPicPr/>
          <p:nvPr/>
        </p:nvPicPr>
        <p:blipFill>
          <a:blip r:embed="rId1"/>
          <a:stretch/>
        </p:blipFill>
        <p:spPr>
          <a:xfrm>
            <a:off x="1116000" y="2340000"/>
            <a:ext cx="3273480" cy="1854360"/>
          </a:xfrm>
          <a:prstGeom prst="rect">
            <a:avLst/>
          </a:prstGeom>
          <a:ln w="0">
            <a:noFill/>
          </a:ln>
        </p:spPr>
      </p:pic>
      <p:pic>
        <p:nvPicPr>
          <p:cNvPr id="352" name="" descr=""/>
          <p:cNvPicPr/>
          <p:nvPr/>
        </p:nvPicPr>
        <p:blipFill>
          <a:blip r:embed="rId2"/>
          <a:stretch/>
        </p:blipFill>
        <p:spPr>
          <a:xfrm>
            <a:off x="4681800" y="2324520"/>
            <a:ext cx="3273480" cy="1994760"/>
          </a:xfrm>
          <a:prstGeom prst="rect">
            <a:avLst/>
          </a:prstGeom>
          <a:ln w="0">
            <a:noFill/>
          </a:ln>
        </p:spPr>
      </p:pic>
      <p:pic>
        <p:nvPicPr>
          <p:cNvPr id="353" name="" descr=""/>
          <p:cNvPicPr/>
          <p:nvPr/>
        </p:nvPicPr>
        <p:blipFill>
          <a:blip r:embed="rId3"/>
          <a:stretch/>
        </p:blipFill>
        <p:spPr>
          <a:xfrm>
            <a:off x="8139600" y="2324520"/>
            <a:ext cx="3055680" cy="18612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Vitamins</a:t>
            </a:r>
            <a:endParaRPr b="0" lang="en-PH" sz="2400" spc="-1" strike="noStrike">
              <a:latin typeface="Arial"/>
            </a:endParaRPr>
          </a:p>
        </p:txBody>
      </p:sp>
      <p:sp>
        <p:nvSpPr>
          <p:cNvPr id="355" name="PlaceHolder 1"/>
          <p:cNvSpPr>
            <a:spLocks noGrp="1"/>
          </p:cNvSpPr>
          <p:nvPr>
            <p:ph/>
          </p:nvPr>
        </p:nvSpPr>
        <p:spPr>
          <a:xfrm>
            <a:off x="900000" y="1620000"/>
            <a:ext cx="10971720" cy="143928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Vitamins help your body work well. Some vitamins are good for the eyes. Some are good for the teeth and bones. Others are good for the skin and for the healing of wounds.</a:t>
            </a:r>
            <a:endParaRPr b="0" lang="en-PH" sz="2000" spc="-1" strike="noStrike">
              <a:latin typeface="Arial"/>
            </a:endParaRPr>
          </a:p>
          <a:p>
            <a:pPr algn="just">
              <a:lnSpc>
                <a:spcPct val="100000"/>
              </a:lnSpc>
              <a:spcBef>
                <a:spcPts val="1417"/>
              </a:spcBef>
              <a:buNone/>
            </a:pPr>
            <a:r>
              <a:rPr b="0" lang="en-PH" sz="2000" spc="-1" strike="noStrike">
                <a:latin typeface="Lato"/>
              </a:rPr>
              <a:t>Food that are rich in vitamins are called </a:t>
            </a:r>
            <a:r>
              <a:rPr b="1" lang="en-PH" sz="2000" spc="-1" strike="noStrike">
                <a:latin typeface="Lato"/>
              </a:rPr>
              <a:t>Glow</a:t>
            </a:r>
            <a:r>
              <a:rPr b="0" lang="en-PH" sz="2000" spc="-1" strike="noStrike">
                <a:latin typeface="Lato"/>
              </a:rPr>
              <a:t> </a:t>
            </a:r>
            <a:r>
              <a:rPr b="1" lang="en-PH" sz="2000" spc="-1" strike="noStrike">
                <a:latin typeface="Lato"/>
              </a:rPr>
              <a:t>foods</a:t>
            </a:r>
            <a:r>
              <a:rPr b="0" lang="en-PH" sz="2000" spc="-1" strike="noStrike">
                <a:latin typeface="Lato"/>
              </a:rPr>
              <a:t>. Glow foods include fresh fruits and vegetables.</a:t>
            </a:r>
            <a:endParaRPr b="0" lang="en-PH" sz="2000" spc="-1" strike="noStrike">
              <a:latin typeface="Arial"/>
            </a:endParaRPr>
          </a:p>
        </p:txBody>
      </p:sp>
      <p:sp>
        <p:nvSpPr>
          <p:cNvPr id="356" name=""/>
          <p:cNvSpPr/>
          <p:nvPr/>
        </p:nvSpPr>
        <p:spPr>
          <a:xfrm>
            <a:off x="4500000" y="5256000"/>
            <a:ext cx="31820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Foods rich in vitamins and minerals</a:t>
            </a:r>
            <a:endParaRPr b="0" lang="en-PH" sz="1400" spc="-1" strike="noStrike">
              <a:latin typeface="Arial"/>
            </a:endParaRPr>
          </a:p>
        </p:txBody>
      </p:sp>
      <p:pic>
        <p:nvPicPr>
          <p:cNvPr id="357" name="" descr=""/>
          <p:cNvPicPr/>
          <p:nvPr/>
        </p:nvPicPr>
        <p:blipFill>
          <a:blip r:embed="rId1"/>
          <a:stretch/>
        </p:blipFill>
        <p:spPr>
          <a:xfrm>
            <a:off x="2325240" y="3136320"/>
            <a:ext cx="3686040" cy="2082960"/>
          </a:xfrm>
          <a:prstGeom prst="rect">
            <a:avLst/>
          </a:prstGeom>
          <a:ln w="0">
            <a:noFill/>
          </a:ln>
        </p:spPr>
      </p:pic>
      <p:pic>
        <p:nvPicPr>
          <p:cNvPr id="358" name="" descr=""/>
          <p:cNvPicPr/>
          <p:nvPr/>
        </p:nvPicPr>
        <p:blipFill>
          <a:blip r:embed="rId2"/>
          <a:stretch/>
        </p:blipFill>
        <p:spPr>
          <a:xfrm>
            <a:off x="6213600" y="3136320"/>
            <a:ext cx="3685680" cy="20829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Minerals</a:t>
            </a:r>
            <a:endParaRPr b="0" lang="en-PH" sz="2400" spc="-1" strike="noStrike">
              <a:latin typeface="Arial"/>
            </a:endParaRPr>
          </a:p>
        </p:txBody>
      </p:sp>
      <p:sp>
        <p:nvSpPr>
          <p:cNvPr id="360" name="PlaceHolder 1"/>
          <p:cNvSpPr>
            <a:spLocks noGrp="1"/>
          </p:cNvSpPr>
          <p:nvPr>
            <p:ph/>
          </p:nvPr>
        </p:nvSpPr>
        <p:spPr>
          <a:xfrm>
            <a:off x="900000" y="1620000"/>
            <a:ext cx="5579280" cy="449928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Minerals are also needed by the body. Milk, eggs, liver, and some green vegetables are some food rich in minerals.</a:t>
            </a:r>
            <a:endParaRPr b="0" lang="en-PH" sz="2000" spc="-1" strike="noStrike">
              <a:latin typeface="Arial"/>
            </a:endParaRPr>
          </a:p>
          <a:p>
            <a:pPr algn="just">
              <a:lnSpc>
                <a:spcPct val="100000"/>
              </a:lnSpc>
              <a:spcBef>
                <a:spcPts val="1417"/>
              </a:spcBef>
              <a:buNone/>
            </a:pPr>
            <a:r>
              <a:rPr b="1" lang="en-PH" sz="2000" spc="-1" strike="noStrike">
                <a:latin typeface="Lato"/>
              </a:rPr>
              <a:t>Calcium</a:t>
            </a:r>
            <a:r>
              <a:rPr b="0" lang="en-PH" sz="2000" spc="-1" strike="noStrike">
                <a:latin typeface="Lato"/>
              </a:rPr>
              <a:t> is a mineral. It is used for building bones and teeth. </a:t>
            </a:r>
            <a:r>
              <a:rPr b="1" lang="en-PH" sz="2000" spc="-1" strike="noStrike">
                <a:latin typeface="Lato"/>
              </a:rPr>
              <a:t>Iron</a:t>
            </a:r>
            <a:r>
              <a:rPr b="0" lang="en-PH" sz="2000" spc="-1" strike="noStrike">
                <a:latin typeface="Lato"/>
              </a:rPr>
              <a:t> is also a mineral. It helps the blood carry oxygen to different parts of the body. </a:t>
            </a:r>
            <a:r>
              <a:rPr b="1" lang="en-PH" sz="2000" spc="-1" strike="noStrike">
                <a:latin typeface="Lato"/>
              </a:rPr>
              <a:t>Iodine</a:t>
            </a:r>
            <a:r>
              <a:rPr b="0" lang="en-PH" sz="2000" spc="-1" strike="noStrike">
                <a:latin typeface="Lato"/>
              </a:rPr>
              <a:t> is another mineral. It is good for the thyroid gland.</a:t>
            </a:r>
            <a:endParaRPr b="0" lang="en-PH" sz="2000" spc="-1" strike="noStrike">
              <a:latin typeface="Arial"/>
            </a:endParaRPr>
          </a:p>
          <a:p>
            <a:pPr algn="just">
              <a:lnSpc>
                <a:spcPct val="100000"/>
              </a:lnSpc>
              <a:spcBef>
                <a:spcPts val="1417"/>
              </a:spcBef>
              <a:buNone/>
            </a:pPr>
            <a:r>
              <a:rPr b="1" lang="en-PH" sz="2000" spc="-1" strike="noStrike">
                <a:latin typeface="Lato"/>
              </a:rPr>
              <a:t>Selenium</a:t>
            </a:r>
            <a:r>
              <a:rPr b="0" lang="en-PH" sz="2000" spc="-1" strike="noStrike">
                <a:latin typeface="Lato"/>
              </a:rPr>
              <a:t> from onions and garlic is good for fighting diseases and infections.</a:t>
            </a:r>
            <a:endParaRPr b="0" lang="en-PH" sz="2000" spc="-1" strike="noStrike">
              <a:latin typeface="Arial"/>
            </a:endParaRPr>
          </a:p>
          <a:p>
            <a:pPr algn="just">
              <a:lnSpc>
                <a:spcPct val="100000"/>
              </a:lnSpc>
              <a:spcBef>
                <a:spcPts val="1417"/>
              </a:spcBef>
              <a:buNone/>
            </a:pPr>
            <a:r>
              <a:rPr b="0" lang="en-PH" sz="2000" spc="-1" strike="noStrike">
                <a:latin typeface="Lato"/>
              </a:rPr>
              <a:t>We can group foods according to their function. Here are the three food groups: </a:t>
            </a:r>
            <a:r>
              <a:rPr b="1" lang="en-PH" sz="2000" spc="-1" strike="noStrike">
                <a:latin typeface="Lato"/>
              </a:rPr>
              <a:t>Go</a:t>
            </a:r>
            <a:r>
              <a:rPr b="0" lang="en-PH" sz="2000" spc="-1" strike="noStrike">
                <a:latin typeface="Lato"/>
              </a:rPr>
              <a:t>, </a:t>
            </a:r>
            <a:r>
              <a:rPr b="1" lang="en-PH" sz="2000" spc="-1" strike="noStrike">
                <a:latin typeface="Lato"/>
              </a:rPr>
              <a:t>Grow</a:t>
            </a:r>
            <a:r>
              <a:rPr b="0" lang="en-PH" sz="2000" spc="-1" strike="noStrike">
                <a:latin typeface="Lato"/>
              </a:rPr>
              <a:t>, and </a:t>
            </a:r>
            <a:r>
              <a:rPr b="1" lang="en-PH" sz="2000" spc="-1" strike="noStrike">
                <a:latin typeface="Lato"/>
              </a:rPr>
              <a:t>Glow</a:t>
            </a:r>
            <a:r>
              <a:rPr b="0" lang="en-PH" sz="2000" spc="-1" strike="noStrike">
                <a:latin typeface="Lato"/>
              </a:rPr>
              <a:t> foods.</a:t>
            </a:r>
            <a:endParaRPr b="0" lang="en-PH" sz="2000" spc="-1" strike="noStrike">
              <a:latin typeface="Arial"/>
            </a:endParaRPr>
          </a:p>
        </p:txBody>
      </p:sp>
      <p:pic>
        <p:nvPicPr>
          <p:cNvPr id="361" name="" descr=""/>
          <p:cNvPicPr/>
          <p:nvPr/>
        </p:nvPicPr>
        <p:blipFill>
          <a:blip r:embed="rId1"/>
          <a:stretch/>
        </p:blipFill>
        <p:spPr>
          <a:xfrm>
            <a:off x="7221240" y="1620000"/>
            <a:ext cx="4298040" cy="3464640"/>
          </a:xfrm>
          <a:prstGeom prst="rect">
            <a:avLst/>
          </a:prstGeom>
          <a:ln w="0">
            <a:noFill/>
          </a:ln>
        </p:spPr>
      </p:pic>
      <p:sp>
        <p:nvSpPr>
          <p:cNvPr id="362" name=""/>
          <p:cNvSpPr/>
          <p:nvPr/>
        </p:nvSpPr>
        <p:spPr>
          <a:xfrm>
            <a:off x="8748000" y="5076000"/>
            <a:ext cx="118728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Food Groups</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3"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Good Eating Habits</a:t>
            </a:r>
            <a:endParaRPr b="0" lang="en-PH" sz="2400" spc="-1" strike="noStrike">
              <a:latin typeface="Arial"/>
            </a:endParaRPr>
          </a:p>
        </p:txBody>
      </p:sp>
      <p:sp>
        <p:nvSpPr>
          <p:cNvPr id="364" name="PlaceHolder 1"/>
          <p:cNvSpPr>
            <a:spLocks noGrp="1"/>
          </p:cNvSpPr>
          <p:nvPr>
            <p:ph/>
          </p:nvPr>
        </p:nvSpPr>
        <p:spPr>
          <a:xfrm>
            <a:off x="900000" y="1440000"/>
            <a:ext cx="10619640" cy="107964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A habit is something you do regularly. A good eating habit helps make your body strong and healthy. Growing children should practice good eating habits that will help them grow strong and healthy.</a:t>
            </a:r>
            <a:endParaRPr b="0" lang="en-PH" sz="2000" spc="-1" strike="noStrike">
              <a:latin typeface="Arial"/>
            </a:endParaRPr>
          </a:p>
        </p:txBody>
      </p:sp>
      <p:sp>
        <p:nvSpPr>
          <p:cNvPr id="365" name="PlaceHolder 3"/>
          <p:cNvSpPr/>
          <p:nvPr/>
        </p:nvSpPr>
        <p:spPr>
          <a:xfrm>
            <a:off x="900000" y="2340000"/>
            <a:ext cx="5759640" cy="3779640"/>
          </a:xfrm>
          <a:prstGeom prst="rect">
            <a:avLst/>
          </a:prstGeom>
          <a:noFill/>
          <a:ln w="0">
            <a:noFill/>
          </a:ln>
        </p:spPr>
        <p:style>
          <a:lnRef idx="0"/>
          <a:fillRef idx="0"/>
          <a:effectRef idx="0"/>
          <a:fontRef idx="minor"/>
        </p:style>
        <p:txBody>
          <a:bodyPr lIns="0" rIns="0" tIns="0" bIns="0" anchor="t">
            <a:normAutofit fontScale="97000"/>
          </a:bodyPr>
          <a:p>
            <a:pPr algn="just">
              <a:lnSpc>
                <a:spcPct val="100000"/>
              </a:lnSpc>
              <a:spcBef>
                <a:spcPts val="1417"/>
              </a:spcBef>
              <a:buNone/>
            </a:pPr>
            <a:r>
              <a:rPr b="1" lang="en-PH" sz="2000" spc="-1" strike="noStrike">
                <a:latin typeface="Lato"/>
              </a:rPr>
              <a:t>1. Eat a balanced diet.</a:t>
            </a:r>
            <a:endParaRPr b="0" lang="en-PH" sz="2000" spc="-1" strike="noStrike">
              <a:latin typeface="Arial"/>
            </a:endParaRPr>
          </a:p>
          <a:p>
            <a:pPr algn="just">
              <a:lnSpc>
                <a:spcPct val="100000"/>
              </a:lnSpc>
              <a:spcBef>
                <a:spcPts val="1417"/>
              </a:spcBef>
              <a:buNone/>
            </a:pPr>
            <a:r>
              <a:rPr b="0" lang="en-PH" sz="2000" spc="-1" strike="noStrike">
                <a:latin typeface="Lato"/>
              </a:rPr>
              <a:t>A balanced diet is a meal that contains foods from all of the basic food groups. You also need to drink plenty of water and fruit juice.</a:t>
            </a:r>
            <a:endParaRPr b="0" lang="en-PH" sz="2000" spc="-1" strike="noStrike">
              <a:latin typeface="Arial"/>
            </a:endParaRPr>
          </a:p>
          <a:p>
            <a:pPr algn="just">
              <a:lnSpc>
                <a:spcPct val="100000"/>
              </a:lnSpc>
              <a:spcBef>
                <a:spcPts val="1417"/>
              </a:spcBef>
              <a:buNone/>
            </a:pPr>
            <a:r>
              <a:rPr b="1" lang="en-PH" sz="2000" spc="-1" strike="noStrike">
                <a:latin typeface="Lato"/>
              </a:rPr>
              <a:t>2. Eat three meals a day.</a:t>
            </a:r>
            <a:endParaRPr b="0" lang="en-PH" sz="2000" spc="-1" strike="noStrike">
              <a:latin typeface="Arial"/>
            </a:endParaRPr>
          </a:p>
          <a:p>
            <a:pPr algn="just">
              <a:lnSpc>
                <a:spcPct val="100000"/>
              </a:lnSpc>
              <a:spcBef>
                <a:spcPts val="1417"/>
              </a:spcBef>
              <a:buNone/>
            </a:pPr>
            <a:r>
              <a:rPr b="0" lang="en-PH" sz="2000" spc="-1" strike="noStrike">
                <a:latin typeface="Lato"/>
              </a:rPr>
              <a:t>Eat breakfast, lunch, and dinner everyday. Eat light snacks in between meals so that you will not lose appetite for the next meal. Do not skip meals even when you are in a hurry to do or finish an activity. Skipping meals can make you very hungry and this is not good for the body.</a:t>
            </a:r>
            <a:endParaRPr b="0" lang="en-PH" sz="2000" spc="-1" strike="noStrike">
              <a:latin typeface="Arial"/>
            </a:endParaRPr>
          </a:p>
        </p:txBody>
      </p:sp>
      <p:pic>
        <p:nvPicPr>
          <p:cNvPr id="366" name="" descr=""/>
          <p:cNvPicPr/>
          <p:nvPr/>
        </p:nvPicPr>
        <p:blipFill>
          <a:blip r:embed="rId1"/>
          <a:stretch/>
        </p:blipFill>
        <p:spPr>
          <a:xfrm>
            <a:off x="7272000" y="2340000"/>
            <a:ext cx="2428560" cy="1979640"/>
          </a:xfrm>
          <a:prstGeom prst="rect">
            <a:avLst/>
          </a:prstGeom>
          <a:ln w="0">
            <a:noFill/>
          </a:ln>
        </p:spPr>
      </p:pic>
      <p:pic>
        <p:nvPicPr>
          <p:cNvPr id="367" name="" descr=""/>
          <p:cNvPicPr/>
          <p:nvPr/>
        </p:nvPicPr>
        <p:blipFill>
          <a:blip r:embed="rId2"/>
          <a:stretch/>
        </p:blipFill>
        <p:spPr>
          <a:xfrm>
            <a:off x="6855480" y="4342320"/>
            <a:ext cx="2864160" cy="1777320"/>
          </a:xfrm>
          <a:prstGeom prst="rect">
            <a:avLst/>
          </a:prstGeom>
          <a:ln w="0">
            <a:noFill/>
          </a:ln>
        </p:spPr>
      </p:pic>
      <p:sp>
        <p:nvSpPr>
          <p:cNvPr id="368" name=""/>
          <p:cNvSpPr/>
          <p:nvPr/>
        </p:nvSpPr>
        <p:spPr>
          <a:xfrm>
            <a:off x="9900000" y="2916360"/>
            <a:ext cx="19796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A child eating</a:t>
            </a:r>
            <a:endParaRPr b="0" lang="en-PH" sz="1400" spc="-1" strike="noStrike">
              <a:latin typeface="Arial"/>
            </a:endParaRPr>
          </a:p>
          <a:p>
            <a:pPr algn="ctr">
              <a:lnSpc>
                <a:spcPct val="100000"/>
              </a:lnSpc>
              <a:buNone/>
            </a:pPr>
            <a:r>
              <a:rPr b="0" lang="en-PH" sz="1400" spc="-1" strike="noStrike">
                <a:solidFill>
                  <a:srgbClr val="000000"/>
                </a:solidFill>
                <a:latin typeface="Lato"/>
                <a:ea typeface="DejaVu Sans"/>
              </a:rPr>
              <a:t>breakfast</a:t>
            </a:r>
            <a:endParaRPr b="0" lang="en-PH" sz="1400" spc="-1" strike="noStrike">
              <a:latin typeface="Arial"/>
            </a:endParaRPr>
          </a:p>
        </p:txBody>
      </p:sp>
      <p:sp>
        <p:nvSpPr>
          <p:cNvPr id="369" name=""/>
          <p:cNvSpPr/>
          <p:nvPr/>
        </p:nvSpPr>
        <p:spPr>
          <a:xfrm>
            <a:off x="9900000" y="4881240"/>
            <a:ext cx="19796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Children eating</a:t>
            </a:r>
            <a:endParaRPr b="0" lang="en-PH" sz="1400" spc="-1" strike="noStrike">
              <a:latin typeface="Arial"/>
            </a:endParaRPr>
          </a:p>
          <a:p>
            <a:pPr algn="ctr">
              <a:lnSpc>
                <a:spcPct val="100000"/>
              </a:lnSpc>
              <a:buNone/>
            </a:pPr>
            <a:r>
              <a:rPr b="0" lang="en-PH" sz="1400" spc="-1" strike="noStrike">
                <a:solidFill>
                  <a:srgbClr val="000000"/>
                </a:solidFill>
                <a:latin typeface="Lato"/>
                <a:ea typeface="DejaVu Sans"/>
              </a:rPr>
              <a:t>well</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0" name="PlaceHolder 5"/>
          <p:cNvSpPr/>
          <p:nvPr/>
        </p:nvSpPr>
        <p:spPr>
          <a:xfrm>
            <a:off x="900000" y="1620000"/>
            <a:ext cx="5759640" cy="3779640"/>
          </a:xfrm>
          <a:prstGeom prst="rect">
            <a:avLst/>
          </a:prstGeom>
          <a:noFill/>
          <a:ln w="0">
            <a:noFill/>
          </a:ln>
        </p:spPr>
        <p:style>
          <a:lnRef idx="0"/>
          <a:fillRef idx="0"/>
          <a:effectRef idx="0"/>
          <a:fontRef idx="minor"/>
        </p:style>
        <p:txBody>
          <a:bodyPr lIns="0" rIns="0" tIns="0" bIns="0" anchor="ctr">
            <a:normAutofit/>
          </a:bodyPr>
          <a:p>
            <a:pPr algn="just">
              <a:lnSpc>
                <a:spcPct val="100000"/>
              </a:lnSpc>
              <a:spcBef>
                <a:spcPts val="1417"/>
              </a:spcBef>
              <a:buNone/>
            </a:pPr>
            <a:r>
              <a:rPr b="1" lang="en-PH" sz="2000" spc="-1" strike="noStrike">
                <a:latin typeface="Lato"/>
              </a:rPr>
              <a:t>3. Avoid eating junk foods.</a:t>
            </a:r>
            <a:endParaRPr b="0" lang="en-PH" sz="2000" spc="-1" strike="noStrike">
              <a:latin typeface="Arial"/>
            </a:endParaRPr>
          </a:p>
          <a:p>
            <a:pPr algn="just">
              <a:lnSpc>
                <a:spcPct val="100000"/>
              </a:lnSpc>
              <a:spcBef>
                <a:spcPts val="1417"/>
              </a:spcBef>
              <a:buNone/>
            </a:pPr>
            <a:r>
              <a:rPr b="0" lang="en-PH" sz="2000" spc="-1" strike="noStrike">
                <a:latin typeface="Lato"/>
              </a:rPr>
              <a:t>These foods are not good for your body. They can make you sick if you eat them too much.</a:t>
            </a:r>
            <a:endParaRPr b="0" lang="en-PH" sz="2000" spc="-1" strike="noStrike">
              <a:latin typeface="Arial"/>
            </a:endParaRPr>
          </a:p>
        </p:txBody>
      </p:sp>
      <p:sp>
        <p:nvSpPr>
          <p:cNvPr id="371" name=""/>
          <p:cNvSpPr/>
          <p:nvPr/>
        </p:nvSpPr>
        <p:spPr>
          <a:xfrm>
            <a:off x="7740000" y="4896360"/>
            <a:ext cx="19796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Junk foods</a:t>
            </a:r>
            <a:endParaRPr b="0" lang="en-PH" sz="1400" spc="-1" strike="noStrike">
              <a:latin typeface="Arial"/>
            </a:endParaRPr>
          </a:p>
        </p:txBody>
      </p:sp>
      <p:pic>
        <p:nvPicPr>
          <p:cNvPr id="372" name="" descr=""/>
          <p:cNvPicPr/>
          <p:nvPr/>
        </p:nvPicPr>
        <p:blipFill>
          <a:blip r:embed="rId1"/>
          <a:stretch/>
        </p:blipFill>
        <p:spPr>
          <a:xfrm>
            <a:off x="6872400" y="2412000"/>
            <a:ext cx="3747240" cy="2447640"/>
          </a:xfrm>
          <a:prstGeom prst="rect">
            <a:avLst/>
          </a:prstGeom>
          <a:ln w="0">
            <a:noFill/>
          </a:ln>
        </p:spPr>
      </p:pic>
      <p:sp>
        <p:nvSpPr>
          <p:cNvPr id="373" name=""/>
          <p:cNvSpPr/>
          <p:nvPr/>
        </p:nvSpPr>
        <p:spPr>
          <a:xfrm>
            <a:off x="4386240" y="792000"/>
            <a:ext cx="341856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Good Eating Habits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
          <p:cNvSpPr/>
          <p:nvPr/>
        </p:nvSpPr>
        <p:spPr>
          <a:xfrm>
            <a:off x="3935880" y="792000"/>
            <a:ext cx="4319640" cy="53928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400" spc="-1" strike="noStrike">
                <a:solidFill>
                  <a:srgbClr val="00ffba"/>
                </a:solidFill>
                <a:latin typeface="Lato"/>
                <a:ea typeface="DejaVu Sans"/>
              </a:rPr>
              <a:t>Foods that are Not Safe to Eat</a:t>
            </a:r>
            <a:endParaRPr b="0" lang="en-PH" sz="2400" spc="-1" strike="noStrike">
              <a:latin typeface="Arial"/>
            </a:endParaRPr>
          </a:p>
        </p:txBody>
      </p:sp>
      <p:sp>
        <p:nvSpPr>
          <p:cNvPr id="375" name="PlaceHolder 4"/>
          <p:cNvSpPr/>
          <p:nvPr/>
        </p:nvSpPr>
        <p:spPr>
          <a:xfrm>
            <a:off x="720000" y="4320000"/>
            <a:ext cx="10619640" cy="7196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0" lang="en-PH" sz="2000" spc="-1" strike="noStrike">
                <a:latin typeface="Lato"/>
              </a:rPr>
              <a:t>What are the kinds of food that are not safe to eat? Why are they not safe to eat? What might happen if you eat food that is not safe and is exposed to germs?</a:t>
            </a:r>
            <a:endParaRPr b="0" lang="en-PH" sz="2000" spc="-1" strike="noStrike">
              <a:latin typeface="Arial"/>
            </a:endParaRPr>
          </a:p>
        </p:txBody>
      </p:sp>
      <p:sp>
        <p:nvSpPr>
          <p:cNvPr id="376" name=""/>
          <p:cNvSpPr/>
          <p:nvPr/>
        </p:nvSpPr>
        <p:spPr>
          <a:xfrm>
            <a:off x="4824000" y="3780000"/>
            <a:ext cx="2519640" cy="3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400" spc="-1" strike="noStrike">
                <a:solidFill>
                  <a:srgbClr val="000000"/>
                </a:solidFill>
                <a:latin typeface="Lato"/>
                <a:ea typeface="DejaVu Sans"/>
              </a:rPr>
              <a:t>Foods that are not safe to eat</a:t>
            </a:r>
            <a:endParaRPr b="0" lang="en-PH" sz="1400" spc="-1" strike="noStrike">
              <a:latin typeface="Arial"/>
            </a:endParaRPr>
          </a:p>
        </p:txBody>
      </p:sp>
      <p:pic>
        <p:nvPicPr>
          <p:cNvPr id="377" name="" descr=""/>
          <p:cNvPicPr/>
          <p:nvPr/>
        </p:nvPicPr>
        <p:blipFill>
          <a:blip r:embed="rId1"/>
          <a:stretch/>
        </p:blipFill>
        <p:spPr>
          <a:xfrm>
            <a:off x="3008160" y="1459440"/>
            <a:ext cx="6188040" cy="22294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14521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2023-08-05T07:43:27Z</dcterms:modified>
  <cp:revision>5622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