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6560" cy="68324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3440" cy="2773440"/>
          </a:xfrm>
          <a:prstGeom prst="rect">
            <a:avLst/>
          </a:prstGeom>
          <a:ln w="0">
            <a:noFill/>
          </a:ln>
        </p:spPr>
      </p:pic>
      <p:sp>
        <p:nvSpPr>
          <p:cNvPr id="2" name="Rectangle 5"/>
          <p:cNvSpPr/>
          <p:nvPr/>
        </p:nvSpPr>
        <p:spPr>
          <a:xfrm>
            <a:off x="3487320" y="1475280"/>
            <a:ext cx="8678880" cy="38368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8880" cy="3585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6560" cy="609480"/>
          </a:xfrm>
          <a:prstGeom prst="rect">
            <a:avLst/>
          </a:prstGeom>
          <a:ln w="0">
            <a:noFill/>
          </a:ln>
        </p:spPr>
      </p:pic>
      <p:sp>
        <p:nvSpPr>
          <p:cNvPr id="43" name="Rectangle 7"/>
          <p:cNvSpPr/>
          <p:nvPr/>
        </p:nvSpPr>
        <p:spPr>
          <a:xfrm>
            <a:off x="10868760" y="0"/>
            <a:ext cx="945000" cy="9450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9080" cy="1009080"/>
          </a:xfrm>
          <a:prstGeom prst="rect">
            <a:avLst/>
          </a:prstGeom>
          <a:ln w="0">
            <a:noFill/>
          </a:ln>
        </p:spPr>
      </p:pic>
      <p:sp>
        <p:nvSpPr>
          <p:cNvPr id="45" name="TextBox 9"/>
          <p:cNvSpPr/>
          <p:nvPr/>
        </p:nvSpPr>
        <p:spPr>
          <a:xfrm>
            <a:off x="185400" y="6362280"/>
            <a:ext cx="4666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0880" cy="3359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600000" y="2835360"/>
            <a:ext cx="84549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Arial"/>
              </a:rPr>
              <a:t>Namasyal Kami sa Ilocos! </a:t>
            </a:r>
            <a:endParaRPr b="0" lang="en-PH" sz="3600" spc="-1" strike="noStrike">
              <a:latin typeface="Arial"/>
            </a:endParaRPr>
          </a:p>
          <a:p>
            <a:pPr algn="ctr">
              <a:lnSpc>
                <a:spcPct val="100000"/>
              </a:lnSpc>
              <a:buNone/>
            </a:pPr>
            <a:r>
              <a:rPr b="1" lang="en-US" sz="3600" spc="-1" strike="noStrike">
                <a:solidFill>
                  <a:srgbClr val="ffffff"/>
                </a:solidFill>
                <a:latin typeface="Lato"/>
                <a:ea typeface="Arial;Arial"/>
              </a:rPr>
              <a:t>Pagbasa - Sanaysay </a:t>
            </a:r>
            <a:endParaRPr b="0" lang="en-PH" sz="3600" spc="-1" strike="noStrike">
              <a:latin typeface="Arial"/>
            </a:endParaRPr>
          </a:p>
          <a:p>
            <a:pPr algn="ctr">
              <a:lnSpc>
                <a:spcPct val="100000"/>
              </a:lnSpc>
              <a:buNone/>
            </a:pPr>
            <a:r>
              <a:rPr b="1" lang="en-US" sz="3600" spc="-1" strike="noStrike">
                <a:solidFill>
                  <a:srgbClr val="ffffff"/>
                </a:solidFill>
                <a:latin typeface="Lato"/>
                <a:ea typeface="Arial;Arial"/>
              </a:rPr>
              <a:t>(Wika - Pang-abay sa Panlunan)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din na popular sa Ilocos gaya ng suka, kornik, bagnet, at longganisa. Nakita ko ang isang </a:t>
            </a:r>
            <a:r>
              <a:rPr b="0" i="1" lang="en-PH" sz="2800" spc="-1" strike="noStrike">
                <a:solidFill>
                  <a:srgbClr val="000000"/>
                </a:solidFill>
                <a:latin typeface="Lato"/>
                <a:ea typeface="DejaVu Sans"/>
              </a:rPr>
              <a:t>keychain</a:t>
            </a:r>
            <a:r>
              <a:rPr b="0" lang="en-PH" sz="2800" spc="-1" strike="noStrike">
                <a:solidFill>
                  <a:srgbClr val="000000"/>
                </a:solidFill>
                <a:latin typeface="Lato"/>
                <a:ea typeface="DejaVu Sans"/>
              </a:rPr>
              <a:t> na ang disenyo ay maliit na windmill. “Saan makikita rito ang mga </a:t>
            </a:r>
            <a:r>
              <a:rPr b="0" i="1" lang="en-PH" sz="2800" spc="-1" strike="noStrike">
                <a:solidFill>
                  <a:srgbClr val="000000"/>
                </a:solidFill>
                <a:latin typeface="Lato"/>
                <a:ea typeface="DejaVu Sans"/>
              </a:rPr>
              <a:t>windmill</a:t>
            </a:r>
            <a:r>
              <a:rPr b="0" lang="en-PH" sz="2800" spc="-1" strike="noStrike">
                <a:solidFill>
                  <a:srgbClr val="000000"/>
                </a:solidFill>
                <a:latin typeface="Lato"/>
                <a:ea typeface="DejaVu Sans"/>
              </a:rPr>
              <a:t>, 'Nay?” Sabi ni Tatay, nasa Bangui, Ilocos Norte raw ang mga windmill at malayo pa mula sa Vigan. Ipinangako niyang pupunta kami doon pagbalik namin sa Ilocos.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Kakatwa ang mga salitang nakita ko sa isang disenyo ng </a:t>
            </a:r>
            <a:r>
              <a:rPr b="0" i="1" lang="en-PH" sz="2800" spc="-1" strike="noStrike">
                <a:solidFill>
                  <a:srgbClr val="000000"/>
                </a:solidFill>
                <a:latin typeface="Lato"/>
                <a:ea typeface="DejaVu Sans"/>
              </a:rPr>
              <a:t>T-shirt</a:t>
            </a:r>
            <a:r>
              <a:rPr b="0" lang="en-PH" sz="2800" spc="-1" strike="noStrike">
                <a:solidFill>
                  <a:srgbClr val="000000"/>
                </a:solidFill>
                <a:latin typeface="Lato"/>
                <a:ea typeface="DejaVu Sans"/>
              </a:rPr>
              <a:t>. Tinanong ko agad si Tatay. “Ano po ang ibig sabihin ng mga salitang puki-puki at kabatiti?” Ipinaliwanag ni Tatay na ang puki-puki ay sikat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na luto ng mga Ilocano ng talong na iginigisa sa itlog at kamatis habang ang kabatiti naman ay salitang Ilocano para sa gulay na patola.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Ipinaliwanag din sa akin nina Nanay at Tatay na sadyang iba’t iba ang tunog ng mga wika sa Pilipinas at marami pang iba’t ibang wika at kultura sa iba’t ibang rehiyon ng bansa bukod sa Tagalog. Halimbawa, iba-iba raw ang katangian ng wika ng mga Ilokano, Bikolano, at Ilonggo. “Sino ang mga Ilokano, Bikolano, at Ilonggo, Tatay?”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Matiyagang ipinaliwanag sa akin ni Tatay ang iba’t ibang etnolingguwistikong grupo sa Pilipinas. Ipinaalala rin sa akin nina Nanay at Tatay na mahalagang kilalanin at igalang ko ang pagkakaiba-iba ng mga wika at kultura ng iba’t ibang grupo ng tao sa Pilipinas.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Talagang ang dami kong natutuhan sa pamamasyal namin sa Ilocos! Sabik na ko sa susunod na biyahe namin! Gusto kong pumunta sa iba’t ibang bahagi ng Pilipinas at makilala ang iba’t ibang wika at kultura!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20000" y="1400040"/>
            <a:ext cx="10799640" cy="4359600"/>
          </a:xfrm>
          <a:prstGeom prst="rect">
            <a:avLst/>
          </a:prstGeom>
          <a:solidFill>
            <a:srgbClr val="e3f2fd"/>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450" spc="-1" strike="noStrike">
                <a:solidFill>
                  <a:srgbClr val="000000"/>
                </a:solidFill>
                <a:highlight>
                  <a:srgbClr val="ffff00"/>
                </a:highlight>
                <a:latin typeface="Lato"/>
                <a:ea typeface="DejaVu Sans"/>
              </a:rPr>
              <a:t>Sagutin ang sumusunod na mga tanong tungkol sa binasang teksto.</a:t>
            </a:r>
            <a:endParaRPr b="0" lang="en-PH" sz="2450" spc="-1" strike="noStrike">
              <a:latin typeface="Arial"/>
            </a:endParaRPr>
          </a:p>
          <a:p>
            <a:pPr algn="just">
              <a:lnSpc>
                <a:spcPct val="150000"/>
              </a:lnSpc>
              <a:buNone/>
            </a:pPr>
            <a:r>
              <a:rPr b="0" lang="en-PH" sz="2450" spc="-1" strike="noStrike">
                <a:solidFill>
                  <a:srgbClr val="000000"/>
                </a:solidFill>
                <a:latin typeface="Lato"/>
                <a:ea typeface="DejaVu Sans"/>
              </a:rPr>
              <a:t>1. Saan namasyal ang tagapagsalita sa sanaysay?</a:t>
            </a:r>
            <a:endParaRPr b="0" lang="en-PH" sz="2450" spc="-1" strike="noStrike">
              <a:latin typeface="Arial"/>
            </a:endParaRPr>
          </a:p>
          <a:p>
            <a:pPr algn="just">
              <a:lnSpc>
                <a:spcPct val="150000"/>
              </a:lnSpc>
              <a:buNone/>
            </a:pPr>
            <a:r>
              <a:rPr b="0" lang="en-PH" sz="2450" spc="-1" strike="noStrike">
                <a:solidFill>
                  <a:srgbClr val="000000"/>
                </a:solidFill>
                <a:latin typeface="Lato"/>
                <a:ea typeface="DejaVu Sans"/>
              </a:rPr>
              <a:t>2. Ano-ano ang mga naranasan at nakita niya sa pamamasyal?</a:t>
            </a:r>
            <a:endParaRPr b="0" lang="en-PH" sz="2450" spc="-1" strike="noStrike">
              <a:latin typeface="Arial"/>
            </a:endParaRPr>
          </a:p>
          <a:p>
            <a:pPr algn="just">
              <a:lnSpc>
                <a:spcPct val="150000"/>
              </a:lnSpc>
              <a:buNone/>
            </a:pPr>
            <a:r>
              <a:rPr b="0" lang="en-PH" sz="2450" spc="-1" strike="noStrike">
                <a:solidFill>
                  <a:srgbClr val="000000"/>
                </a:solidFill>
                <a:latin typeface="Lato"/>
                <a:ea typeface="DejaVu Sans"/>
              </a:rPr>
              <a:t>3. Ano-ano ang mga natutuhan ng nagsasalaysay sa teksto?</a:t>
            </a:r>
            <a:endParaRPr b="0" lang="en-PH" sz="2450" spc="-1" strike="noStrike">
              <a:latin typeface="Arial"/>
            </a:endParaRPr>
          </a:p>
          <a:p>
            <a:pPr algn="just">
              <a:lnSpc>
                <a:spcPct val="150000"/>
              </a:lnSpc>
              <a:buNone/>
            </a:pPr>
            <a:r>
              <a:rPr b="0" lang="en-PH" sz="2450" spc="-1" strike="noStrike">
                <a:solidFill>
                  <a:srgbClr val="000000"/>
                </a:solidFill>
                <a:latin typeface="Lato"/>
                <a:ea typeface="DejaVu Sans"/>
              </a:rPr>
              <a:t>4. Sa tingin mo ba ay naging masaya ang pamamasyal ng mag-anak? Ipaliwanag.</a:t>
            </a:r>
            <a:endParaRPr b="0" lang="en-PH" sz="2450" spc="-1" strike="noStrike">
              <a:latin typeface="Arial"/>
            </a:endParaRPr>
          </a:p>
          <a:p>
            <a:pPr algn="just">
              <a:lnSpc>
                <a:spcPct val="150000"/>
              </a:lnSpc>
              <a:buNone/>
            </a:pPr>
            <a:r>
              <a:rPr b="0" lang="en-PH" sz="2450" spc="-1" strike="noStrike">
                <a:solidFill>
                  <a:srgbClr val="000000"/>
                </a:solidFill>
                <a:latin typeface="Lato"/>
                <a:ea typeface="DejaVu Sans"/>
              </a:rPr>
              <a:t>5. Gaya ng nagsasalaysay, paano mo ipakikita ang paggalang sa magkakaibang kultura ng iba’t ibang grupo ng tao sa Pilipinas?</a:t>
            </a:r>
            <a:endParaRPr b="0" lang="en-PH" sz="245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720000" y="2160000"/>
            <a:ext cx="10799640" cy="2739600"/>
          </a:xfrm>
          <a:prstGeom prst="rect">
            <a:avLst/>
          </a:prstGeom>
          <a:solidFill>
            <a:srgbClr val="ffea00"/>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0" lang="en-PH" sz="3600" spc="-1" strike="noStrike">
                <a:solidFill>
                  <a:srgbClr val="000000"/>
                </a:solidFill>
                <a:latin typeface="Lato"/>
                <a:ea typeface="DejaVu Sans"/>
              </a:rPr>
              <a:t>Paggamit ng Pang-abay na Panlunan</a:t>
            </a:r>
            <a:endParaRPr b="0" lang="en-PH" sz="3600" spc="-1" strike="noStrike">
              <a:latin typeface="Arial"/>
            </a:endParaRPr>
          </a:p>
          <a:p>
            <a:pPr algn="ctr">
              <a:lnSpc>
                <a:spcPct val="150000"/>
              </a:lnSpc>
              <a:buNone/>
            </a:pPr>
            <a:r>
              <a:rPr b="0" lang="en-PH" sz="3600" spc="-1" strike="noStrike">
                <a:solidFill>
                  <a:srgbClr val="000000"/>
                </a:solidFill>
                <a:latin typeface="Lato"/>
                <a:ea typeface="DejaVu Sans"/>
              </a:rPr>
              <a:t>upang tukuyin ang pinagganapan ng mga</a:t>
            </a:r>
            <a:endParaRPr b="0" lang="en-PH" sz="3600" spc="-1" strike="noStrike">
              <a:latin typeface="Arial"/>
            </a:endParaRPr>
          </a:p>
          <a:p>
            <a:pPr algn="ctr">
              <a:lnSpc>
                <a:spcPct val="150000"/>
              </a:lnSpc>
              <a:buNone/>
            </a:pPr>
            <a:r>
              <a:rPr b="0" lang="en-PH" sz="3600" spc="-1" strike="noStrike">
                <a:solidFill>
                  <a:srgbClr val="000000"/>
                </a:solidFill>
                <a:latin typeface="Lato"/>
                <a:ea typeface="DejaVu Sans"/>
              </a:rPr>
              <a:t>pangyayari sa kuwento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720000" y="2160000"/>
            <a:ext cx="10799640" cy="2739600"/>
          </a:xfrm>
          <a:prstGeom prst="rect">
            <a:avLst/>
          </a:prstGeom>
          <a:solidFill>
            <a:srgbClr val="f1f8e9"/>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0" lang="en-PH" sz="3600" spc="-1" strike="noStrike">
                <a:solidFill>
                  <a:srgbClr val="000000"/>
                </a:solidFill>
                <a:highlight>
                  <a:srgbClr val="ffeb3b"/>
                </a:highlight>
                <a:latin typeface="Lato"/>
                <a:ea typeface="DejaVu Sans"/>
              </a:rPr>
              <a:t>Gramatika:</a:t>
            </a:r>
            <a:r>
              <a:rPr b="0" lang="en-PH" sz="3600" spc="-1" strike="noStrike">
                <a:solidFill>
                  <a:srgbClr val="000000"/>
                </a:solidFill>
                <a:latin typeface="Lato"/>
                <a:ea typeface="DejaVu Sans"/>
              </a:rPr>
              <a:t> Paggamit ng pang-abay na panlunan sa pagtukoy ng pinagganapan ng mga pangyayari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562320" y="1181880"/>
            <a:ext cx="10957320" cy="4865760"/>
          </a:xfrm>
          <a:prstGeom prst="rect">
            <a:avLst/>
          </a:prstGeom>
          <a:solidFill>
            <a:srgbClr val="f3e5f5"/>
          </a:solidFill>
          <a:ln w="76320">
            <a:solidFill>
              <a:srgbClr val="4e342e"/>
            </a:solidFill>
            <a:round/>
          </a:ln>
        </p:spPr>
        <p:style>
          <a:lnRef idx="0"/>
          <a:fillRef idx="0"/>
          <a:effectRef idx="0"/>
          <a:fontRef idx="minor"/>
        </p:style>
        <p:txBody>
          <a:bodyPr lIns="128160" rIns="128160" tIns="83160" bIns="83160" anchor="t">
            <a:noAutofit/>
          </a:bodyPr>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a:t>
            </a:r>
            <a:r>
              <a:rPr b="0" lang="en-PH" sz="2800" spc="-1" strike="noStrike">
                <a:solidFill>
                  <a:srgbClr val="000000"/>
                </a:solidFill>
                <a:highlight>
                  <a:srgbClr val="ffeb3b"/>
                </a:highlight>
                <a:latin typeface="Lato"/>
                <a:ea typeface="DejaVu Sans"/>
              </a:rPr>
              <a:t> pang-abay</a:t>
            </a:r>
            <a:r>
              <a:rPr b="0" lang="en-PH" sz="2800" spc="-1" strike="noStrike">
                <a:solidFill>
                  <a:srgbClr val="000000"/>
                </a:solidFill>
                <a:latin typeface="Lato"/>
                <a:ea typeface="DejaVu Sans"/>
              </a:rPr>
              <a:t> ay salita o parirala na nagbibigay ng turing sa mga pang-uri, pandiwa, at/o kapuwa pang-abay.</a:t>
            </a:r>
            <a:endParaRPr b="0" lang="en-PH" sz="2800" spc="-1" strike="noStrike">
              <a:latin typeface="Arial"/>
            </a:endParaRPr>
          </a:p>
          <a:p>
            <a:pPr>
              <a:lnSpc>
                <a:spcPct val="150000"/>
              </a:lnSpc>
              <a:buNone/>
            </a:pP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a:t>
            </a:r>
            <a:r>
              <a:rPr b="0" lang="en-PH" sz="2800" spc="-1" strike="noStrike">
                <a:solidFill>
                  <a:srgbClr val="000000"/>
                </a:solidFill>
                <a:highlight>
                  <a:srgbClr val="ffeb3b"/>
                </a:highlight>
                <a:latin typeface="Lato"/>
                <a:ea typeface="DejaVu Sans"/>
              </a:rPr>
              <a:t>pang-abay na panlunan</a:t>
            </a:r>
            <a:r>
              <a:rPr b="0" lang="en-PH" sz="2800" spc="-1" strike="noStrike">
                <a:solidFill>
                  <a:srgbClr val="000000"/>
                </a:solidFill>
                <a:latin typeface="Lato"/>
                <a:ea typeface="DejaVu Sans"/>
              </a:rPr>
              <a:t> ay nagsasaad kung saan ginawa, ginagawa, o gagawin ang isang kilos o kung saan naganap, nagaganap, o magaganap ang isang pangyayari. Sinasagot nito ang tanong na saan o nasaan.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562320" y="1181880"/>
            <a:ext cx="10957320" cy="4865760"/>
          </a:xfrm>
          <a:prstGeom prst="rect">
            <a:avLst/>
          </a:prstGeom>
          <a:solidFill>
            <a:srgbClr val="f3e5f5"/>
          </a:solidFill>
          <a:ln w="76320">
            <a:solidFill>
              <a:srgbClr val="4e342e"/>
            </a:solidFill>
            <a:round/>
          </a:ln>
        </p:spPr>
        <p:style>
          <a:lnRef idx="0"/>
          <a:fillRef idx="0"/>
          <a:effectRef idx="0"/>
          <a:fontRef idx="minor"/>
        </p:style>
        <p:txBody>
          <a:bodyPr lIns="128160" rIns="128160" tIns="83160" bIns="83160" anchor="t">
            <a:noAutofit/>
          </a:bodyPr>
          <a:p>
            <a:pPr>
              <a:lnSpc>
                <a:spcPct val="150000"/>
              </a:lnSpc>
              <a:buNone/>
            </a:pPr>
            <a:r>
              <a:rPr b="1" lang="en-PH" sz="2800" spc="-1" strike="noStrike">
                <a:solidFill>
                  <a:srgbClr val="000000"/>
                </a:solidFill>
                <a:latin typeface="Lato"/>
                <a:ea typeface="DejaVu Sans"/>
              </a:rPr>
              <a:t>Halimbawa: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Namasyal sila </a:t>
            </a:r>
            <a:r>
              <a:rPr b="1" lang="en-PH" sz="2800" spc="-1" strike="noStrike">
                <a:solidFill>
                  <a:srgbClr val="000000"/>
                </a:solidFill>
                <a:latin typeface="Lato"/>
                <a:ea typeface="DejaVu Sans"/>
              </a:rPr>
              <a:t>sa</a:t>
            </a:r>
            <a:r>
              <a:rPr b="0" lang="en-PH" sz="2800" spc="-1" strike="noStrike">
                <a:solidFill>
                  <a:srgbClr val="000000"/>
                </a:solidFill>
                <a:latin typeface="Lato"/>
                <a:ea typeface="DejaVu Sans"/>
              </a:rPr>
              <a:t> </a:t>
            </a:r>
            <a:r>
              <a:rPr b="1" lang="en-PH" sz="2800" spc="-1" strike="noStrike">
                <a:solidFill>
                  <a:srgbClr val="000000"/>
                </a:solidFill>
                <a:latin typeface="Lato"/>
                <a:ea typeface="DejaVu Sans"/>
              </a:rPr>
              <a:t>Ilocos</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Saan sila namasyal?</a:t>
            </a:r>
            <a:endParaRPr b="0" lang="en-PH" sz="2800" spc="-1" strike="noStrike">
              <a:latin typeface="Arial"/>
            </a:endParaRPr>
          </a:p>
          <a:p>
            <a:pPr>
              <a:lnSpc>
                <a:spcPct val="150000"/>
              </a:lnSpc>
              <a:buNone/>
            </a:pP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Sumakay ako ng kalesa </a:t>
            </a:r>
            <a:r>
              <a:rPr b="1" lang="en-PH" sz="2800" spc="-1" strike="noStrike">
                <a:solidFill>
                  <a:srgbClr val="000000"/>
                </a:solidFill>
                <a:latin typeface="Lato"/>
                <a:ea typeface="DejaVu Sans"/>
              </a:rPr>
              <a:t>sa Calle Crisologo</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Saan ako sumakay</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ng kalesa?</a:t>
            </a:r>
            <a:endParaRPr b="0" lang="en-PH" sz="2800" spc="-1" strike="noStrike">
              <a:latin typeface="Arial"/>
            </a:endParaRPr>
          </a:p>
        </p:txBody>
      </p:sp>
      <p:sp>
        <p:nvSpPr>
          <p:cNvPr id="145" name=""/>
          <p:cNvSpPr/>
          <p:nvPr/>
        </p:nvSpPr>
        <p:spPr>
          <a:xfrm>
            <a:off x="4500000" y="2160000"/>
            <a:ext cx="719640" cy="359640"/>
          </a:xfrm>
          <a:custGeom>
            <a:avLst/>
            <a:gdLst/>
            <a:ahLst/>
            <a:rect l="l" t="t" r="r" b="b"/>
            <a:pathLst>
              <a:path w="2002" h="1002">
                <a:moveTo>
                  <a:pt x="0" y="250"/>
                </a:moveTo>
                <a:lnTo>
                  <a:pt x="1500" y="250"/>
                </a:lnTo>
                <a:lnTo>
                  <a:pt x="1500" y="0"/>
                </a:lnTo>
                <a:lnTo>
                  <a:pt x="2001" y="500"/>
                </a:lnTo>
                <a:lnTo>
                  <a:pt x="1500" y="1001"/>
                </a:lnTo>
                <a:lnTo>
                  <a:pt x="1500" y="750"/>
                </a:lnTo>
                <a:lnTo>
                  <a:pt x="0" y="750"/>
                </a:lnTo>
                <a:lnTo>
                  <a:pt x="0" y="250"/>
                </a:lnTo>
              </a:path>
            </a:pathLst>
          </a:custGeom>
          <a:solidFill>
            <a:srgbClr val="ffeb3b"/>
          </a:solidFill>
          <a:ln w="0">
            <a:solidFill>
              <a:srgbClr val="000000"/>
            </a:solidFill>
          </a:ln>
        </p:spPr>
        <p:style>
          <a:lnRef idx="0"/>
          <a:fillRef idx="0"/>
          <a:effectRef idx="0"/>
          <a:fontRef idx="minor"/>
        </p:style>
      </p:sp>
      <p:sp>
        <p:nvSpPr>
          <p:cNvPr id="146" name=""/>
          <p:cNvSpPr/>
          <p:nvPr/>
        </p:nvSpPr>
        <p:spPr>
          <a:xfrm>
            <a:off x="7200000" y="3456000"/>
            <a:ext cx="719640" cy="359640"/>
          </a:xfrm>
          <a:custGeom>
            <a:avLst/>
            <a:gdLst/>
            <a:ahLst/>
            <a:rect l="l" t="t" r="r" b="b"/>
            <a:pathLst>
              <a:path w="2002" h="1002">
                <a:moveTo>
                  <a:pt x="0" y="250"/>
                </a:moveTo>
                <a:lnTo>
                  <a:pt x="1500" y="250"/>
                </a:lnTo>
                <a:lnTo>
                  <a:pt x="1500" y="0"/>
                </a:lnTo>
                <a:lnTo>
                  <a:pt x="2001" y="500"/>
                </a:lnTo>
                <a:lnTo>
                  <a:pt x="1500" y="1001"/>
                </a:lnTo>
                <a:lnTo>
                  <a:pt x="1500" y="750"/>
                </a:lnTo>
                <a:lnTo>
                  <a:pt x="0" y="750"/>
                </a:lnTo>
                <a:lnTo>
                  <a:pt x="0" y="250"/>
                </a:lnTo>
              </a:path>
            </a:pathLst>
          </a:custGeom>
          <a:solidFill>
            <a:srgbClr val="ffeb3b"/>
          </a:solid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2340000" y="842760"/>
            <a:ext cx="7904880" cy="5276880"/>
          </a:xfrm>
          <a:prstGeom prst="rect">
            <a:avLst/>
          </a:prstGeom>
          <a:ln w="0">
            <a:noFill/>
          </a:ln>
        </p:spPr>
      </p:pic>
      <p:sp>
        <p:nvSpPr>
          <p:cNvPr id="126" name=""/>
          <p:cNvSpPr/>
          <p:nvPr/>
        </p:nvSpPr>
        <p:spPr>
          <a:xfrm>
            <a:off x="540000" y="500040"/>
            <a:ext cx="4499640" cy="759600"/>
          </a:xfrm>
          <a:prstGeom prst="rect">
            <a:avLst/>
          </a:prstGeom>
          <a:solidFill>
            <a:srgbClr val="fffde7"/>
          </a:solidFill>
          <a:ln w="76320">
            <a:solidFill>
              <a:srgbClr val="4e342e"/>
            </a:solidFill>
            <a:round/>
          </a:ln>
        </p:spPr>
        <p:style>
          <a:lnRef idx="0"/>
          <a:fillRef idx="0"/>
          <a:effectRef idx="0"/>
          <a:fontRef idx="minor"/>
        </p:style>
        <p:txBody>
          <a:bodyPr lIns="128160" rIns="128160" tIns="83160" bIns="83160" anchor="t">
            <a:noAutofit/>
          </a:bodyPr>
          <a:p>
            <a:pPr algn="ctr">
              <a:lnSpc>
                <a:spcPct val="100000"/>
              </a:lnSpc>
              <a:buNone/>
            </a:pPr>
            <a:r>
              <a:rPr b="1" lang="en-PH" sz="2800" spc="-1" strike="noStrike">
                <a:solidFill>
                  <a:srgbClr val="000000"/>
                </a:solidFill>
                <a:latin typeface="Lato"/>
                <a:ea typeface="DejaVu Sans"/>
              </a:rPr>
              <a:t>Namasyal Kami sa Ilocos!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562320" y="1181880"/>
            <a:ext cx="10957320" cy="4865760"/>
          </a:xfrm>
          <a:prstGeom prst="rect">
            <a:avLst/>
          </a:prstGeom>
          <a:solidFill>
            <a:srgbClr val="f3e5f5"/>
          </a:solidFill>
          <a:ln w="76320">
            <a:solidFill>
              <a:srgbClr val="4e342e"/>
            </a:solidFill>
            <a:round/>
          </a:ln>
        </p:spPr>
        <p:style>
          <a:lnRef idx="0"/>
          <a:fillRef idx="0"/>
          <a:effectRef idx="0"/>
          <a:fontRef idx="minor"/>
        </p:style>
        <p:txBody>
          <a:bodyPr lIns="128160" rIns="128160" tIns="83160" bIns="83160" anchor="t">
            <a:noAutofit/>
          </a:bodyPr>
          <a:p>
            <a:pPr>
              <a:lnSpc>
                <a:spcPct val="150000"/>
              </a:lnSpc>
              <a:buNone/>
            </a:pPr>
            <a:r>
              <a:rPr b="1" lang="en-PH" sz="2800" spc="-1" strike="noStrike">
                <a:solidFill>
                  <a:srgbClr val="000000"/>
                </a:solidFill>
                <a:latin typeface="Lato"/>
                <a:ea typeface="DejaVu Sans"/>
              </a:rPr>
              <a:t>Narito pa ang ibang halimbawa ng pang-abay na panlunan.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1. Bumili ng empanadang Iloko si Lester </a:t>
            </a:r>
            <a:r>
              <a:rPr b="1" lang="en-PH" sz="2800" spc="-1" strike="noStrike">
                <a:solidFill>
                  <a:srgbClr val="000000"/>
                </a:solidFill>
                <a:latin typeface="Lato"/>
                <a:ea typeface="DejaVu Sans"/>
              </a:rPr>
              <a:t>sa plasa</a:t>
            </a:r>
            <a:r>
              <a:rPr b="0" lang="en-PH" sz="2800" spc="-1" strike="noStrike">
                <a:solidFill>
                  <a:srgbClr val="000000"/>
                </a:solidFill>
                <a:latin typeface="Lato"/>
                <a:ea typeface="DejaVu Sans"/>
              </a:rPr>
              <a:t>.</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2. Magsusulat ako ng sanaysay </a:t>
            </a:r>
            <a:r>
              <a:rPr b="1" lang="en-PH" sz="2800" spc="-1" strike="noStrike">
                <a:solidFill>
                  <a:srgbClr val="000000"/>
                </a:solidFill>
                <a:latin typeface="Lato"/>
                <a:ea typeface="DejaVu Sans"/>
              </a:rPr>
              <a:t>sa silid-aklatan</a:t>
            </a:r>
            <a:r>
              <a:rPr b="0" lang="en-PH" sz="2800" spc="-1" strike="noStrike">
                <a:solidFill>
                  <a:srgbClr val="000000"/>
                </a:solidFill>
                <a:latin typeface="Lato"/>
                <a:ea typeface="DejaVu Sans"/>
              </a:rPr>
              <a:t>.</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3. </a:t>
            </a:r>
            <a:r>
              <a:rPr b="1" lang="en-PH" sz="2800" spc="-1" strike="noStrike">
                <a:solidFill>
                  <a:srgbClr val="000000"/>
                </a:solidFill>
                <a:latin typeface="Lato"/>
                <a:ea typeface="DejaVu Sans"/>
              </a:rPr>
              <a:t>Sa Bangui</a:t>
            </a:r>
            <a:r>
              <a:rPr b="0" lang="en-PH" sz="2800" spc="-1" strike="noStrike">
                <a:solidFill>
                  <a:srgbClr val="000000"/>
                </a:solidFill>
                <a:latin typeface="Lato"/>
                <a:ea typeface="DejaVu Sans"/>
              </a:rPr>
              <a:t> namin nakita ang mga windmill.</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4. Nagsasalita ng Ilokano ang mga tao</a:t>
            </a:r>
            <a:r>
              <a:rPr b="1" lang="en-PH" sz="2800" spc="-1" strike="noStrike">
                <a:solidFill>
                  <a:srgbClr val="000000"/>
                </a:solidFill>
                <a:latin typeface="Lato"/>
                <a:ea typeface="DejaVu Sans"/>
              </a:rPr>
              <a:t> sa rehiyon ng Ilocos</a:t>
            </a:r>
            <a:r>
              <a:rPr b="0" lang="en-PH" sz="2800" spc="-1" strike="noStrike">
                <a:solidFill>
                  <a:srgbClr val="000000"/>
                </a:solidFill>
                <a:latin typeface="Lato"/>
                <a:ea typeface="DejaVu Sans"/>
              </a:rPr>
              <a:t>.</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5. Namili kami ng pasalubong </a:t>
            </a:r>
            <a:r>
              <a:rPr b="1" lang="en-PH" sz="2800" spc="-1" strike="noStrike">
                <a:solidFill>
                  <a:srgbClr val="000000"/>
                </a:solidFill>
                <a:latin typeface="Lato"/>
                <a:ea typeface="DejaVu Sans"/>
              </a:rPr>
              <a:t>sa Vigan</a:t>
            </a:r>
            <a:r>
              <a:rPr b="0" lang="en-PH" sz="2800" spc="-1" strike="noStrike">
                <a:solidFill>
                  <a:srgbClr val="000000"/>
                </a:solidFill>
                <a:latin typeface="Lato"/>
                <a:ea typeface="DejaVu Sans"/>
              </a:rPr>
              <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 descr=""/>
          <p:cNvPicPr/>
          <p:nvPr/>
        </p:nvPicPr>
        <p:blipFill>
          <a:blip r:embed="rId1"/>
          <a:stretch/>
        </p:blipFill>
        <p:spPr>
          <a:xfrm>
            <a:off x="3565080" y="2520000"/>
            <a:ext cx="4894560" cy="3652560"/>
          </a:xfrm>
          <a:prstGeom prst="rect">
            <a:avLst/>
          </a:prstGeom>
          <a:ln w="0">
            <a:noFill/>
          </a:ln>
        </p:spPr>
      </p:pic>
      <p:sp>
        <p:nvSpPr>
          <p:cNvPr id="149" name=""/>
          <p:cNvSpPr/>
          <p:nvPr/>
        </p:nvSpPr>
        <p:spPr>
          <a:xfrm>
            <a:off x="562320" y="1181880"/>
            <a:ext cx="10957320" cy="1517760"/>
          </a:xfrm>
          <a:prstGeom prst="rect">
            <a:avLst/>
          </a:prstGeom>
          <a:solidFill>
            <a:srgbClr val="f3e5f5"/>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1" lang="en-PH" sz="2800" spc="-1" strike="noStrike">
                <a:solidFill>
                  <a:srgbClr val="000000"/>
                </a:solidFill>
                <a:latin typeface="Lato"/>
                <a:ea typeface="DejaVu Sans"/>
              </a:rPr>
              <a:t>Bumuo ng limang pangungusap na gumagamit ng pang-abay na</a:t>
            </a:r>
            <a:endParaRPr b="0" lang="en-PH" sz="2800" spc="-1" strike="noStrike">
              <a:latin typeface="Arial"/>
            </a:endParaRPr>
          </a:p>
          <a:p>
            <a:pPr algn="ctr">
              <a:lnSpc>
                <a:spcPct val="150000"/>
              </a:lnSpc>
              <a:buNone/>
            </a:pPr>
            <a:r>
              <a:rPr b="1" lang="en-PH" sz="2800" spc="-1" strike="noStrike">
                <a:solidFill>
                  <a:srgbClr val="000000"/>
                </a:solidFill>
                <a:latin typeface="Lato"/>
                <a:ea typeface="DejaVu Sans"/>
              </a:rPr>
              <a:t>panlunan batay sa sumusunod na larawan.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rcRect l="0" t="0" r="10373" b="0"/>
          <a:stretch/>
        </p:blipFill>
        <p:spPr>
          <a:xfrm>
            <a:off x="6480000" y="1114200"/>
            <a:ext cx="5442120" cy="5005440"/>
          </a:xfrm>
          <a:prstGeom prst="rect">
            <a:avLst/>
          </a:prstGeom>
          <a:ln w="0">
            <a:noFill/>
          </a:ln>
        </p:spPr>
      </p:pic>
      <p:sp>
        <p:nvSpPr>
          <p:cNvPr id="128" name=""/>
          <p:cNvSpPr/>
          <p:nvPr/>
        </p:nvSpPr>
        <p:spPr>
          <a:xfrm rot="11400">
            <a:off x="350640" y="370080"/>
            <a:ext cx="6479640" cy="556884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Noong nakaraang tag-init ay nagbakasyon kami nina Nanay at Tatay sa Ilocos Sur. Bukod sa Cavite at Nueva Ecija kung saan ako ipinanganak na lagi naming pinupuntahan, unang beses ko lang na makapapasyal sa isang malayong rehiyon. Sabik na sabik ako at halos hindi nakatulog bago kami bumiyahe.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araw ng aming biyahe, maaga kaming nagpunta sa isang terminal ng bus sa Cubao upang sumakay papuntang Vigan, Ilocos Sur. Napakahaba ng biyahe! “Gaano pa po kalayo?” Maya’t maya ang pagtatanong ko kina Nanay at Tatay. Sumasagot sila ng bilang ng oras na itatagal pa namin sa bus ngunit pakiramdam ko ay wala nang katapusan ang biyahe.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Mabuti na lang at maganda at luntian ang tanawin kaya’t nalibang ako sa pagmamasid. “Ano po ang mga halamang iyon, 'Nay?” sabay turo ko sa mga halamang malalaki at suson-suson ang dahon. Sabi ni Nanay, halamang tabako raw iyon at isa sa mga pangunahing produkto sa Ilocos. Inabot na kami ng gabi sa daan bago tuluyang nakarating sa bayan ng Vigan.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Sabado noon kung kaya pagkatapos pumunta sa hotel na tutuluyan namin ay nanood kami ng </a:t>
            </a:r>
            <a:r>
              <a:rPr b="0" i="1" lang="en-PH" sz="2800" spc="-1" strike="noStrike">
                <a:solidFill>
                  <a:srgbClr val="000000"/>
                </a:solidFill>
                <a:latin typeface="Lato"/>
                <a:ea typeface="DejaVu Sans"/>
              </a:rPr>
              <a:t>dancing lights</a:t>
            </a:r>
            <a:r>
              <a:rPr b="0" lang="en-PH" sz="2800" spc="-1" strike="noStrike">
                <a:solidFill>
                  <a:srgbClr val="000000"/>
                </a:solidFill>
                <a:latin typeface="Lato"/>
                <a:ea typeface="DejaVu Sans"/>
              </a:rPr>
              <a:t> sa plasa ng Vigan. Ang ganda at nakakatuwang pagmasdan ang makulay na mga ilaw sa saliw ng masasayang tugtugin! Pagkatapos ng panonood, pumunta kami sa hilera ng mga kainan ng empanada at okoy. Noong una ay hindi ko alam kung ano ang empanada.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Ano po iyon, 'Tay? Paano po gawin ang empanada?” Niyaya ako ni Tatay na panoorin ang pagluluto habang ipinapaliwanag niya sa akin. Pinagsasama-sama ang harina, itlog, tubig, kaunting asin, at pampakulay para magawa ang pambalot sa empanada. Pagkatapos, sa loob nito ay inilagay ang dinurog na longganisa, itlog, at gulay na maaaring repolyo o hilaw na papaya.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Tinupi ang empanada at pinagdikit ang mga gilid nito upang hindi lumabas ang laman. Pagkatapos ay ipinirito ito. Nang lumutong na ang balot at nag-iba ang kulay ay inilagay na ito sa plato kasama ang sukang Iloko. Ang sarap ng empanada!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Kinabukasan ay naglakad-lakad din kami sa Calle Crisologo.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Nakatutuwang malaman na lahat ng gusaling ipinapatayo sa plasa</a:t>
            </a:r>
            <a:endParaRPr b="0" lang="en-PH" sz="2800" spc="-1" strike="noStrike">
              <a:latin typeface="Arial"/>
            </a:endParaRPr>
          </a:p>
          <a:p>
            <a:pPr algn="just">
              <a:lnSpc>
                <a:spcPct val="150000"/>
              </a:lnSpc>
              <a:buNone/>
            </a:pP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20000" y="1400040"/>
            <a:ext cx="10799640" cy="4359600"/>
          </a:xfrm>
          <a:prstGeom prst="rect">
            <a:avLst/>
          </a:prstGeom>
          <a:solidFill>
            <a:srgbClr val="fce4ec"/>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ng Vigan ay may estilo at disenyo gaya ng mga </a:t>
            </a:r>
            <a:r>
              <a:rPr b="0" i="1" lang="en-PH" sz="2800" spc="-1" strike="noStrike">
                <a:solidFill>
                  <a:srgbClr val="000000"/>
                </a:solidFill>
                <a:latin typeface="Lato"/>
                <a:ea typeface="DejaVu Sans"/>
              </a:rPr>
              <a:t>heritage house</a:t>
            </a:r>
            <a:r>
              <a:rPr b="0" lang="en-PH" sz="2800" spc="-1" strike="noStrike">
                <a:solidFill>
                  <a:srgbClr val="000000"/>
                </a:solidFill>
                <a:latin typeface="Lato"/>
                <a:ea typeface="DejaVu Sans"/>
              </a:rPr>
              <a:t> noong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panahon ng Espanyol. Maaari kang sumakay sa kalesa upang malibot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ang Calle Crisologo. Pakiramdam ko ay bumalik kami sa lumang panahon. Marami ring sari-saring </a:t>
            </a:r>
            <a:r>
              <a:rPr b="0" i="1" lang="en-PH" sz="2800" spc="-1" strike="noStrike">
                <a:solidFill>
                  <a:srgbClr val="000000"/>
                </a:solidFill>
                <a:latin typeface="Lato"/>
                <a:ea typeface="DejaVu Sans"/>
              </a:rPr>
              <a:t>souvenir</a:t>
            </a:r>
            <a:r>
              <a:rPr b="0" lang="en-PH" sz="2800" spc="-1" strike="noStrike">
                <a:solidFill>
                  <a:srgbClr val="000000"/>
                </a:solidFill>
                <a:latin typeface="Lato"/>
                <a:ea typeface="DejaVu Sans"/>
              </a:rPr>
              <a:t> at pampasalubong na mabibili sa mga tindahan. Iba’t iba ang disenyo ng </a:t>
            </a:r>
            <a:r>
              <a:rPr b="0" i="1" lang="en-PH" sz="2800" spc="-1" strike="noStrike">
                <a:solidFill>
                  <a:srgbClr val="000000"/>
                </a:solidFill>
                <a:latin typeface="Lato"/>
                <a:ea typeface="DejaVu Sans"/>
              </a:rPr>
              <a:t>keychain</a:t>
            </a:r>
            <a:r>
              <a:rPr b="0" lang="en-PH" sz="2800" spc="-1" strike="noStrike">
                <a:solidFill>
                  <a:srgbClr val="000000"/>
                </a:solidFill>
                <a:latin typeface="Lato"/>
                <a:ea typeface="DejaVu Sans"/>
              </a:rPr>
              <a:t>, </a:t>
            </a:r>
            <a:r>
              <a:rPr b="0" i="1" lang="en-PH" sz="2800" spc="-1" strike="noStrike">
                <a:solidFill>
                  <a:srgbClr val="000000"/>
                </a:solidFill>
                <a:latin typeface="Lato"/>
                <a:ea typeface="DejaVu Sans"/>
              </a:rPr>
              <a:t>ref magnet</a:t>
            </a:r>
            <a:r>
              <a:rPr b="0" lang="en-PH" sz="2800" spc="-1" strike="noStrike">
                <a:solidFill>
                  <a:srgbClr val="000000"/>
                </a:solidFill>
                <a:latin typeface="Lato"/>
                <a:ea typeface="DejaVu Sans"/>
              </a:rPr>
              <a:t>, mga pang-</a:t>
            </a:r>
            <a:r>
              <a:rPr b="0" i="1" lang="en-PH" sz="2800" spc="-1" strike="noStrike">
                <a:solidFill>
                  <a:srgbClr val="000000"/>
                </a:solidFill>
                <a:latin typeface="Lato"/>
                <a:ea typeface="DejaVu Sans"/>
              </a:rPr>
              <a:t>display</a:t>
            </a:r>
            <a:r>
              <a:rPr b="0" lang="en-PH" sz="2800" spc="-1" strike="noStrike">
                <a:solidFill>
                  <a:srgbClr val="000000"/>
                </a:solidFill>
                <a:latin typeface="Lato"/>
                <a:ea typeface="DejaVu Sans"/>
              </a:rPr>
              <a:t>, hinabing bag, at may mga tindang pagkain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2982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2023-09-02T09:42:55Z</dcterms:modified>
  <cp:revision>307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