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360" cy="620280"/>
          </a:xfrm>
          <a:prstGeom prst="rect">
            <a:avLst/>
          </a:prstGeom>
          <a:ln w="0">
            <a:noFill/>
          </a:ln>
        </p:spPr>
      </p:pic>
      <p:sp>
        <p:nvSpPr>
          <p:cNvPr id="43" name="Rectangle 7"/>
          <p:cNvSpPr/>
          <p:nvPr/>
        </p:nvSpPr>
        <p:spPr>
          <a:xfrm>
            <a:off x="10868760" y="0"/>
            <a:ext cx="955800" cy="955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880" cy="1019880"/>
          </a:xfrm>
          <a:prstGeom prst="rect">
            <a:avLst/>
          </a:prstGeom>
          <a:ln w="0">
            <a:noFill/>
          </a:ln>
        </p:spPr>
      </p:pic>
      <p:sp>
        <p:nvSpPr>
          <p:cNvPr id="45"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680" cy="3369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689720" y="2808000"/>
            <a:ext cx="683028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Classifying Invertebrates</a:t>
            </a:r>
            <a:r>
              <a:rPr b="1" lang="en-US" sz="4000" spc="-1" strike="noStrike">
                <a:solidFill>
                  <a:srgbClr val="ffffff"/>
                </a:solidFill>
                <a:latin typeface="Lato"/>
                <a:ea typeface="PingFang SC"/>
              </a:rPr>
              <a:t> </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429120" y="2304000"/>
            <a:ext cx="11333880" cy="1800000"/>
          </a:xfrm>
          <a:prstGeom prst="rect">
            <a:avLst/>
          </a:prstGeom>
          <a:noFill/>
          <a:ln w="0">
            <a:noFill/>
          </a:ln>
        </p:spPr>
        <p:txBody>
          <a:bodyPr lIns="90000" rIns="90000" tIns="45000" bIns="45000" anchor="t">
            <a:noAutofit/>
          </a:bodyPr>
          <a:p>
            <a:pPr algn="just">
              <a:lnSpc>
                <a:spcPct val="100000"/>
              </a:lnSpc>
              <a:spcBef>
                <a:spcPts val="1417"/>
              </a:spcBef>
              <a:buNone/>
            </a:pPr>
            <a:r>
              <a:rPr b="1" lang="en-PH" sz="1800" spc="-1" strike="noStrike">
                <a:latin typeface="Lato"/>
              </a:rPr>
              <a:t> </a:t>
            </a:r>
            <a:r>
              <a:rPr b="1" lang="en-PH" sz="1800" spc="-1" strike="noStrike">
                <a:latin typeface="Lato"/>
              </a:rPr>
              <a:t>	</a:t>
            </a:r>
            <a:r>
              <a:rPr b="1" lang="en-PH" sz="1800" spc="-1" strike="noStrike">
                <a:latin typeface="Lato"/>
              </a:rPr>
              <a:t>Mollusca</a:t>
            </a:r>
            <a:r>
              <a:rPr b="0" lang="en-PH" sz="1800" spc="-1" strike="noStrike">
                <a:latin typeface="Lato"/>
              </a:rPr>
              <a:t> </a:t>
            </a:r>
            <a:r>
              <a:rPr b="0" lang="en-PH" sz="1800" spc="-1" strike="noStrike">
                <a:latin typeface="Lato"/>
                <a:ea typeface="~\ìþ"/>
              </a:rPr>
              <a:t>is another group of invertebrates characterized by their soft bodies usually covered with shells. They are </a:t>
            </a:r>
            <a:r>
              <a:rPr b="1" lang="en-PH" sz="1800" spc="-1" strike="noStrike">
                <a:latin typeface="Lato"/>
                <a:ea typeface="~\ìþ"/>
              </a:rPr>
              <a:t>dioecious</a:t>
            </a:r>
            <a:r>
              <a:rPr b="0" lang="en-PH" sz="1800" spc="-1" strike="noStrike">
                <a:latin typeface="Lato"/>
                <a:ea typeface="~\ìþ"/>
              </a:rPr>
              <a:t> and are bilaterally symmetrical. </a:t>
            </a:r>
            <a:r>
              <a:rPr b="1" lang="en-PH" sz="1800" spc="-1" strike="noStrike">
                <a:latin typeface="Lato"/>
                <a:ea typeface="~\ìþ"/>
              </a:rPr>
              <a:t>Dioecy </a:t>
            </a:r>
            <a:r>
              <a:rPr b="0" lang="en-PH" sz="1800" spc="-1" strike="noStrike">
                <a:latin typeface="Lato"/>
                <a:ea typeface="~\ìþ"/>
              </a:rPr>
              <a:t>is a characteristic in which organisms can be grouped as male or female </a:t>
            </a:r>
            <a:r>
              <a:rPr b="0" lang="en-PH" sz="1800" spc="-1" strike="noStrike">
                <a:latin typeface="Lato"/>
                <a:ea typeface="®Ééþ"/>
              </a:rPr>
              <a:t>based on their reproductive organs. A mollusk body has two distinctive regions. The first one is called the head and foot region, which is used in locomotion. The second one is called the </a:t>
            </a:r>
            <a:r>
              <a:rPr b="1" lang="en-PH" sz="1800" spc="-1" strike="noStrike">
                <a:latin typeface="Lato"/>
                <a:ea typeface="®Ééþ"/>
              </a:rPr>
              <a:t>visceral mass</a:t>
            </a:r>
            <a:r>
              <a:rPr b="0" lang="en-PH" sz="1800" spc="-1" strike="noStrike">
                <a:latin typeface="Lato"/>
                <a:ea typeface="®Ééþ"/>
              </a:rPr>
              <a:t>. The visceral mass is the largest part that contains </a:t>
            </a:r>
            <a:r>
              <a:rPr b="0" lang="en-PH" sz="1800" spc="-1" strike="noStrike">
                <a:latin typeface="Lato"/>
                <a:ea typeface="~\ìþ"/>
              </a:rPr>
              <a:t>the different internal organs. The </a:t>
            </a:r>
            <a:r>
              <a:rPr b="1" lang="en-PH" sz="1800" spc="-1" strike="noStrike">
                <a:latin typeface="Lato"/>
                <a:ea typeface="~\ìþ"/>
              </a:rPr>
              <a:t>mantle</a:t>
            </a:r>
            <a:r>
              <a:rPr b="0" lang="en-PH" sz="1800" spc="-1" strike="noStrike">
                <a:latin typeface="Lato"/>
                <a:ea typeface="~\ìþ"/>
              </a:rPr>
              <a:t>, a thick fold of tissue that secretes the shell, </a:t>
            </a:r>
            <a:r>
              <a:rPr b="0" lang="en-PH" sz="1800" spc="-1" strike="noStrike">
                <a:latin typeface="Lato"/>
                <a:ea typeface="®Ééþ"/>
              </a:rPr>
              <a:t>covers the mollusk’s entire body.</a:t>
            </a:r>
            <a:endParaRPr b="0" lang="en-PH" sz="1800" spc="-1" strike="noStrike">
              <a:latin typeface="Arial"/>
            </a:endParaRPr>
          </a:p>
          <a:p>
            <a:pPr algn="just">
              <a:lnSpc>
                <a:spcPct val="100000"/>
              </a:lnSpc>
              <a:spcBef>
                <a:spcPts val="1417"/>
              </a:spcBef>
              <a:buNone/>
            </a:pPr>
            <a:endParaRPr b="0" lang="en-PH" sz="1800" spc="-1" strike="noStrike">
              <a:latin typeface="Arial"/>
            </a:endParaRPr>
          </a:p>
        </p:txBody>
      </p:sp>
      <p:sp>
        <p:nvSpPr>
          <p:cNvPr id="156" name=""/>
          <p:cNvSpPr/>
          <p:nvPr/>
        </p:nvSpPr>
        <p:spPr>
          <a:xfrm>
            <a:off x="1510560" y="360000"/>
            <a:ext cx="9167760" cy="707760"/>
          </a:xfrm>
          <a:prstGeom prst="rect">
            <a:avLst/>
          </a:prstGeom>
          <a:noFill/>
          <a:ln w="0">
            <a:noFill/>
          </a:ln>
        </p:spPr>
        <p:style>
          <a:lnRef idx="0"/>
          <a:fillRef idx="0"/>
          <a:effectRef idx="0"/>
          <a:fontRef idx="minor"/>
        </p:style>
      </p:sp>
      <p:sp>
        <p:nvSpPr>
          <p:cNvPr id="157"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p:nvPr>
        </p:nvSpPr>
        <p:spPr>
          <a:xfrm>
            <a:off x="429120" y="1548360"/>
            <a:ext cx="11333880" cy="169164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ea typeface="®Ééþ"/>
              </a:rPr>
              <a:t> </a:t>
            </a:r>
            <a:r>
              <a:rPr b="0" lang="en-PH" sz="1800" spc="-1" strike="noStrike">
                <a:latin typeface="Lato"/>
                <a:ea typeface="®Ééþ"/>
              </a:rPr>
              <a:t>	</a:t>
            </a:r>
            <a:r>
              <a:rPr b="1" lang="en-PH" sz="1800" spc="-1" strike="noStrike">
                <a:latin typeface="Lato"/>
                <a:ea typeface="®Ééþ"/>
              </a:rPr>
              <a:t>Mollusks</a:t>
            </a:r>
            <a:r>
              <a:rPr b="0" lang="en-PH" sz="1800" spc="-1" strike="noStrike">
                <a:latin typeface="Lato"/>
                <a:ea typeface="®Ééþ"/>
              </a:rPr>
              <a:t> are heterotrophs, and they exhibit various modes of obtaining nutrients. Some mollusks are carnivores, while some are herbivores. However, there are also scavengers, and some are parasites. Most mollusks have mouths that contain the radula, which they use in scraping food from the surface they are onto. Filter feeders, such as clams, oysters, and mussels, lack the radula; therefore, they obtain food through filter feeding. The images below show some of the representative animals of phylum Mollusca.</a:t>
            </a:r>
            <a:endParaRPr b="0" lang="en-PH" sz="1800" spc="-1" strike="noStrike">
              <a:latin typeface="Arial"/>
            </a:endParaRPr>
          </a:p>
          <a:p>
            <a:pPr>
              <a:lnSpc>
                <a:spcPct val="100000"/>
              </a:lnSpc>
              <a:spcBef>
                <a:spcPts val="1417"/>
              </a:spcBef>
              <a:buNone/>
            </a:pPr>
            <a:endParaRPr b="0" lang="en-PH" sz="1800" spc="-1" strike="noStrike">
              <a:latin typeface="Arial"/>
            </a:endParaRPr>
          </a:p>
        </p:txBody>
      </p:sp>
      <p:sp>
        <p:nvSpPr>
          <p:cNvPr id="159" name=""/>
          <p:cNvSpPr/>
          <p:nvPr/>
        </p:nvSpPr>
        <p:spPr>
          <a:xfrm>
            <a:off x="720000" y="360000"/>
            <a:ext cx="9167760" cy="707760"/>
          </a:xfrm>
          <a:prstGeom prst="rect">
            <a:avLst/>
          </a:prstGeom>
          <a:noFill/>
          <a:ln w="0">
            <a:noFill/>
          </a:ln>
        </p:spPr>
        <p:style>
          <a:lnRef idx="0"/>
          <a:fillRef idx="0"/>
          <a:effectRef idx="0"/>
          <a:fontRef idx="minor"/>
        </p:style>
      </p:sp>
      <p:pic>
        <p:nvPicPr>
          <p:cNvPr id="160" name="" descr=""/>
          <p:cNvPicPr/>
          <p:nvPr/>
        </p:nvPicPr>
        <p:blipFill>
          <a:blip r:embed="rId1"/>
          <a:stretch/>
        </p:blipFill>
        <p:spPr>
          <a:xfrm>
            <a:off x="900000" y="3450600"/>
            <a:ext cx="3237120" cy="2126520"/>
          </a:xfrm>
          <a:prstGeom prst="rect">
            <a:avLst/>
          </a:prstGeom>
          <a:ln w="29160">
            <a:solidFill>
              <a:srgbClr val="000000"/>
            </a:solidFill>
            <a:round/>
          </a:ln>
        </p:spPr>
      </p:pic>
      <p:pic>
        <p:nvPicPr>
          <p:cNvPr id="161" name="" descr=""/>
          <p:cNvPicPr/>
          <p:nvPr/>
        </p:nvPicPr>
        <p:blipFill>
          <a:blip r:embed="rId2"/>
          <a:stretch/>
        </p:blipFill>
        <p:spPr>
          <a:xfrm>
            <a:off x="4752000" y="3427200"/>
            <a:ext cx="3057120" cy="2149920"/>
          </a:xfrm>
          <a:prstGeom prst="rect">
            <a:avLst/>
          </a:prstGeom>
          <a:ln w="29160">
            <a:solidFill>
              <a:srgbClr val="000000"/>
            </a:solidFill>
            <a:round/>
          </a:ln>
        </p:spPr>
      </p:pic>
      <p:pic>
        <p:nvPicPr>
          <p:cNvPr id="162" name="" descr=""/>
          <p:cNvPicPr/>
          <p:nvPr/>
        </p:nvPicPr>
        <p:blipFill>
          <a:blip r:embed="rId3"/>
          <a:stretch/>
        </p:blipFill>
        <p:spPr>
          <a:xfrm>
            <a:off x="8373960" y="3456000"/>
            <a:ext cx="3051720" cy="2121120"/>
          </a:xfrm>
          <a:prstGeom prst="rect">
            <a:avLst/>
          </a:prstGeom>
          <a:ln w="29160">
            <a:solidFill>
              <a:srgbClr val="000000"/>
            </a:solidFill>
            <a:round/>
          </a:ln>
        </p:spPr>
      </p:pic>
      <p:sp>
        <p:nvSpPr>
          <p:cNvPr id="163" name=""/>
          <p:cNvSpPr/>
          <p:nvPr/>
        </p:nvSpPr>
        <p:spPr>
          <a:xfrm>
            <a:off x="1080000" y="5760000"/>
            <a:ext cx="2877120" cy="35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1800" spc="-1" strike="noStrike">
                <a:solidFill>
                  <a:srgbClr val="000000"/>
                </a:solidFill>
                <a:latin typeface="Lato"/>
                <a:ea typeface="~\ìþ"/>
              </a:rPr>
              <a:t>A snail has a single shell.</a:t>
            </a:r>
            <a:endParaRPr b="0" lang="en-PH" sz="1800" spc="-1" strike="noStrike">
              <a:latin typeface="Arial"/>
            </a:endParaRPr>
          </a:p>
        </p:txBody>
      </p:sp>
      <p:sp>
        <p:nvSpPr>
          <p:cNvPr id="164" name=""/>
          <p:cNvSpPr/>
          <p:nvPr/>
        </p:nvSpPr>
        <p:spPr>
          <a:xfrm>
            <a:off x="8460000" y="5760000"/>
            <a:ext cx="2877120" cy="35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1800" spc="-1" strike="noStrike">
                <a:solidFill>
                  <a:srgbClr val="000000"/>
                </a:solidFill>
                <a:latin typeface="Lato"/>
                <a:ea typeface="~\ìþ"/>
              </a:rPr>
              <a:t>A squid lacks a shell.</a:t>
            </a:r>
            <a:endParaRPr b="0" lang="en-PH" sz="1800" spc="-1" strike="noStrike">
              <a:latin typeface="Arial"/>
            </a:endParaRPr>
          </a:p>
        </p:txBody>
      </p:sp>
      <p:sp>
        <p:nvSpPr>
          <p:cNvPr id="165" name=""/>
          <p:cNvSpPr/>
          <p:nvPr/>
        </p:nvSpPr>
        <p:spPr>
          <a:xfrm>
            <a:off x="4860000" y="5760000"/>
            <a:ext cx="2877120" cy="35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1800" spc="-1" strike="noStrike">
                <a:solidFill>
                  <a:srgbClr val="000000"/>
                </a:solidFill>
                <a:latin typeface="Lato"/>
                <a:ea typeface="~\ìþ"/>
              </a:rPr>
              <a:t>Clams have two shells.</a:t>
            </a:r>
            <a:endParaRPr b="0" lang="en-PH" sz="1800" spc="-1" strike="noStrike">
              <a:latin typeface="Arial"/>
            </a:endParaRPr>
          </a:p>
        </p:txBody>
      </p:sp>
      <p:sp>
        <p:nvSpPr>
          <p:cNvPr id="166"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p:nvPr>
        </p:nvSpPr>
        <p:spPr>
          <a:xfrm>
            <a:off x="852120" y="2520000"/>
            <a:ext cx="10487880" cy="234000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ea typeface="®Ééþ"/>
              </a:rPr>
              <a:t> </a:t>
            </a:r>
            <a:r>
              <a:rPr b="0" lang="en-PH" sz="1800" spc="-1" strike="noStrike">
                <a:latin typeface="Lato"/>
                <a:ea typeface="®Ééþ"/>
              </a:rPr>
              <a:t>	</a:t>
            </a:r>
            <a:r>
              <a:rPr b="0" lang="en-PH" sz="1800" spc="-1" strike="noStrike">
                <a:latin typeface="Lato"/>
                <a:ea typeface="®Ééþ"/>
              </a:rPr>
              <a:t>The next kind of invertebrates belongs to </a:t>
            </a:r>
            <a:r>
              <a:rPr b="1" lang="en-PH" sz="1800" spc="-1" strike="noStrike">
                <a:latin typeface="Lato"/>
                <a:ea typeface="®Ééþ"/>
              </a:rPr>
              <a:t>phylum Annelida</a:t>
            </a:r>
            <a:r>
              <a:rPr b="0" lang="en-PH" sz="1800" spc="-1" strike="noStrike">
                <a:latin typeface="Lato"/>
                <a:ea typeface="~\ìþ"/>
              </a:rPr>
              <a:t>, characterized by their cylindrical, ring-like, </a:t>
            </a:r>
            <a:r>
              <a:rPr b="0" lang="en-PH" sz="1800" spc="-1" strike="noStrike">
                <a:latin typeface="Lato"/>
                <a:ea typeface="®Ééþ"/>
              </a:rPr>
              <a:t>segmented bodies. The name </a:t>
            </a:r>
            <a:r>
              <a:rPr b="1" lang="en-PH" sz="1800" spc="-1" strike="noStrike">
                <a:latin typeface="Lato"/>
                <a:ea typeface="®Ééþ"/>
              </a:rPr>
              <a:t>“annelids”</a:t>
            </a:r>
            <a:r>
              <a:rPr b="0" lang="en-PH" sz="1800" spc="-1" strike="noStrike">
                <a:latin typeface="Lato"/>
                <a:ea typeface="®Ééþ"/>
              </a:rPr>
              <a:t> is derived from the Latin word </a:t>
            </a:r>
            <a:r>
              <a:rPr b="1" lang="en-PH" sz="1800" spc="-1" strike="noStrike">
                <a:latin typeface="Lato"/>
                <a:ea typeface="~\ìþ"/>
              </a:rPr>
              <a:t>annulus</a:t>
            </a:r>
            <a:r>
              <a:rPr b="0" lang="en-PH" sz="1800" spc="-1" strike="noStrike">
                <a:latin typeface="Lato"/>
                <a:ea typeface="~\ìþ"/>
              </a:rPr>
              <a:t>, which means ring. Each segment contains </a:t>
            </a:r>
            <a:r>
              <a:rPr b="0" lang="en-PH" sz="1800" spc="-1" strike="noStrike">
                <a:latin typeface="Lato"/>
                <a:ea typeface="®Ééþ"/>
              </a:rPr>
              <a:t>organ systems and is partitioned by a layer of tissue called the </a:t>
            </a:r>
            <a:r>
              <a:rPr b="1" lang="en-PH" sz="1800" spc="-1" strike="noStrike">
                <a:latin typeface="Lato"/>
                <a:ea typeface="®Ééþ"/>
              </a:rPr>
              <a:t>septum</a:t>
            </a:r>
            <a:r>
              <a:rPr b="0" lang="en-PH" sz="1800" spc="-1" strike="noStrike">
                <a:latin typeface="Lato"/>
                <a:ea typeface="®Ééþ"/>
              </a:rPr>
              <a:t>.Annelids have a complete and tubular digestive system running the entire length of the body. They exhibit bilateral symmetry with the entire flexible muscular body covered with a thick layer of cuticle. Annelids can swim, crawl, and burrow into the ground because of their highly muscular bodies and the very fine, bristle-like setae covering the body. </a:t>
            </a:r>
            <a:endParaRPr b="0" lang="en-PH" sz="1800" spc="-1" strike="noStrike">
              <a:latin typeface="Arial"/>
            </a:endParaRPr>
          </a:p>
          <a:p>
            <a:pPr algn="just">
              <a:lnSpc>
                <a:spcPct val="100000"/>
              </a:lnSpc>
              <a:spcBef>
                <a:spcPts val="1417"/>
              </a:spcBef>
              <a:buNone/>
            </a:pPr>
            <a:endParaRPr b="0" lang="en-PH" sz="1800" spc="-1" strike="noStrike">
              <a:latin typeface="Arial"/>
            </a:endParaRPr>
          </a:p>
        </p:txBody>
      </p:sp>
      <p:sp>
        <p:nvSpPr>
          <p:cNvPr id="168" name=""/>
          <p:cNvSpPr/>
          <p:nvPr/>
        </p:nvSpPr>
        <p:spPr>
          <a:xfrm>
            <a:off x="720000" y="360000"/>
            <a:ext cx="9167760" cy="707760"/>
          </a:xfrm>
          <a:prstGeom prst="rect">
            <a:avLst/>
          </a:prstGeom>
          <a:noFill/>
          <a:ln w="0">
            <a:noFill/>
          </a:ln>
        </p:spPr>
        <p:style>
          <a:lnRef idx="0"/>
          <a:fillRef idx="0"/>
          <a:effectRef idx="0"/>
          <a:fontRef idx="minor"/>
        </p:style>
      </p:sp>
      <p:sp>
        <p:nvSpPr>
          <p:cNvPr id="169"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 descr=""/>
          <p:cNvPicPr/>
          <p:nvPr/>
        </p:nvPicPr>
        <p:blipFill>
          <a:blip r:embed="rId1"/>
          <a:stretch/>
        </p:blipFill>
        <p:spPr>
          <a:xfrm>
            <a:off x="2160000" y="2520000"/>
            <a:ext cx="3777120" cy="2337120"/>
          </a:xfrm>
          <a:prstGeom prst="rect">
            <a:avLst/>
          </a:prstGeom>
          <a:ln w="29160">
            <a:solidFill>
              <a:srgbClr val="000000"/>
            </a:solidFill>
            <a:round/>
          </a:ln>
        </p:spPr>
      </p:pic>
      <p:pic>
        <p:nvPicPr>
          <p:cNvPr id="171" name="" descr=""/>
          <p:cNvPicPr/>
          <p:nvPr/>
        </p:nvPicPr>
        <p:blipFill>
          <a:blip r:embed="rId2"/>
          <a:stretch/>
        </p:blipFill>
        <p:spPr>
          <a:xfrm>
            <a:off x="6300000" y="2520000"/>
            <a:ext cx="3837240" cy="2337120"/>
          </a:xfrm>
          <a:prstGeom prst="rect">
            <a:avLst/>
          </a:prstGeom>
          <a:ln w="29160">
            <a:solidFill>
              <a:srgbClr val="000000"/>
            </a:solidFill>
            <a:round/>
          </a:ln>
        </p:spPr>
      </p:pic>
      <p:sp>
        <p:nvSpPr>
          <p:cNvPr id="172" name=""/>
          <p:cNvSpPr/>
          <p:nvPr/>
        </p:nvSpPr>
        <p:spPr>
          <a:xfrm>
            <a:off x="6842880" y="5040000"/>
            <a:ext cx="2697120" cy="53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ìþ"/>
              </a:rPr>
              <a:t>A leech</a:t>
            </a:r>
            <a:endParaRPr b="0" lang="en-PH" sz="2000" spc="-1" strike="noStrike">
              <a:latin typeface="Arial"/>
            </a:endParaRPr>
          </a:p>
        </p:txBody>
      </p:sp>
      <p:sp>
        <p:nvSpPr>
          <p:cNvPr id="173" name=""/>
          <p:cNvSpPr/>
          <p:nvPr/>
        </p:nvSpPr>
        <p:spPr>
          <a:xfrm>
            <a:off x="2664000" y="5006880"/>
            <a:ext cx="2697120" cy="53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ìþ"/>
              </a:rPr>
              <a:t>An earthworm</a:t>
            </a:r>
            <a:endParaRPr b="0" lang="en-PH" sz="2000" spc="-1" strike="noStrike">
              <a:latin typeface="Arial"/>
            </a:endParaRPr>
          </a:p>
        </p:txBody>
      </p:sp>
      <p:sp>
        <p:nvSpPr>
          <p:cNvPr id="174" name=""/>
          <p:cNvSpPr txBox="1"/>
          <p:nvPr/>
        </p:nvSpPr>
        <p:spPr>
          <a:xfrm>
            <a:off x="695880" y="1692000"/>
            <a:ext cx="10800000" cy="802440"/>
          </a:xfrm>
          <a:prstGeom prst="rect">
            <a:avLst/>
          </a:prstGeom>
          <a:noFill/>
          <a:ln w="0">
            <a:noFill/>
          </a:ln>
        </p:spPr>
        <p:txBody>
          <a:bodyPr lIns="90000" rIns="90000" tIns="45000" bIns="45000" anchor="t">
            <a:noAutofit/>
          </a:bodyPr>
          <a:p>
            <a:pPr algn="just">
              <a:buNone/>
            </a:pPr>
            <a:r>
              <a:rPr b="0" lang="en-PH" sz="1800" spc="-1" strike="noStrike">
                <a:latin typeface="Lato"/>
                <a:ea typeface="®Ééþ"/>
              </a:rPr>
              <a:t>	</a:t>
            </a:r>
            <a:r>
              <a:rPr b="0" lang="en-PH" sz="1800" spc="-1" strike="noStrike">
                <a:latin typeface="Lato"/>
                <a:ea typeface="®Ééþ"/>
              </a:rPr>
              <a:t>The setae also support the worm in its burrow. The representative animals for the phylum Annelida are the earthworms and leeches.</a:t>
            </a:r>
            <a:endParaRPr b="0" lang="en-PH" sz="1800" spc="-1" strike="noStrike">
              <a:latin typeface="Arial"/>
            </a:endParaRPr>
          </a:p>
        </p:txBody>
      </p:sp>
      <p:sp>
        <p:nvSpPr>
          <p:cNvPr id="175"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p:nvPr>
        </p:nvSpPr>
        <p:spPr>
          <a:xfrm>
            <a:off x="429120" y="2150640"/>
            <a:ext cx="11333880" cy="3069360"/>
          </a:xfrm>
          <a:prstGeom prst="rect">
            <a:avLst/>
          </a:prstGeom>
          <a:noFill/>
          <a:ln w="0">
            <a:noFill/>
          </a:ln>
        </p:spPr>
        <p:txBody>
          <a:bodyPr lIns="90000" rIns="90000" tIns="45000" bIns="45000" anchor="t">
            <a:noAutofit/>
          </a:bodyPr>
          <a:p>
            <a:pPr algn="just">
              <a:lnSpc>
                <a:spcPct val="115000"/>
              </a:lnSpc>
              <a:spcBef>
                <a:spcPts val="1417"/>
              </a:spcBef>
              <a:buNone/>
            </a:pPr>
            <a:r>
              <a:rPr b="1" lang="en-PH" sz="1800" spc="-1" strike="noStrike">
                <a:latin typeface="Lato"/>
              </a:rPr>
              <a:t> </a:t>
            </a:r>
            <a:r>
              <a:rPr b="1" lang="en-PH" sz="1800" spc="-1" strike="noStrike">
                <a:latin typeface="Lato"/>
              </a:rPr>
              <a:t>	</a:t>
            </a:r>
            <a:r>
              <a:rPr b="1" lang="en-PH" sz="1800" spc="-1" strike="noStrike">
                <a:latin typeface="Lato"/>
              </a:rPr>
              <a:t>Arthropoda</a:t>
            </a:r>
            <a:r>
              <a:rPr b="0" lang="en-PH" sz="1800" spc="-1" strike="noStrike">
                <a:latin typeface="Lato"/>
              </a:rPr>
              <a:t> is another group of </a:t>
            </a:r>
            <a:r>
              <a:rPr b="0" lang="en-PH" sz="1800" spc="-1" strike="noStrike">
                <a:latin typeface="Lato"/>
                <a:ea typeface="®Ééþ"/>
              </a:rPr>
              <a:t>invertebrates that exhibit bilateral symmetry and cephalization. They have segmented bodies specialized in performing specific functions. Arthropods are considered the most successful, numerous, diverse, and widespread among all the animals.</a:t>
            </a:r>
            <a:endParaRPr b="0" lang="en-PH" sz="1800" spc="-1" strike="noStrike">
              <a:latin typeface="Arial"/>
            </a:endParaRPr>
          </a:p>
          <a:p>
            <a:pPr algn="just">
              <a:lnSpc>
                <a:spcPct val="115000"/>
              </a:lnSpc>
              <a:spcBef>
                <a:spcPts val="1417"/>
              </a:spcBef>
              <a:buNone/>
            </a:pPr>
            <a:r>
              <a:rPr b="0" lang="en-PH" sz="1800" spc="-1" strike="noStrike">
                <a:latin typeface="Lato"/>
                <a:ea typeface="®Ééþ"/>
              </a:rPr>
              <a:t> </a:t>
            </a:r>
            <a:r>
              <a:rPr b="1" lang="en-PH" sz="1800" spc="-1" strike="noStrike">
                <a:latin typeface="Lato"/>
                <a:ea typeface="®Ééþ"/>
              </a:rPr>
              <a:t>Phylum Arthropoda</a:t>
            </a:r>
            <a:r>
              <a:rPr b="0" lang="en-PH" sz="1800" spc="-1" strike="noStrike">
                <a:latin typeface="Lato"/>
                <a:ea typeface="®Ééþ"/>
              </a:rPr>
              <a:t> is generally subdivided into five subphyla: Trilobitomorpha, Chelicerata, Crustacea, Myriapoda, and Hexapoda. The following are some of the classes that belong to the five subphyla: Insecta (from subphylum Hexapoda), Arachnida (from subphylum Chelicerata), and Chilopoda, and Diplopoda (from subphylum Trilobitomorpha). The insects belong to the class Insecta and are considered the most abundant of the arthropods. They are diverse and widespread among land animals since they can be found in all types of habitats. </a:t>
            </a:r>
            <a:endParaRPr b="0" lang="en-PH" sz="1800" spc="-1" strike="noStrike">
              <a:latin typeface="Arial"/>
            </a:endParaRPr>
          </a:p>
        </p:txBody>
      </p:sp>
      <p:sp>
        <p:nvSpPr>
          <p:cNvPr id="177" name=""/>
          <p:cNvSpPr/>
          <p:nvPr/>
        </p:nvSpPr>
        <p:spPr>
          <a:xfrm>
            <a:off x="720000" y="360000"/>
            <a:ext cx="9167760" cy="707760"/>
          </a:xfrm>
          <a:prstGeom prst="rect">
            <a:avLst/>
          </a:prstGeom>
          <a:noFill/>
          <a:ln w="0">
            <a:noFill/>
          </a:ln>
        </p:spPr>
        <p:style>
          <a:lnRef idx="0"/>
          <a:fillRef idx="0"/>
          <a:effectRef idx="0"/>
          <a:fontRef idx="minor"/>
        </p:style>
      </p:sp>
      <p:sp>
        <p:nvSpPr>
          <p:cNvPr id="178"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p:nvPr>
        </p:nvSpPr>
        <p:spPr>
          <a:xfrm>
            <a:off x="429120" y="2844000"/>
            <a:ext cx="11333880" cy="1260000"/>
          </a:xfrm>
          <a:prstGeom prst="rect">
            <a:avLst/>
          </a:prstGeom>
          <a:noFill/>
          <a:ln w="0">
            <a:noFill/>
          </a:ln>
        </p:spPr>
        <p:txBody>
          <a:bodyPr lIns="90000" rIns="90000" tIns="45000" bIns="45000" anchor="t">
            <a:noAutofit/>
          </a:bodyPr>
          <a:p>
            <a:pPr algn="just">
              <a:lnSpc>
                <a:spcPct val="100000"/>
              </a:lnSpc>
              <a:buNone/>
            </a:pPr>
            <a:r>
              <a:rPr b="0" lang="en-PH" sz="1800" spc="-1" strike="noStrike">
                <a:latin typeface="Lato"/>
                <a:ea typeface="®Ééþ"/>
              </a:rPr>
              <a:t> </a:t>
            </a:r>
            <a:r>
              <a:rPr b="0" lang="en-PH" sz="1800" spc="-1" strike="noStrike">
                <a:latin typeface="Lato"/>
                <a:ea typeface="®Ééþ"/>
              </a:rPr>
              <a:t>	</a:t>
            </a:r>
            <a:r>
              <a:rPr b="0" lang="en-PH" sz="1800" spc="-1" strike="noStrike">
                <a:latin typeface="Lato"/>
                <a:ea typeface="®Ééþ"/>
              </a:rPr>
              <a:t>The other arthropods are classified based on the number of their appendages. Arachnids have four pairs of jointed legs, and they include spiders and scorpions. The</a:t>
            </a:r>
            <a:r>
              <a:rPr b="1" lang="en-PH" sz="1800" spc="-1" strike="noStrike">
                <a:latin typeface="Lato"/>
                <a:ea typeface="®Ééþ"/>
              </a:rPr>
              <a:t> chilopods</a:t>
            </a:r>
            <a:r>
              <a:rPr b="0" lang="en-PH" sz="1800" spc="-1" strike="noStrike">
                <a:latin typeface="Lato"/>
                <a:ea typeface="®Ééþ"/>
              </a:rPr>
              <a:t> include the centipede with one pair of legs per segment, while the diplopods include the millipede with two pairs of legs per segment. Finally, we have the crustaceans, including the shrimps, lobsters, and crabs, which have five pairs of legs.</a:t>
            </a:r>
            <a:endParaRPr b="0" lang="en-PH" sz="1800" spc="-1" strike="noStrike">
              <a:latin typeface="Arial"/>
            </a:endParaRPr>
          </a:p>
        </p:txBody>
      </p:sp>
      <p:sp>
        <p:nvSpPr>
          <p:cNvPr id="180" name=""/>
          <p:cNvSpPr/>
          <p:nvPr/>
        </p:nvSpPr>
        <p:spPr>
          <a:xfrm>
            <a:off x="720000" y="360000"/>
            <a:ext cx="9167760" cy="707760"/>
          </a:xfrm>
          <a:prstGeom prst="rect">
            <a:avLst/>
          </a:prstGeom>
          <a:noFill/>
          <a:ln w="0">
            <a:noFill/>
          </a:ln>
        </p:spPr>
        <p:style>
          <a:lnRef idx="0"/>
          <a:fillRef idx="0"/>
          <a:effectRef idx="0"/>
          <a:fontRef idx="minor"/>
        </p:style>
      </p:sp>
      <p:pic>
        <p:nvPicPr>
          <p:cNvPr id="181" name="" descr=""/>
          <p:cNvPicPr/>
          <p:nvPr/>
        </p:nvPicPr>
        <p:blipFill>
          <a:blip r:embed="rId1"/>
          <a:stretch/>
        </p:blipFill>
        <p:spPr>
          <a:xfrm>
            <a:off x="5400000" y="4188960"/>
            <a:ext cx="3506760" cy="1751040"/>
          </a:xfrm>
          <a:prstGeom prst="rect">
            <a:avLst/>
          </a:prstGeom>
          <a:ln w="29160">
            <a:solidFill>
              <a:srgbClr val="000000"/>
            </a:solidFill>
            <a:round/>
          </a:ln>
        </p:spPr>
      </p:pic>
      <p:sp>
        <p:nvSpPr>
          <p:cNvPr id="182" name=""/>
          <p:cNvSpPr/>
          <p:nvPr/>
        </p:nvSpPr>
        <p:spPr>
          <a:xfrm>
            <a:off x="1440000" y="5184000"/>
            <a:ext cx="3777120" cy="71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DejaVu Sans"/>
              </a:rPr>
              <a:t>The centipede is an arthropod under class Chilopoda.</a:t>
            </a:r>
            <a:endParaRPr b="0" lang="en-PH" sz="2000" spc="-1" strike="noStrike">
              <a:latin typeface="Arial"/>
            </a:endParaRPr>
          </a:p>
        </p:txBody>
      </p:sp>
      <p:sp>
        <p:nvSpPr>
          <p:cNvPr id="183" name=""/>
          <p:cNvSpPr/>
          <p:nvPr/>
        </p:nvSpPr>
        <p:spPr>
          <a:xfrm>
            <a:off x="426960" y="1584000"/>
            <a:ext cx="11338200" cy="1231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Ééþ"/>
              </a:rPr>
              <a:t>	</a:t>
            </a:r>
            <a:r>
              <a:rPr b="0" lang="en-PH" sz="1800" spc="-1" strike="noStrike">
                <a:solidFill>
                  <a:srgbClr val="000000"/>
                </a:solidFill>
                <a:latin typeface="Lato"/>
                <a:ea typeface="®Ééþ"/>
              </a:rPr>
              <a:t>Compared to the other arthropods, insects have three pairs of jointed legs in the adult stage of their life cycle. Most insects have bodies that are divided into the head, thorax, and abdomen. The head bears the eyes, a pair of antennae, and the mouthparts adapted for piercing, biting, sucking, and chewing. The thorax bears three pairs of appendages and the wings on its side. The abdomen bears the internal organs.</a:t>
            </a:r>
            <a:endParaRPr b="0" lang="en-PH" sz="1800" spc="-1" strike="noStrike">
              <a:latin typeface="Arial"/>
            </a:endParaRPr>
          </a:p>
        </p:txBody>
      </p:sp>
      <p:sp>
        <p:nvSpPr>
          <p:cNvPr id="184"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p:nvPr>
        </p:nvSpPr>
        <p:spPr>
          <a:xfrm>
            <a:off x="429120" y="2304360"/>
            <a:ext cx="11333880" cy="2159640"/>
          </a:xfrm>
          <a:prstGeom prst="rect">
            <a:avLst/>
          </a:prstGeom>
          <a:noFill/>
          <a:ln w="0">
            <a:noFill/>
          </a:ln>
        </p:spPr>
        <p:txBody>
          <a:bodyPr lIns="90000" rIns="90000" tIns="45000" bIns="45000" anchor="t">
            <a:noAutofit/>
          </a:bodyPr>
          <a:p>
            <a:pPr algn="just">
              <a:lnSpc>
                <a:spcPct val="100000"/>
              </a:lnSpc>
              <a:spcBef>
                <a:spcPts val="1417"/>
              </a:spcBef>
              <a:buNone/>
            </a:pP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The last group of the invertebrates belong to </a:t>
            </a:r>
            <a:r>
              <a:rPr b="1" lang="en-PH" sz="1800" spc="-1" strike="noStrike">
                <a:solidFill>
                  <a:srgbClr val="000000"/>
                </a:solidFill>
                <a:latin typeface="Lato"/>
              </a:rPr>
              <a:t>phylum Echinodermata</a:t>
            </a:r>
            <a:r>
              <a:rPr b="0" lang="en-PH" sz="1800" spc="-1" strike="noStrike">
                <a:solidFill>
                  <a:srgbClr val="000000"/>
                </a:solidFill>
                <a:latin typeface="Lato"/>
              </a:rPr>
              <a:t>. Echinoderms are known as animals with a spiny skin. They are chiefly marine animals and exhibit radial symmetry. An endoskeleton consisting of a series of plates composed of lime or calcium carbonate called the ossicles supports an echinoderm’s body. </a:t>
            </a:r>
            <a:endParaRPr b="0" lang="en-PH" sz="1800" spc="-1" strike="noStrike">
              <a:latin typeface="Arial"/>
            </a:endParaRPr>
          </a:p>
          <a:p>
            <a:pPr algn="just">
              <a:lnSpc>
                <a:spcPct val="100000"/>
              </a:lnSpc>
              <a:spcBef>
                <a:spcPts val="1417"/>
              </a:spcBef>
              <a:buNone/>
            </a:pP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One feature of echinoderms is the presence of a </a:t>
            </a:r>
            <a:r>
              <a:rPr b="1" lang="en-PH" sz="1800" spc="-1" strike="noStrike">
                <a:solidFill>
                  <a:srgbClr val="000000"/>
                </a:solidFill>
                <a:latin typeface="Lato"/>
              </a:rPr>
              <a:t>water vascular</a:t>
            </a:r>
            <a:r>
              <a:rPr b="0" lang="en-PH" sz="1800" spc="-1" strike="noStrike">
                <a:solidFill>
                  <a:srgbClr val="000000"/>
                </a:solidFill>
                <a:latin typeface="Lato"/>
              </a:rPr>
              <a:t> system that extends outside the body, forming the tube feet. These</a:t>
            </a:r>
            <a:r>
              <a:rPr b="1" lang="en-PH" sz="1800" spc="-1" strike="noStrike">
                <a:solidFill>
                  <a:srgbClr val="000000"/>
                </a:solidFill>
                <a:latin typeface="Lato"/>
              </a:rPr>
              <a:t> tube feet</a:t>
            </a:r>
            <a:r>
              <a:rPr b="0" lang="en-PH" sz="1800" spc="-1" strike="noStrike">
                <a:solidFill>
                  <a:srgbClr val="000000"/>
                </a:solidFill>
                <a:latin typeface="Lato"/>
              </a:rPr>
              <a:t> are used for feeding, attachment, and locomotion. Unlike the insects, they do not exhibit cephalization as they lack a distinct head and tail region.</a:t>
            </a:r>
            <a:endParaRPr b="0" lang="en-PH" sz="1800" spc="-1" strike="noStrike">
              <a:latin typeface="Arial"/>
            </a:endParaRPr>
          </a:p>
        </p:txBody>
      </p:sp>
      <p:sp>
        <p:nvSpPr>
          <p:cNvPr id="186"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p:nvPr>
        </p:nvSpPr>
        <p:spPr>
          <a:xfrm>
            <a:off x="180000" y="1800000"/>
            <a:ext cx="11697120" cy="900000"/>
          </a:xfrm>
          <a:prstGeom prst="rect">
            <a:avLst/>
          </a:prstGeom>
          <a:noFill/>
          <a:ln w="0">
            <a:noFill/>
          </a:ln>
        </p:spPr>
        <p:txBody>
          <a:bodyPr lIns="90000" rIns="90000" tIns="45000" bIns="45000" anchor="t">
            <a:noAutofit/>
          </a:bodyPr>
          <a:p>
            <a:pPr algn="just">
              <a:lnSpc>
                <a:spcPct val="100000"/>
              </a:lnSpc>
              <a:spcBef>
                <a:spcPts val="1417"/>
              </a:spcBef>
              <a:buNone/>
            </a:pPr>
            <a:r>
              <a:rPr b="1" lang="en-PH" sz="1800" spc="-1" strike="noStrike">
                <a:latin typeface="Lato"/>
                <a:ea typeface="®Ééþ"/>
              </a:rPr>
              <a:t> </a:t>
            </a:r>
            <a:r>
              <a:rPr b="1" lang="en-PH" sz="1800" spc="-1" strike="noStrike">
                <a:latin typeface="Lato"/>
                <a:ea typeface="®Ééþ"/>
              </a:rPr>
              <a:t>	</a:t>
            </a:r>
            <a:r>
              <a:rPr b="1" lang="en-PH" sz="1800" spc="-1" strike="noStrike">
                <a:latin typeface="Lato"/>
                <a:ea typeface="®Ééþ"/>
              </a:rPr>
              <a:t>Echinoderms</a:t>
            </a:r>
            <a:r>
              <a:rPr b="0" lang="en-PH" sz="1800" spc="-1" strike="noStrike">
                <a:latin typeface="Lato"/>
                <a:ea typeface="®Ééþ"/>
              </a:rPr>
              <a:t> are </a:t>
            </a:r>
            <a:r>
              <a:rPr b="1" lang="en-PH" sz="1800" spc="-1" strike="noStrike">
                <a:latin typeface="Lato"/>
                <a:ea typeface="®Ééþ"/>
              </a:rPr>
              <a:t>dioecious</a:t>
            </a:r>
            <a:r>
              <a:rPr b="0" lang="en-PH" sz="1800" spc="-1" strike="noStrike">
                <a:latin typeface="Lato"/>
                <a:ea typeface="®Ééþ"/>
              </a:rPr>
              <a:t>. Aside from this, echinoderms, such as sea stars, can reproduce asexually through fragmentation and regeneration. The echinoderms’ representative animals include the sea stars, commonly known as starfish, brittle stars, sea urchins, and sea cucumbers.</a:t>
            </a:r>
            <a:endParaRPr b="0" lang="en-PH" sz="1800" spc="-1" strike="noStrike">
              <a:latin typeface="Arial"/>
            </a:endParaRPr>
          </a:p>
          <a:p>
            <a:pPr algn="just">
              <a:lnSpc>
                <a:spcPct val="100000"/>
              </a:lnSpc>
              <a:spcBef>
                <a:spcPts val="1417"/>
              </a:spcBef>
              <a:buNone/>
            </a:pPr>
            <a:endParaRPr b="0" lang="en-PH" sz="1800" spc="-1" strike="noStrike">
              <a:latin typeface="Arial"/>
            </a:endParaRPr>
          </a:p>
        </p:txBody>
      </p:sp>
      <p:sp>
        <p:nvSpPr>
          <p:cNvPr id="188" name=""/>
          <p:cNvSpPr/>
          <p:nvPr/>
        </p:nvSpPr>
        <p:spPr>
          <a:xfrm>
            <a:off x="720000" y="360000"/>
            <a:ext cx="9167760" cy="707760"/>
          </a:xfrm>
          <a:prstGeom prst="rect">
            <a:avLst/>
          </a:prstGeom>
          <a:noFill/>
          <a:ln w="0">
            <a:noFill/>
          </a:ln>
        </p:spPr>
        <p:style>
          <a:lnRef idx="0"/>
          <a:fillRef idx="0"/>
          <a:effectRef idx="0"/>
          <a:fontRef idx="minor"/>
        </p:style>
      </p:sp>
      <p:pic>
        <p:nvPicPr>
          <p:cNvPr id="189" name="" descr=""/>
          <p:cNvPicPr/>
          <p:nvPr/>
        </p:nvPicPr>
        <p:blipFill>
          <a:blip r:embed="rId1"/>
          <a:stretch/>
        </p:blipFill>
        <p:spPr>
          <a:xfrm>
            <a:off x="436320" y="2880000"/>
            <a:ext cx="2620800" cy="1797120"/>
          </a:xfrm>
          <a:prstGeom prst="rect">
            <a:avLst/>
          </a:prstGeom>
          <a:ln w="29160">
            <a:solidFill>
              <a:srgbClr val="000000"/>
            </a:solidFill>
            <a:round/>
          </a:ln>
        </p:spPr>
      </p:pic>
      <p:pic>
        <p:nvPicPr>
          <p:cNvPr id="190" name="" descr=""/>
          <p:cNvPicPr/>
          <p:nvPr/>
        </p:nvPicPr>
        <p:blipFill>
          <a:blip r:embed="rId2"/>
          <a:stretch/>
        </p:blipFill>
        <p:spPr>
          <a:xfrm>
            <a:off x="3312000" y="2880000"/>
            <a:ext cx="2650680" cy="1797120"/>
          </a:xfrm>
          <a:prstGeom prst="rect">
            <a:avLst/>
          </a:prstGeom>
          <a:ln w="29160">
            <a:solidFill>
              <a:srgbClr val="000000"/>
            </a:solidFill>
            <a:round/>
          </a:ln>
        </p:spPr>
      </p:pic>
      <p:pic>
        <p:nvPicPr>
          <p:cNvPr id="191" name="" descr=""/>
          <p:cNvPicPr/>
          <p:nvPr/>
        </p:nvPicPr>
        <p:blipFill>
          <a:blip r:embed="rId3"/>
          <a:stretch/>
        </p:blipFill>
        <p:spPr>
          <a:xfrm>
            <a:off x="6228000" y="2880000"/>
            <a:ext cx="2661840" cy="1797120"/>
          </a:xfrm>
          <a:prstGeom prst="rect">
            <a:avLst/>
          </a:prstGeom>
          <a:ln w="29160">
            <a:solidFill>
              <a:srgbClr val="000000"/>
            </a:solidFill>
            <a:round/>
          </a:ln>
        </p:spPr>
      </p:pic>
      <p:pic>
        <p:nvPicPr>
          <p:cNvPr id="192" name="" descr=""/>
          <p:cNvPicPr/>
          <p:nvPr/>
        </p:nvPicPr>
        <p:blipFill>
          <a:blip r:embed="rId4"/>
          <a:stretch/>
        </p:blipFill>
        <p:spPr>
          <a:xfrm>
            <a:off x="9143280" y="2880000"/>
            <a:ext cx="2661840" cy="1797120"/>
          </a:xfrm>
          <a:prstGeom prst="rect">
            <a:avLst/>
          </a:prstGeom>
          <a:ln w="29160">
            <a:solidFill>
              <a:srgbClr val="000000"/>
            </a:solidFill>
            <a:round/>
          </a:ln>
        </p:spPr>
      </p:pic>
      <p:sp>
        <p:nvSpPr>
          <p:cNvPr id="193" name=""/>
          <p:cNvSpPr/>
          <p:nvPr/>
        </p:nvSpPr>
        <p:spPr>
          <a:xfrm>
            <a:off x="720000" y="4860000"/>
            <a:ext cx="1977120" cy="53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ìþ"/>
              </a:rPr>
              <a:t>Sea star</a:t>
            </a:r>
            <a:endParaRPr b="0" lang="en-PH" sz="2000" spc="-1" strike="noStrike">
              <a:latin typeface="Arial"/>
            </a:endParaRPr>
          </a:p>
        </p:txBody>
      </p:sp>
      <p:sp>
        <p:nvSpPr>
          <p:cNvPr id="194" name=""/>
          <p:cNvSpPr/>
          <p:nvPr/>
        </p:nvSpPr>
        <p:spPr>
          <a:xfrm>
            <a:off x="9504000" y="4860000"/>
            <a:ext cx="1977120" cy="53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ìþ"/>
              </a:rPr>
              <a:t>Sea cucumber</a:t>
            </a:r>
            <a:endParaRPr b="0" lang="en-PH" sz="2000" spc="-1" strike="noStrike">
              <a:latin typeface="Arial"/>
            </a:endParaRPr>
          </a:p>
        </p:txBody>
      </p:sp>
      <p:sp>
        <p:nvSpPr>
          <p:cNvPr id="195" name=""/>
          <p:cNvSpPr/>
          <p:nvPr/>
        </p:nvSpPr>
        <p:spPr>
          <a:xfrm>
            <a:off x="6660000" y="4860000"/>
            <a:ext cx="1977120" cy="53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ìþ"/>
              </a:rPr>
              <a:t> </a:t>
            </a:r>
            <a:r>
              <a:rPr b="0" lang="en-PH" sz="2000" spc="-1" strike="noStrike">
                <a:solidFill>
                  <a:srgbClr val="000000"/>
                </a:solidFill>
                <a:latin typeface="Lato"/>
                <a:ea typeface="~\ìþ"/>
              </a:rPr>
              <a:t>Sea urchin</a:t>
            </a:r>
            <a:endParaRPr b="0" lang="en-PH" sz="2000" spc="-1" strike="noStrike">
              <a:latin typeface="Arial"/>
            </a:endParaRPr>
          </a:p>
        </p:txBody>
      </p:sp>
      <p:sp>
        <p:nvSpPr>
          <p:cNvPr id="196" name=""/>
          <p:cNvSpPr/>
          <p:nvPr/>
        </p:nvSpPr>
        <p:spPr>
          <a:xfrm>
            <a:off x="3672000" y="4860000"/>
            <a:ext cx="1977120" cy="53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ìþ"/>
              </a:rPr>
              <a:t>Brittle star</a:t>
            </a:r>
            <a:endParaRPr b="0" lang="en-PH" sz="2000" spc="-1" strike="noStrike">
              <a:latin typeface="Arial"/>
            </a:endParaRPr>
          </a:p>
        </p:txBody>
      </p:sp>
      <p:sp>
        <p:nvSpPr>
          <p:cNvPr id="197"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p:nvPr>
        </p:nvSpPr>
        <p:spPr>
          <a:xfrm>
            <a:off x="1269720" y="1620000"/>
            <a:ext cx="9652320" cy="360000"/>
          </a:xfrm>
          <a:prstGeom prst="rect">
            <a:avLst/>
          </a:prstGeom>
          <a:noFill/>
          <a:ln w="0">
            <a:noFill/>
          </a:ln>
        </p:spPr>
        <p:txBody>
          <a:bodyPr lIns="90000" rIns="90000" tIns="45000" bIns="45000" anchor="t">
            <a:noAutofit/>
          </a:bodyPr>
          <a:p>
            <a:pPr>
              <a:lnSpc>
                <a:spcPct val="100000"/>
              </a:lnSpc>
              <a:buNone/>
            </a:pPr>
            <a:r>
              <a:rPr b="1" lang="en-PH" sz="1700" spc="-1" strike="noStrike">
                <a:latin typeface="Lato"/>
                <a:ea typeface="®Ééþ"/>
              </a:rPr>
              <a:t>Directions:</a:t>
            </a:r>
            <a:r>
              <a:rPr b="0" lang="en-PH" sz="1700" spc="-1" strike="noStrike">
                <a:latin typeface="Lato"/>
                <a:ea typeface="®Ééþ"/>
              </a:rPr>
              <a:t> Complete the table with the correct answers. Be guided accordingly in each column.</a:t>
            </a:r>
            <a:endParaRPr b="0" lang="en-PH" sz="1700" spc="-1" strike="noStrike">
              <a:latin typeface="Arial"/>
            </a:endParaRPr>
          </a:p>
          <a:p>
            <a:pPr>
              <a:lnSpc>
                <a:spcPct val="100000"/>
              </a:lnSpc>
              <a:spcBef>
                <a:spcPts val="1417"/>
              </a:spcBef>
              <a:buNone/>
            </a:pPr>
            <a:endParaRPr b="0" lang="en-PH" sz="1700" spc="-1" strike="noStrike">
              <a:latin typeface="Arial"/>
            </a:endParaRPr>
          </a:p>
        </p:txBody>
      </p:sp>
      <p:sp>
        <p:nvSpPr>
          <p:cNvPr id="199" name=""/>
          <p:cNvSpPr/>
          <p:nvPr/>
        </p:nvSpPr>
        <p:spPr>
          <a:xfrm>
            <a:off x="2880000" y="180000"/>
            <a:ext cx="6117120" cy="717120"/>
          </a:xfrm>
          <a:prstGeom prst="rect">
            <a:avLst/>
          </a:prstGeom>
          <a:noFill/>
          <a:ln w="0">
            <a:noFill/>
          </a:ln>
        </p:spPr>
        <p:style>
          <a:lnRef idx="0"/>
          <a:fillRef idx="0"/>
          <a:effectRef idx="0"/>
          <a:fontRef idx="minor"/>
        </p:style>
      </p:sp>
      <p:graphicFrame>
        <p:nvGraphicFramePr>
          <p:cNvPr id="200" name=""/>
          <p:cNvGraphicFramePr/>
          <p:nvPr/>
        </p:nvGraphicFramePr>
        <p:xfrm>
          <a:off x="1410840" y="2087280"/>
          <a:ext cx="9533160" cy="4141080"/>
        </p:xfrm>
        <a:graphic>
          <a:graphicData uri="http://schemas.openxmlformats.org/drawingml/2006/table">
            <a:tbl>
              <a:tblPr/>
              <a:tblGrid>
                <a:gridCol w="3173760"/>
                <a:gridCol w="6359400"/>
              </a:tblGrid>
              <a:tr h="541440">
                <a:tc>
                  <a:txBody>
                    <a:bodyPr lIns="90000" rIns="90000" anchor="ctr">
                      <a:noAutofit/>
                    </a:bodyPr>
                    <a:p>
                      <a:pPr algn="ctr">
                        <a:lnSpc>
                          <a:spcPct val="100000"/>
                        </a:lnSpc>
                        <a:buNone/>
                      </a:pPr>
                      <a:r>
                        <a:rPr b="1" lang="en-PH" sz="1700" spc="-1" strike="noStrike">
                          <a:latin typeface="Lato"/>
                        </a:rPr>
                        <a:t>Invertebrate Phyla</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700" spc="-1" strike="noStrike">
                          <a:latin typeface="Lato"/>
                        </a:rPr>
                        <a:t>Descriptions/Distinguishing Features</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50520">
                <a:tc>
                  <a:txBody>
                    <a:bodyPr lIns="90000" rIns="90000" anchor="ctr">
                      <a:noAutofit/>
                    </a:bodyPr>
                    <a:p>
                      <a:pPr>
                        <a:lnSpc>
                          <a:spcPct val="100000"/>
                        </a:lnSpc>
                        <a:buNone/>
                      </a:pPr>
                      <a:r>
                        <a:rPr b="1" lang="en-PH" sz="1700" spc="-1" strike="noStrike">
                          <a:latin typeface="Lato"/>
                        </a:rPr>
                        <a:t>1.</a:t>
                      </a:r>
                      <a:r>
                        <a:rPr b="0" lang="en-PH" sz="1700" spc="-1" strike="noStrike">
                          <a:latin typeface="Lato"/>
                        </a:rPr>
                        <a:t> </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latin typeface="Lato"/>
                        </a:rPr>
                        <a:t>They have cylindrical bodies that are divided into ring-like segments.</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gn="ctr">
                        <a:lnSpc>
                          <a:spcPct val="100000"/>
                        </a:lnSpc>
                        <a:buNone/>
                      </a:pPr>
                      <a:r>
                        <a:rPr b="0" lang="en-PH" sz="1700" spc="-1" strike="noStrike">
                          <a:latin typeface="Lato"/>
                        </a:rPr>
                        <a:t>Echinodermata</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1" lang="en-PH" sz="1700" spc="-1" strike="noStrike">
                          <a:latin typeface="Lato"/>
                        </a:rPr>
                        <a:t>2.</a:t>
                      </a:r>
                      <a:r>
                        <a:rPr b="0" lang="en-PH" sz="1700" spc="-1" strike="noStrike">
                          <a:latin typeface="Lato"/>
                        </a:rPr>
                        <a:t> </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13080">
                <a:tc>
                  <a:txBody>
                    <a:bodyPr lIns="90000" rIns="90000" anchor="ctr">
                      <a:noAutofit/>
                    </a:bodyPr>
                    <a:p>
                      <a:pPr>
                        <a:lnSpc>
                          <a:spcPct val="100000"/>
                        </a:lnSpc>
                        <a:buNone/>
                      </a:pPr>
                      <a:r>
                        <a:rPr b="1" lang="en-PH" sz="1700" spc="-1" strike="noStrike">
                          <a:latin typeface="Lato"/>
                        </a:rPr>
                        <a:t>3.</a:t>
                      </a:r>
                      <a:r>
                        <a:rPr b="0" lang="en-PH" sz="1700" spc="-1" strike="noStrike">
                          <a:latin typeface="Lato"/>
                        </a:rPr>
                        <a:t> </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latin typeface="Lato"/>
                        </a:rPr>
                        <a:t>This phylum is known to be composed of the simplest animals.</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gn="ctr">
                        <a:lnSpc>
                          <a:spcPct val="100000"/>
                        </a:lnSpc>
                        <a:buNone/>
                      </a:pPr>
                      <a:r>
                        <a:rPr b="0" lang="en-PH" sz="1700" spc="-1" strike="noStrike">
                          <a:latin typeface="Lato"/>
                        </a:rPr>
                        <a:t>Nematoda</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1" lang="en-PH" sz="1700" spc="-1" strike="noStrike">
                          <a:latin typeface="Lato"/>
                        </a:rPr>
                        <a:t>4.</a:t>
                      </a:r>
                      <a:r>
                        <a:rPr b="0" lang="en-PH" sz="1700" spc="-1" strike="noStrike">
                          <a:latin typeface="Lato"/>
                        </a:rPr>
                        <a:t> </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21440">
                <a:tc>
                  <a:txBody>
                    <a:bodyPr lIns="90000" rIns="90000" anchor="ctr">
                      <a:noAutofit/>
                    </a:bodyPr>
                    <a:p>
                      <a:pPr>
                        <a:lnSpc>
                          <a:spcPct val="100000"/>
                        </a:lnSpc>
                        <a:buNone/>
                      </a:pPr>
                      <a:r>
                        <a:rPr b="1" lang="en-PH" sz="1700" spc="-1" strike="noStrike">
                          <a:latin typeface="Lato"/>
                        </a:rPr>
                        <a:t>5.</a:t>
                      </a:r>
                      <a:r>
                        <a:rPr b="0" lang="en-PH" sz="1700" spc="-1" strike="noStrike">
                          <a:latin typeface="Lato"/>
                        </a:rPr>
                        <a:t> </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700" spc="-1" strike="noStrike">
                          <a:latin typeface="Lato"/>
                        </a:rPr>
                        <a:t>They are composed of body segments, such as the head, thorax, and the abdomen.</a:t>
                      </a:r>
                      <a:endParaRPr b="0" lang="en-PH" sz="17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01" name=""/>
          <p:cNvSpPr txBox="1"/>
          <p:nvPr/>
        </p:nvSpPr>
        <p:spPr>
          <a:xfrm>
            <a:off x="5319000" y="1080000"/>
            <a:ext cx="155412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202" name=""/>
          <p:cNvSpPr/>
          <p:nvPr/>
        </p:nvSpPr>
        <p:spPr>
          <a:xfrm>
            <a:off x="3339720" y="252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p:nvPr>
        </p:nvSpPr>
        <p:spPr>
          <a:xfrm>
            <a:off x="5105880" y="1437120"/>
            <a:ext cx="1980000" cy="357120"/>
          </a:xfrm>
          <a:prstGeom prst="rect">
            <a:avLst/>
          </a:prstGeom>
          <a:noFill/>
          <a:ln w="0">
            <a:noFill/>
          </a:ln>
        </p:spPr>
        <p:txBody>
          <a:bodyPr lIns="90000" rIns="90000" tIns="45000" bIns="45000" anchor="t">
            <a:noAutofit/>
          </a:bodyPr>
          <a:p>
            <a:pPr>
              <a:lnSpc>
                <a:spcPct val="100000"/>
              </a:lnSpc>
              <a:buNone/>
            </a:pPr>
            <a:r>
              <a:rPr b="1" lang="en-PH" sz="2000" spc="-1" strike="noStrike">
                <a:solidFill>
                  <a:srgbClr val="c9211e"/>
                </a:solidFill>
                <a:latin typeface="Lato"/>
                <a:ea typeface="®Ééþ"/>
              </a:rPr>
              <a:t>Answer Key</a:t>
            </a:r>
            <a:endParaRPr b="1" lang="en-PH" sz="2000" spc="-1" strike="noStrike">
              <a:solidFill>
                <a:srgbClr val="c9211e"/>
              </a:solidFill>
              <a:latin typeface="Arial"/>
            </a:endParaRPr>
          </a:p>
          <a:p>
            <a:pPr>
              <a:lnSpc>
                <a:spcPct val="100000"/>
              </a:lnSpc>
              <a:spcBef>
                <a:spcPts val="1417"/>
              </a:spcBef>
              <a:buNone/>
            </a:pPr>
            <a:endParaRPr b="1" lang="en-PH" sz="2000" spc="-1" strike="noStrike">
              <a:solidFill>
                <a:srgbClr val="c9211e"/>
              </a:solidFill>
              <a:latin typeface="Arial"/>
            </a:endParaRPr>
          </a:p>
        </p:txBody>
      </p:sp>
      <p:sp>
        <p:nvSpPr>
          <p:cNvPr id="204" name=""/>
          <p:cNvSpPr/>
          <p:nvPr/>
        </p:nvSpPr>
        <p:spPr>
          <a:xfrm>
            <a:off x="3125880" y="224280"/>
            <a:ext cx="5937120" cy="699480"/>
          </a:xfrm>
          <a:prstGeom prst="rect">
            <a:avLst/>
          </a:prstGeom>
          <a:noFill/>
          <a:ln w="0">
            <a:noFill/>
          </a:ln>
        </p:spPr>
        <p:style>
          <a:lnRef idx="0"/>
          <a:fillRef idx="0"/>
          <a:effectRef idx="0"/>
          <a:fontRef idx="minor"/>
        </p:style>
      </p:sp>
      <p:graphicFrame>
        <p:nvGraphicFramePr>
          <p:cNvPr id="205" name=""/>
          <p:cNvGraphicFramePr/>
          <p:nvPr/>
        </p:nvGraphicFramePr>
        <p:xfrm>
          <a:off x="756000" y="2008800"/>
          <a:ext cx="10799640" cy="4014000"/>
        </p:xfrm>
        <a:graphic>
          <a:graphicData uri="http://schemas.openxmlformats.org/drawingml/2006/table">
            <a:tbl>
              <a:tblPr/>
              <a:tblGrid>
                <a:gridCol w="4874760"/>
                <a:gridCol w="5924880"/>
              </a:tblGrid>
              <a:tr h="328320">
                <a:tc>
                  <a:txBody>
                    <a:bodyPr lIns="90000" rIns="90000" anchor="ctr">
                      <a:noAutofit/>
                    </a:bodyPr>
                    <a:p>
                      <a:pPr algn="ctr">
                        <a:lnSpc>
                          <a:spcPct val="100000"/>
                        </a:lnSpc>
                        <a:buNone/>
                      </a:pPr>
                      <a:r>
                        <a:rPr b="1" lang="en-PH" sz="1800" spc="-1" strike="noStrike">
                          <a:latin typeface="Lato"/>
                        </a:rPr>
                        <a:t>Invertebrate Phyla</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Descriptions/Distinguishing Features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nSpc>
                          <a:spcPct val="100000"/>
                        </a:lnSpc>
                        <a:buNone/>
                      </a:pPr>
                      <a:r>
                        <a:rPr b="1" lang="en-PH" sz="1800" spc="-1" strike="noStrike">
                          <a:latin typeface="Lato"/>
                        </a:rPr>
                        <a:t>1.</a:t>
                      </a:r>
                      <a:r>
                        <a:rPr b="0" lang="en-PH" sz="1800" spc="-1" strike="noStrike">
                          <a:latin typeface="Lato"/>
                        </a:rPr>
                        <a:t> </a:t>
                      </a:r>
                      <a:r>
                        <a:rPr b="0" lang="en-PH" sz="1800" spc="-1" strike="noStrike">
                          <a:latin typeface="Lato"/>
                          <a:ea typeface="AppleSystemUIFont"/>
                        </a:rPr>
                        <a:t>Annelida/ Annelids </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They have cylindrical bodies that are divided into ring-like segments.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nSpc>
                          <a:spcPct val="100000"/>
                        </a:lnSpc>
                        <a:buNone/>
                      </a:pPr>
                      <a:r>
                        <a:rPr b="0" lang="en-PH" sz="1800" spc="-1" strike="noStrike">
                          <a:latin typeface="Lato"/>
                        </a:rPr>
                        <a:t>Echinodermata</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1" lang="en-PH" sz="1800" spc="-1" strike="noStrike">
                          <a:latin typeface="Lato"/>
                        </a:rPr>
                        <a:t>2.</a:t>
                      </a:r>
                      <a:r>
                        <a:rPr b="0" lang="en-PH" sz="1800" spc="-1" strike="noStrike">
                          <a:latin typeface="Lato"/>
                        </a:rPr>
                        <a:t> </a:t>
                      </a:r>
                      <a:r>
                        <a:rPr b="0" lang="en-PH" sz="1800" spc="-1" strike="noStrike">
                          <a:latin typeface="Lato"/>
                          <a:ea typeface="AppleSystemUIFont"/>
                        </a:rPr>
                        <a:t>Composed of spiny bodies/ Radially symmetrical </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nSpc>
                          <a:spcPct val="100000"/>
                        </a:lnSpc>
                        <a:buNone/>
                      </a:pPr>
                      <a:r>
                        <a:rPr b="1" lang="en-PH" sz="1800" spc="-1" strike="noStrike">
                          <a:latin typeface="Lato"/>
                        </a:rPr>
                        <a:t>3.</a:t>
                      </a:r>
                      <a:r>
                        <a:rPr b="0" lang="en-PH" sz="1800" spc="-1" strike="noStrike">
                          <a:latin typeface="Lato"/>
                        </a:rPr>
                        <a:t> </a:t>
                      </a:r>
                      <a:r>
                        <a:rPr b="0" lang="en-PH" sz="1800" spc="-1" strike="noStrike">
                          <a:latin typeface="Lato"/>
                          <a:ea typeface="AppleSystemUIFont"/>
                        </a:rPr>
                        <a:t>Porifera/Sponges </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This phylum is known to be composed of the simplest animals.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xBody>
                    <a:bodyPr lIns="90000" rIns="90000" anchor="ctr">
                      <a:noAutofit/>
                    </a:bodyPr>
                    <a:p>
                      <a:pPr>
                        <a:lnSpc>
                          <a:spcPct val="100000"/>
                        </a:lnSpc>
                        <a:buNone/>
                      </a:pPr>
                      <a:r>
                        <a:rPr b="0" lang="en-PH" sz="1800" spc="-1" strike="noStrike">
                          <a:latin typeface="Lato"/>
                        </a:rPr>
                        <a:t>Nematoda</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1" lang="en-PH" sz="1800" spc="-1" strike="noStrike">
                          <a:latin typeface="Lato"/>
                        </a:rPr>
                        <a:t>4.</a:t>
                      </a:r>
                      <a:r>
                        <a:rPr b="0" lang="en-PH" sz="1800" spc="-1" strike="noStrike">
                          <a:latin typeface="Lato"/>
                        </a:rPr>
                        <a:t> </a:t>
                      </a:r>
                      <a:r>
                        <a:rPr b="0" lang="en-PH" sz="1800" spc="-1" strike="noStrike">
                          <a:latin typeface="Lato"/>
                          <a:ea typeface="AppleSystemUIFont"/>
                        </a:rPr>
                        <a:t>Also known as roundworms/ Some are parasitic </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21440">
                <a:tc>
                  <a:txBody>
                    <a:bodyPr lIns="90000" rIns="90000" anchor="ctr">
                      <a:noAutofit/>
                    </a:bodyPr>
                    <a:p>
                      <a:pPr>
                        <a:lnSpc>
                          <a:spcPct val="100000"/>
                        </a:lnSpc>
                        <a:buNone/>
                      </a:pPr>
                      <a:r>
                        <a:rPr b="1" lang="en-PH" sz="1800" spc="-1" strike="noStrike">
                          <a:latin typeface="Lato"/>
                        </a:rPr>
                        <a:t>5.</a:t>
                      </a:r>
                      <a:r>
                        <a:rPr b="0" lang="en-PH" sz="1800" spc="-1" strike="noStrike">
                          <a:latin typeface="Lato"/>
                        </a:rPr>
                        <a:t> </a:t>
                      </a:r>
                      <a:r>
                        <a:rPr b="0" lang="en-PH" sz="1800" spc="-1" strike="noStrike">
                          <a:latin typeface="Lato"/>
                          <a:ea typeface="AppleSystemUIFont"/>
                        </a:rPr>
                        <a:t>Arthropoda/ Arthropods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They are composed of body segments, such as the head, thorax, and the abdomen.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06" name=""/>
          <p:cNvSpPr/>
          <p:nvPr/>
        </p:nvSpPr>
        <p:spPr>
          <a:xfrm>
            <a:off x="3339720" y="504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324000" y="2088000"/>
            <a:ext cx="7761240" cy="3960000"/>
          </a:xfrm>
          <a:prstGeom prst="rect">
            <a:avLst/>
          </a:prstGeom>
          <a:noFill/>
          <a:ln w="0">
            <a:noFill/>
          </a:ln>
        </p:spPr>
        <p:txBody>
          <a:bodyPr lIns="90000" rIns="90000" tIns="45000" bIns="45000" anchor="t">
            <a:noAutofit/>
          </a:bodyPr>
          <a:p>
            <a:pPr algn="just">
              <a:lnSpc>
                <a:spcPct val="100000"/>
              </a:lnSpc>
              <a:spcBef>
                <a:spcPts val="1417"/>
              </a:spcBef>
              <a:buNone/>
            </a:pPr>
            <a:r>
              <a:rPr b="0" lang="en-PH" sz="1800" spc="-1" strike="noStrike">
                <a:latin typeface="Lato"/>
              </a:rPr>
              <a:t> </a:t>
            </a:r>
            <a:r>
              <a:rPr b="0" lang="en-PH" sz="1800" spc="-1" strike="noStrike">
                <a:latin typeface="Lato"/>
              </a:rPr>
              <a:t>	</a:t>
            </a:r>
            <a:r>
              <a:rPr b="0" lang="en-PH" sz="1800" spc="-1" strike="noStrike">
                <a:latin typeface="Lato"/>
              </a:rPr>
              <a:t>The </a:t>
            </a:r>
            <a:r>
              <a:rPr b="1" lang="en-PH" sz="1800" spc="-1" strike="noStrike">
                <a:latin typeface="Lato"/>
              </a:rPr>
              <a:t>invertebrates</a:t>
            </a:r>
            <a:r>
              <a:rPr b="0" lang="en-PH" sz="1800" spc="-1" strike="noStrike">
                <a:latin typeface="Lato"/>
              </a:rPr>
              <a:t> are animals that do not </a:t>
            </a:r>
            <a:r>
              <a:rPr b="0" lang="en-PH" sz="1800" spc="-1" strike="noStrike">
                <a:latin typeface="Lato"/>
                <a:ea typeface="®Ééþ"/>
              </a:rPr>
              <a:t>have vertebral columns or backbones. These animals range from very tiny mites to giant squids. In addition, invertebrates are also known to be the largest group in the animal kingdom. In fact, scientists say that 97% of all animals are considered to be invertebrates due to their fast reproduction. Insects such as ants and bees lay eggs that can develop even without fertilization. Like the vertebrates, they are classified based on their body structure, life cycle, and evolutionary history.</a:t>
            </a:r>
            <a:endParaRPr b="0" lang="en-PH" sz="1800" spc="-1" strike="noStrike">
              <a:latin typeface="Lato"/>
            </a:endParaRPr>
          </a:p>
          <a:p>
            <a:pPr algn="just">
              <a:lnSpc>
                <a:spcPct val="100000"/>
              </a:lnSpc>
              <a:spcBef>
                <a:spcPts val="1417"/>
              </a:spcBef>
              <a:buNone/>
            </a:pPr>
            <a:endParaRPr b="0" lang="en-PH" sz="1800" spc="-1" strike="noStrike">
              <a:latin typeface="Lato"/>
            </a:endParaRPr>
          </a:p>
          <a:p>
            <a:pPr>
              <a:lnSpc>
                <a:spcPct val="100000"/>
              </a:lnSpc>
              <a:buNone/>
            </a:pPr>
            <a:r>
              <a:rPr b="0" lang="en-PH" sz="1800" spc="-1" strike="noStrike">
                <a:latin typeface="Lato"/>
                <a:ea typeface="~\ìþ"/>
              </a:rPr>
              <a:t> </a:t>
            </a:r>
            <a:r>
              <a:rPr b="0" lang="en-PH" sz="1800" spc="-1" strike="noStrike">
                <a:latin typeface="Lato"/>
                <a:ea typeface="~\ìþ"/>
              </a:rPr>
              <a:t>	</a:t>
            </a:r>
            <a:r>
              <a:rPr b="1" lang="en-PH" sz="1800" spc="-1" strike="noStrike">
                <a:latin typeface="Lato"/>
                <a:ea typeface="~\ìþ"/>
              </a:rPr>
              <a:t>Invertebrates</a:t>
            </a:r>
            <a:r>
              <a:rPr b="0" lang="en-PH" sz="1800" spc="-1" strike="noStrike">
                <a:latin typeface="Lato"/>
                <a:ea typeface="~\ìþ"/>
              </a:rPr>
              <a:t> are classified into several phyla; these include the phylum Porifera, phylum Cnidaria, phylum Platyhelminthes, phylum Nematoda, phylum Mollusca, phylum Annelida, phylum Arthropoda, and phylum Echinodermata.</a:t>
            </a:r>
            <a:endParaRPr b="0" lang="en-PH" sz="1800" spc="-1" strike="noStrike">
              <a:latin typeface="Lato"/>
            </a:endParaRPr>
          </a:p>
          <a:p>
            <a:pPr>
              <a:lnSpc>
                <a:spcPct val="100000"/>
              </a:lnSpc>
              <a:spcBef>
                <a:spcPts val="1417"/>
              </a:spcBef>
              <a:buNone/>
            </a:pPr>
            <a:endParaRPr b="0" lang="en-PH" sz="1800" spc="-1" strike="noStrike">
              <a:latin typeface="Lato"/>
            </a:endParaRPr>
          </a:p>
        </p:txBody>
      </p:sp>
      <p:sp>
        <p:nvSpPr>
          <p:cNvPr id="126"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pic>
        <p:nvPicPr>
          <p:cNvPr id="127" name="" descr=""/>
          <p:cNvPicPr/>
          <p:nvPr/>
        </p:nvPicPr>
        <p:blipFill>
          <a:blip r:embed="rId1"/>
          <a:stretch/>
        </p:blipFill>
        <p:spPr>
          <a:xfrm>
            <a:off x="8130960" y="3096720"/>
            <a:ext cx="3710160" cy="2840400"/>
          </a:xfrm>
          <a:prstGeom prst="rect">
            <a:avLst/>
          </a:prstGeom>
          <a:ln w="38160">
            <a:solidFill>
              <a:srgbClr val="000000"/>
            </a:solidFill>
            <a:round/>
          </a:ln>
        </p:spPr>
      </p:pic>
      <p:sp>
        <p:nvSpPr>
          <p:cNvPr id="128" name=""/>
          <p:cNvSpPr/>
          <p:nvPr/>
        </p:nvSpPr>
        <p:spPr>
          <a:xfrm>
            <a:off x="8280000" y="2160000"/>
            <a:ext cx="3417120" cy="825120"/>
          </a:xfrm>
          <a:prstGeom prst="rect">
            <a:avLst/>
          </a:prstGeom>
          <a:solidFill>
            <a:srgbClr val="ffffff"/>
          </a:solidFill>
          <a:ln w="29160">
            <a:solidFill>
              <a:srgbClr val="000000"/>
            </a:solidFill>
            <a:round/>
          </a:ln>
        </p:spPr>
        <p:style>
          <a:lnRef idx="0"/>
          <a:fillRef idx="0"/>
          <a:effectRef idx="0"/>
          <a:fontRef idx="minor"/>
        </p:style>
        <p:txBody>
          <a:bodyPr lIns="104760" rIns="104760" tIns="59760" bIns="59760" anchor="ctr">
            <a:noAutofit/>
          </a:bodyPr>
          <a:p>
            <a:pPr algn="ctr">
              <a:lnSpc>
                <a:spcPct val="100000"/>
              </a:lnSpc>
              <a:buNone/>
            </a:pPr>
            <a:r>
              <a:rPr b="0" lang="en-PH" sz="2000" spc="-1" strike="noStrike">
                <a:solidFill>
                  <a:srgbClr val="000000"/>
                </a:solidFill>
                <a:latin typeface="Lato"/>
                <a:ea typeface="~\ìþ"/>
              </a:rPr>
              <a:t>The bees are invertebrates and social animals.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p:nvPr>
        </p:nvSpPr>
        <p:spPr>
          <a:xfrm>
            <a:off x="468360" y="1620000"/>
            <a:ext cx="11231640" cy="199800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ea typeface="~\ìþ"/>
              </a:rPr>
              <a:t> </a:t>
            </a:r>
            <a:r>
              <a:rPr b="0" lang="en-PH" sz="1800" spc="-1" strike="noStrike">
                <a:latin typeface="Lato"/>
                <a:ea typeface="~\ìþ"/>
              </a:rPr>
              <a:t>	</a:t>
            </a:r>
            <a:r>
              <a:rPr b="0" lang="en-PH" sz="1800" spc="-1" strike="noStrike">
                <a:latin typeface="Lato"/>
                <a:ea typeface="~\ìþ"/>
              </a:rPr>
              <a:t>The first classification of </a:t>
            </a:r>
            <a:r>
              <a:rPr b="1" lang="en-PH" sz="1800" spc="-1" strike="noStrike">
                <a:latin typeface="Lato"/>
                <a:ea typeface="~\ìþ"/>
              </a:rPr>
              <a:t>invertebrates</a:t>
            </a:r>
            <a:r>
              <a:rPr b="0" lang="en-PH" sz="1800" spc="-1" strike="noStrike">
                <a:latin typeface="Lato"/>
                <a:ea typeface="~\ìþ"/>
              </a:rPr>
              <a:t> is the phylum Porifera. Phylum Porifera </a:t>
            </a:r>
            <a:r>
              <a:rPr b="0" lang="en-PH" sz="1800" spc="-1" strike="noStrike">
                <a:latin typeface="Lato"/>
                <a:ea typeface="®Ééþ"/>
              </a:rPr>
              <a:t>belongs to Kingdom Animalia, characterized as pore-bearing species known as sponges and considered the lowest multicellular group in the kingdom. Sponges are sessile marine animals by which one end is attached to any solid object while the other end is open. </a:t>
            </a:r>
            <a:r>
              <a:rPr b="1" lang="en-PH" sz="1800" spc="-1" strike="noStrike">
                <a:latin typeface="Lato"/>
                <a:ea typeface="®Ééþ"/>
              </a:rPr>
              <a:t>Sessile</a:t>
            </a:r>
            <a:r>
              <a:rPr b="0" lang="en-PH" sz="1800" spc="-1" strike="noStrike">
                <a:latin typeface="Lato"/>
                <a:ea typeface="®Ééþ"/>
              </a:rPr>
              <a:t> </a:t>
            </a:r>
            <a:r>
              <a:rPr b="0" lang="en-PH" sz="1800" spc="-1" strike="noStrike">
                <a:latin typeface="Lato"/>
                <a:ea typeface="~\ìþ"/>
              </a:rPr>
              <a:t>organisms are fixed in one place. </a:t>
            </a:r>
            <a:r>
              <a:rPr b="0" lang="en-PH" sz="1800" spc="-1" strike="noStrike">
                <a:latin typeface="Lato"/>
                <a:ea typeface="®Ééþ"/>
              </a:rPr>
              <a:t>Sponges are also described as filter feeders because the bacteria and tiny particles carried by the water currents are trapped by the </a:t>
            </a:r>
            <a:r>
              <a:rPr b="0" lang="en-PH" sz="1800" spc="-1" strike="noStrike">
                <a:latin typeface="Lato"/>
                <a:ea typeface="~\ìþ"/>
              </a:rPr>
              <a:t>flagellated cells that line the body </a:t>
            </a:r>
            <a:r>
              <a:rPr b="0" lang="en-PH" sz="1800" spc="-1" strike="noStrike">
                <a:latin typeface="Lato"/>
                <a:ea typeface="®Ééþ"/>
              </a:rPr>
              <a:t>pores and are taken up from the water as food. </a:t>
            </a:r>
            <a:endParaRPr b="0" lang="en-PH" sz="1800" spc="-1" strike="noStrike">
              <a:latin typeface="Arial"/>
            </a:endParaRPr>
          </a:p>
          <a:p>
            <a:pPr algn="just">
              <a:lnSpc>
                <a:spcPct val="100000"/>
              </a:lnSpc>
              <a:spcBef>
                <a:spcPts val="1417"/>
              </a:spcBef>
              <a:buNone/>
            </a:pPr>
            <a:endParaRPr b="0" lang="en-PH" sz="1800" spc="-1" strike="noStrike">
              <a:latin typeface="Arial"/>
            </a:endParaRPr>
          </a:p>
        </p:txBody>
      </p:sp>
      <p:sp>
        <p:nvSpPr>
          <p:cNvPr id="130" name=""/>
          <p:cNvSpPr/>
          <p:nvPr/>
        </p:nvSpPr>
        <p:spPr>
          <a:xfrm>
            <a:off x="720000" y="360000"/>
            <a:ext cx="9167760" cy="707760"/>
          </a:xfrm>
          <a:prstGeom prst="rect">
            <a:avLst/>
          </a:prstGeom>
          <a:noFill/>
          <a:ln w="0">
            <a:noFill/>
          </a:ln>
        </p:spPr>
        <p:style>
          <a:lnRef idx="0"/>
          <a:fillRef idx="0"/>
          <a:effectRef idx="0"/>
          <a:fontRef idx="minor"/>
        </p:style>
      </p:sp>
      <p:pic>
        <p:nvPicPr>
          <p:cNvPr id="131" name="" descr=""/>
          <p:cNvPicPr/>
          <p:nvPr/>
        </p:nvPicPr>
        <p:blipFill>
          <a:blip r:embed="rId1"/>
          <a:stretch/>
        </p:blipFill>
        <p:spPr>
          <a:xfrm>
            <a:off x="5160960" y="3780000"/>
            <a:ext cx="3669840" cy="2157480"/>
          </a:xfrm>
          <a:prstGeom prst="rect">
            <a:avLst/>
          </a:prstGeom>
          <a:ln w="29160">
            <a:solidFill>
              <a:srgbClr val="000000"/>
            </a:solidFill>
            <a:round/>
          </a:ln>
        </p:spPr>
      </p:pic>
      <p:sp>
        <p:nvSpPr>
          <p:cNvPr id="132" name=""/>
          <p:cNvSpPr/>
          <p:nvPr/>
        </p:nvSpPr>
        <p:spPr>
          <a:xfrm>
            <a:off x="1980000" y="4680360"/>
            <a:ext cx="2877120" cy="107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DejaVu Sans"/>
              </a:rPr>
              <a:t>The sponges are the</a:t>
            </a:r>
            <a:endParaRPr b="0" lang="en-PH" sz="2000" spc="-1" strike="noStrike">
              <a:latin typeface="Arial"/>
            </a:endParaRPr>
          </a:p>
          <a:p>
            <a:pPr algn="ctr">
              <a:lnSpc>
                <a:spcPct val="100000"/>
              </a:lnSpc>
              <a:buNone/>
            </a:pPr>
            <a:r>
              <a:rPr b="0" lang="en-PH" sz="2000" spc="-1" strike="noStrike">
                <a:solidFill>
                  <a:srgbClr val="000000"/>
                </a:solidFill>
                <a:latin typeface="Lato"/>
                <a:ea typeface="DejaVu Sans"/>
              </a:rPr>
              <a:t>Representative animals of the phylum Porifera.</a:t>
            </a:r>
            <a:endParaRPr b="0" lang="en-PH" sz="2000" spc="-1" strike="noStrike">
              <a:latin typeface="Arial"/>
            </a:endParaRPr>
          </a:p>
        </p:txBody>
      </p:sp>
      <p:sp>
        <p:nvSpPr>
          <p:cNvPr id="133"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684000" y="2556000"/>
            <a:ext cx="10824120" cy="1584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ìþ"/>
              </a:rPr>
              <a:t>	</a:t>
            </a:r>
            <a:r>
              <a:rPr b="1" lang="en-PH" sz="1800" spc="-1" strike="noStrike">
                <a:solidFill>
                  <a:srgbClr val="000000"/>
                </a:solidFill>
                <a:latin typeface="Lato"/>
                <a:ea typeface="~\ìþ"/>
              </a:rPr>
              <a:t>Flagellated cells</a:t>
            </a:r>
            <a:r>
              <a:rPr b="0" lang="en-PH" sz="1800" spc="-1" strike="noStrike">
                <a:solidFill>
                  <a:srgbClr val="000000"/>
                </a:solidFill>
                <a:latin typeface="Lato"/>
                <a:ea typeface="~\ìþ"/>
              </a:rPr>
              <a:t> that line the body pores and are taken up from the water as food. The flagellated cells are composed of tail-like projections that increase their surface area. The sponges’ bodies are supported by an endoskeleton called the spicules. The spicules are composed of silica, calcium carbonate, or the spongin. The composition of their spicules is used by taxonomists as basis for classifying them into different classes.</a:t>
            </a:r>
            <a:endParaRPr b="0" lang="en-PH" sz="1800" spc="-1" strike="noStrike">
              <a:latin typeface="Arial"/>
            </a:endParaRPr>
          </a:p>
        </p:txBody>
      </p:sp>
      <p:sp>
        <p:nvSpPr>
          <p:cNvPr id="135"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337320" y="2160000"/>
            <a:ext cx="11517120" cy="305964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ea typeface="~\ìþ"/>
              </a:rPr>
              <a:t> </a:t>
            </a:r>
            <a:r>
              <a:rPr b="0" lang="en-PH" sz="1800" spc="-1" strike="noStrike">
                <a:latin typeface="Lato"/>
                <a:ea typeface="~\ìþ"/>
              </a:rPr>
              <a:t>	</a:t>
            </a:r>
            <a:r>
              <a:rPr b="0" lang="en-PH" sz="1800" spc="-1" strike="noStrike">
                <a:latin typeface="Lato"/>
                <a:ea typeface="~\ìþ"/>
              </a:rPr>
              <a:t>Another classification under the invertebrates is the </a:t>
            </a:r>
            <a:r>
              <a:rPr b="1" lang="en-PH" sz="1800" spc="-1" strike="noStrike">
                <a:latin typeface="Lato"/>
                <a:ea typeface="~\ìþ"/>
              </a:rPr>
              <a:t>phylum Cnidaria</a:t>
            </a:r>
            <a:r>
              <a:rPr b="0" lang="en-PH" sz="1800" spc="-1" strike="noStrike">
                <a:latin typeface="Lato"/>
                <a:ea typeface="~\ìþ"/>
              </a:rPr>
              <a:t>. Cnidaria </a:t>
            </a:r>
            <a:r>
              <a:rPr b="0" lang="en-PH" sz="1800" spc="-1" strike="noStrike">
                <a:latin typeface="Lato"/>
                <a:ea typeface="®Ééþ"/>
              </a:rPr>
              <a:t>is a phylum in the Kingdom Animalia composed of numerous aquatic species that exhibit radial symmetry. Radial symmetry is the arrangement of body parts around a central axis. This characteristic equips animals with top and bottom surfaces only. In comparison to poriferans, cnidarians are more complex as their cells are organized into tissues that perform muscular, digestive, nervous, and reproductive functions. Their digestive system is saclike, with only one opening that functions as both the mouth and the anus.</a:t>
            </a:r>
            <a:endParaRPr b="0" lang="en-PH" sz="1800" spc="-1" strike="noStrike">
              <a:latin typeface="Arial"/>
            </a:endParaRPr>
          </a:p>
          <a:p>
            <a:pPr algn="just">
              <a:lnSpc>
                <a:spcPct val="115000"/>
              </a:lnSpc>
              <a:spcBef>
                <a:spcPts val="1417"/>
              </a:spcBef>
              <a:buNone/>
            </a:pPr>
            <a:r>
              <a:rPr b="0" lang="en-PH" sz="1800" spc="-1" strike="noStrike">
                <a:latin typeface="Lato"/>
                <a:ea typeface="®Ééþ"/>
              </a:rPr>
              <a:t> </a:t>
            </a:r>
            <a:r>
              <a:rPr b="0" lang="en-PH" sz="1800" spc="-1" strike="noStrike">
                <a:latin typeface="Lato"/>
                <a:ea typeface="®Ééþ"/>
              </a:rPr>
              <a:t>	</a:t>
            </a:r>
            <a:r>
              <a:rPr b="1" lang="en-PH" sz="1800" spc="-1" strike="noStrike">
                <a:latin typeface="Lato"/>
                <a:ea typeface="®Ééþ"/>
              </a:rPr>
              <a:t>Cnidarians</a:t>
            </a:r>
            <a:r>
              <a:rPr b="0" lang="en-PH" sz="1800" spc="-1" strike="noStrike">
                <a:latin typeface="Lato"/>
                <a:ea typeface="®Ééþ"/>
              </a:rPr>
              <a:t> are named due to the presence of tentacles that contain stinging cells called the cnidocytes. </a:t>
            </a:r>
            <a:r>
              <a:rPr b="1" lang="en-PH" sz="1800" spc="-1" strike="noStrike">
                <a:latin typeface="Lato"/>
                <a:ea typeface="®Ééþ"/>
              </a:rPr>
              <a:t>Cnidocytes</a:t>
            </a:r>
            <a:r>
              <a:rPr b="0" lang="en-PH" sz="1800" spc="-1" strike="noStrike">
                <a:latin typeface="Lato"/>
                <a:ea typeface="®Ééþ"/>
              </a:rPr>
              <a:t> are used for protection and capturing food. Two body forms exist among cnidarians—the solitary or colonial polyp form and the umbrella-shaped and free swimming medusa form.</a:t>
            </a:r>
            <a:endParaRPr b="0" lang="en-PH" sz="1800" spc="-1" strike="noStrike">
              <a:latin typeface="Arial"/>
            </a:endParaRPr>
          </a:p>
        </p:txBody>
      </p:sp>
      <p:sp>
        <p:nvSpPr>
          <p:cNvPr id="137"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 descr=""/>
          <p:cNvPicPr/>
          <p:nvPr/>
        </p:nvPicPr>
        <p:blipFill>
          <a:blip r:embed="rId1"/>
          <a:stretch/>
        </p:blipFill>
        <p:spPr>
          <a:xfrm>
            <a:off x="8280000" y="1860840"/>
            <a:ext cx="2700000" cy="1736280"/>
          </a:xfrm>
          <a:prstGeom prst="rect">
            <a:avLst/>
          </a:prstGeom>
          <a:ln w="29160">
            <a:solidFill>
              <a:srgbClr val="000000"/>
            </a:solidFill>
            <a:round/>
          </a:ln>
        </p:spPr>
      </p:pic>
      <p:pic>
        <p:nvPicPr>
          <p:cNvPr id="139" name="" descr=""/>
          <p:cNvPicPr/>
          <p:nvPr/>
        </p:nvPicPr>
        <p:blipFill>
          <a:blip r:embed="rId2"/>
          <a:stretch/>
        </p:blipFill>
        <p:spPr>
          <a:xfrm>
            <a:off x="8280000" y="3972960"/>
            <a:ext cx="2880000" cy="1787040"/>
          </a:xfrm>
          <a:prstGeom prst="rect">
            <a:avLst/>
          </a:prstGeom>
          <a:ln w="29160">
            <a:solidFill>
              <a:srgbClr val="000000"/>
            </a:solidFill>
            <a:round/>
          </a:ln>
        </p:spPr>
      </p:pic>
      <p:sp>
        <p:nvSpPr>
          <p:cNvPr id="140" name=""/>
          <p:cNvSpPr/>
          <p:nvPr/>
        </p:nvSpPr>
        <p:spPr>
          <a:xfrm>
            <a:off x="288000" y="1980000"/>
            <a:ext cx="7632000" cy="126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polyp</a:t>
            </a:r>
            <a:r>
              <a:rPr b="0" lang="en-PH" sz="1800" spc="-1" strike="noStrike">
                <a:solidFill>
                  <a:srgbClr val="000000"/>
                </a:solidFill>
                <a:latin typeface="Lato"/>
                <a:ea typeface="DejaVu Sans"/>
              </a:rPr>
              <a:t> form is sessile. It has a tubular body with its end attached to any solid object and an upper end that bears the mouth, which The sponges are the representative animals of the phylum Porifera. Which surrounded by rings of tentacles. </a:t>
            </a:r>
            <a:br/>
            <a:r>
              <a:rPr b="0" lang="en-PH" sz="1800" spc="-1" strike="noStrike">
                <a:solidFill>
                  <a:srgbClr val="000000"/>
                </a:solidFill>
                <a:latin typeface="Lato"/>
                <a:ea typeface="DejaVu Sans"/>
              </a:rPr>
              <a:t>	</a:t>
            </a:r>
            <a:endParaRPr b="0" lang="en-PH" sz="1800" spc="-1" strike="noStrike">
              <a:latin typeface="Arial"/>
            </a:endParaRPr>
          </a:p>
        </p:txBody>
      </p:sp>
      <p:sp>
        <p:nvSpPr>
          <p:cNvPr id="141" name=""/>
          <p:cNvSpPr/>
          <p:nvPr/>
        </p:nvSpPr>
        <p:spPr>
          <a:xfrm>
            <a:off x="288000" y="4320000"/>
            <a:ext cx="7557120" cy="90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medusa</a:t>
            </a:r>
            <a:r>
              <a:rPr b="0" lang="en-PH" sz="1800" spc="-1" strike="noStrike">
                <a:solidFill>
                  <a:srgbClr val="000000"/>
                </a:solidFill>
                <a:latin typeface="Lato"/>
                <a:ea typeface="DejaVu Sans"/>
              </a:rPr>
              <a:t> form is umbrella-shaped with the mouth located at the center of the body and facing downward. Rows of tentacles line the margins of the umbrella-shaped body.</a:t>
            </a:r>
            <a:endParaRPr b="0" lang="en-PH" sz="1800" spc="-1" strike="noStrike">
              <a:latin typeface="Arial"/>
            </a:endParaRPr>
          </a:p>
        </p:txBody>
      </p:sp>
      <p:sp>
        <p:nvSpPr>
          <p:cNvPr id="142"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p:nvPr>
        </p:nvSpPr>
        <p:spPr>
          <a:xfrm>
            <a:off x="324720" y="2196000"/>
            <a:ext cx="11542680" cy="269712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ea typeface="®Ééþ"/>
              </a:rPr>
              <a:t> </a:t>
            </a:r>
            <a:r>
              <a:rPr b="0" lang="en-PH" sz="1800" spc="-1" strike="noStrike">
                <a:latin typeface="Lato"/>
                <a:ea typeface="®Ééþ"/>
              </a:rPr>
              <a:t>	</a:t>
            </a:r>
            <a:r>
              <a:rPr b="0" lang="en-PH" sz="1800" spc="-1" strike="noStrike">
                <a:latin typeface="Lato"/>
                <a:ea typeface="®Ééþ"/>
              </a:rPr>
              <a:t>Another group of invertebrates is classified under </a:t>
            </a:r>
            <a:r>
              <a:rPr b="1" lang="en-PH" sz="1800" spc="-1" strike="noStrike">
                <a:latin typeface="Lato"/>
                <a:ea typeface="®Ééþ"/>
              </a:rPr>
              <a:t>phylum Platyhelminthes</a:t>
            </a:r>
            <a:r>
              <a:rPr b="0" lang="en-PH" sz="1800" spc="-1" strike="noStrike">
                <a:latin typeface="Lato"/>
                <a:ea typeface="®Ééþ"/>
              </a:rPr>
              <a:t>. Platyhelminthes </a:t>
            </a:r>
            <a:r>
              <a:rPr b="0" lang="en-PH" sz="1800" spc="-1" strike="noStrike">
                <a:latin typeface="Lato"/>
                <a:ea typeface="~\ìþ"/>
              </a:rPr>
              <a:t>is a group of soft and flat-bodied invertebrates commonly known </a:t>
            </a:r>
            <a:r>
              <a:rPr b="0" lang="en-PH" sz="1800" spc="-1" strike="noStrike">
                <a:latin typeface="Lato"/>
                <a:ea typeface="®Ééþ"/>
              </a:rPr>
              <a:t>as </a:t>
            </a:r>
            <a:r>
              <a:rPr b="1" lang="en-PH" sz="1800" spc="-1" strike="noStrike">
                <a:latin typeface="Lato"/>
                <a:ea typeface="®Ééþ"/>
              </a:rPr>
              <a:t>flatworms or tapeworms</a:t>
            </a:r>
            <a:r>
              <a:rPr b="0" lang="en-PH" sz="1800" spc="-1" strike="noStrike">
                <a:latin typeface="Lato"/>
                <a:ea typeface="®Ééþ"/>
              </a:rPr>
              <a:t>. They are usually found in both aquatic and terrestrial habitats. Unlike the invertebrates, members of this phylum exhibit bilateral symmetry. </a:t>
            </a:r>
            <a:br/>
            <a:br/>
            <a:r>
              <a:rPr b="0" lang="en-PH" sz="1800" spc="-1" strike="noStrike">
                <a:latin typeface="Lato"/>
                <a:ea typeface="®Ééþ"/>
              </a:rPr>
              <a:t>	</a:t>
            </a:r>
            <a:r>
              <a:rPr b="1" lang="en-PH" sz="1800" spc="-1" strike="noStrike">
                <a:latin typeface="Lato"/>
                <a:ea typeface="®Ééþ"/>
              </a:rPr>
              <a:t>Bilateral symmetry</a:t>
            </a:r>
            <a:r>
              <a:rPr b="0" lang="en-PH" sz="1800" spc="-1" strike="noStrike">
                <a:latin typeface="Lato"/>
                <a:ea typeface="®Ééþ"/>
              </a:rPr>
              <a:t> is an anatomical structure in which identical parts of the body appear at the body’s midline. However, this does not mean that the internal organs are placed in symmetry. Aside from being bilaterally symmetrical, they also </a:t>
            </a:r>
            <a:r>
              <a:rPr b="0" lang="en-PH" sz="1800" spc="-1" strike="noStrike">
                <a:latin typeface="Lato"/>
                <a:ea typeface="~\ìþ"/>
              </a:rPr>
              <a:t>exhibit cephalization. </a:t>
            </a:r>
            <a:endParaRPr b="0" lang="en-PH" sz="1800" spc="-1" strike="noStrike">
              <a:latin typeface="Arial"/>
            </a:endParaRPr>
          </a:p>
        </p:txBody>
      </p:sp>
      <p:sp>
        <p:nvSpPr>
          <p:cNvPr id="144" name=""/>
          <p:cNvSpPr/>
          <p:nvPr/>
        </p:nvSpPr>
        <p:spPr>
          <a:xfrm>
            <a:off x="720000" y="360000"/>
            <a:ext cx="9167760" cy="707760"/>
          </a:xfrm>
          <a:prstGeom prst="rect">
            <a:avLst/>
          </a:prstGeom>
          <a:noFill/>
          <a:ln w="0">
            <a:noFill/>
          </a:ln>
        </p:spPr>
        <p:style>
          <a:lnRef idx="0"/>
          <a:fillRef idx="0"/>
          <a:effectRef idx="0"/>
          <a:fontRef idx="minor"/>
        </p:style>
      </p:sp>
      <p:sp>
        <p:nvSpPr>
          <p:cNvPr id="145"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429120" y="1764360"/>
            <a:ext cx="11333880" cy="201564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rPr>
              <a:t> </a:t>
            </a:r>
            <a:r>
              <a:rPr b="0" lang="en-PH" sz="1800" spc="-1" strike="noStrike">
                <a:latin typeface="Lato"/>
              </a:rPr>
              <a:t>	</a:t>
            </a:r>
            <a:r>
              <a:rPr b="1" lang="en-PH" sz="1800" spc="-1" strike="noStrike">
                <a:latin typeface="Lato"/>
              </a:rPr>
              <a:t>Cephalization</a:t>
            </a:r>
            <a:r>
              <a:rPr b="0" lang="en-PH" sz="1800" spc="-1" strike="noStrike">
                <a:latin typeface="Lato"/>
              </a:rPr>
              <a:t> is the </a:t>
            </a:r>
            <a:r>
              <a:rPr b="0" lang="en-PH" sz="1800" spc="-1" strike="noStrike">
                <a:latin typeface="Lato"/>
                <a:ea typeface="®Ééþ"/>
              </a:rPr>
              <a:t>process in which the concentration of nervous and sensory tissues is in the head. This only means that flatworms have a distinct head and tail region. The head end of these organisms contains sensory structures that can detect light and collect nervous tissue, enabling them to respond quickly to stimuli. In comparison to sponges and cnidarians, they have tissue layers that give rise to the animals’ various organs and systems. Lastly, unlike vertebrates, the hydrostatic skeleton that relies on water pressure supports their body instead of an exoskeleton.</a:t>
            </a:r>
            <a:endParaRPr b="0" lang="en-PH" sz="1800" spc="-1" strike="noStrike">
              <a:latin typeface="Lato"/>
            </a:endParaRPr>
          </a:p>
          <a:p>
            <a:pPr algn="just">
              <a:lnSpc>
                <a:spcPct val="115000"/>
              </a:lnSpc>
              <a:spcBef>
                <a:spcPts val="1417"/>
              </a:spcBef>
              <a:buNone/>
            </a:pPr>
            <a:endParaRPr b="0" lang="en-PH" sz="1800" spc="-1" strike="noStrike">
              <a:latin typeface="Lato"/>
            </a:endParaRPr>
          </a:p>
        </p:txBody>
      </p:sp>
      <p:sp>
        <p:nvSpPr>
          <p:cNvPr id="147" name=""/>
          <p:cNvSpPr/>
          <p:nvPr/>
        </p:nvSpPr>
        <p:spPr>
          <a:xfrm>
            <a:off x="720000" y="360000"/>
            <a:ext cx="9167760" cy="707760"/>
          </a:xfrm>
          <a:prstGeom prst="rect">
            <a:avLst/>
          </a:prstGeom>
          <a:noFill/>
          <a:ln w="0">
            <a:noFill/>
          </a:ln>
        </p:spPr>
        <p:style>
          <a:lnRef idx="0"/>
          <a:fillRef idx="0"/>
          <a:effectRef idx="0"/>
          <a:fontRef idx="minor"/>
        </p:style>
      </p:sp>
      <p:pic>
        <p:nvPicPr>
          <p:cNvPr id="148" name="" descr=""/>
          <p:cNvPicPr/>
          <p:nvPr/>
        </p:nvPicPr>
        <p:blipFill>
          <a:blip r:embed="rId1"/>
          <a:stretch/>
        </p:blipFill>
        <p:spPr>
          <a:xfrm>
            <a:off x="5947560" y="3780000"/>
            <a:ext cx="5572440" cy="2239560"/>
          </a:xfrm>
          <a:prstGeom prst="rect">
            <a:avLst/>
          </a:prstGeom>
          <a:ln w="29160">
            <a:solidFill>
              <a:srgbClr val="000000"/>
            </a:solidFill>
            <a:round/>
          </a:ln>
        </p:spPr>
      </p:pic>
      <p:sp>
        <p:nvSpPr>
          <p:cNvPr id="149" name=""/>
          <p:cNvSpPr/>
          <p:nvPr/>
        </p:nvSpPr>
        <p:spPr>
          <a:xfrm>
            <a:off x="720000" y="5220000"/>
            <a:ext cx="5037120" cy="89712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0" lang="en-PH" sz="2000" spc="-1" strike="noStrike">
                <a:solidFill>
                  <a:srgbClr val="000000"/>
                </a:solidFill>
                <a:latin typeface="Lato"/>
                <a:ea typeface="DejaVu Sans"/>
              </a:rPr>
              <a:t>The planaria is a representative</a:t>
            </a:r>
            <a:endParaRPr b="0" lang="en-PH" sz="2000" spc="-1" strike="noStrike">
              <a:latin typeface="Arial"/>
            </a:endParaRPr>
          </a:p>
          <a:p>
            <a:pPr algn="ctr">
              <a:lnSpc>
                <a:spcPct val="100000"/>
              </a:lnSpc>
              <a:buNone/>
            </a:pPr>
            <a:r>
              <a:rPr b="0" lang="en-PH" sz="2000" spc="-1" strike="noStrike">
                <a:solidFill>
                  <a:srgbClr val="000000"/>
                </a:solidFill>
                <a:latin typeface="Lato"/>
                <a:ea typeface="DejaVu Sans"/>
              </a:rPr>
              <a:t>animal of the Platyhelminthes.</a:t>
            </a:r>
            <a:endParaRPr b="0" lang="en-PH" sz="2000" spc="-1" strike="noStrike">
              <a:latin typeface="Arial"/>
            </a:endParaRPr>
          </a:p>
        </p:txBody>
      </p:sp>
      <p:sp>
        <p:nvSpPr>
          <p:cNvPr id="150"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723600" y="1980360"/>
            <a:ext cx="10744560" cy="179964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rPr>
              <a:t> </a:t>
            </a:r>
            <a:r>
              <a:rPr b="0" lang="en-PH" sz="1800" spc="-1" strike="noStrike">
                <a:latin typeface="Lato"/>
              </a:rPr>
              <a:t>	</a:t>
            </a:r>
            <a:r>
              <a:rPr b="0" lang="en-PH" sz="1800" spc="-1" strike="noStrike">
                <a:latin typeface="Lato"/>
              </a:rPr>
              <a:t>The next group of invertebrates belongs to </a:t>
            </a:r>
            <a:r>
              <a:rPr b="1" lang="en-PH" sz="1800" spc="-1" strike="noStrike">
                <a:latin typeface="Lato"/>
              </a:rPr>
              <a:t>phylum Nematoda</a:t>
            </a:r>
            <a:r>
              <a:rPr b="0" lang="en-PH" sz="1800" spc="-1" strike="noStrike">
                <a:latin typeface="Lato"/>
              </a:rPr>
              <a:t>, </a:t>
            </a:r>
            <a:r>
              <a:rPr b="0" lang="en-PH" sz="1800" spc="-1" strike="noStrike">
                <a:latin typeface="Lato"/>
                <a:ea typeface="~\ìþ"/>
              </a:rPr>
              <a:t>a classification of </a:t>
            </a:r>
            <a:r>
              <a:rPr b="0" lang="en-PH" sz="1800" spc="-1" strike="noStrike">
                <a:latin typeface="Lato"/>
                <a:ea typeface="®Ééþ"/>
              </a:rPr>
              <a:t>invertebrates that includes parasitic species and is commonly known as roundworms. Just like flatworms, they are bilaterally symmetrical and exhibit cephalization as well. They have slender and cylindrical bodies that taper on both ends. The entire body is covered with a cuticle and supported by a fluid fi</a:t>
            </a:r>
            <a:r>
              <a:rPr b="0" lang="en-PH" sz="1800" spc="-1" strike="noStrike">
                <a:latin typeface="Lato"/>
                <a:ea typeface="~\ìþ"/>
              </a:rPr>
              <a:t>lled cavity known as the pseudocoelom. It </a:t>
            </a:r>
            <a:r>
              <a:rPr b="0" lang="en-PH" sz="1800" spc="-1" strike="noStrike">
                <a:latin typeface="Lato"/>
                <a:ea typeface="®Ééþ"/>
              </a:rPr>
              <a:t>contains the internal organs and functions as the hydrostatic skeleton. </a:t>
            </a:r>
            <a:br/>
            <a:r>
              <a:rPr b="0" lang="en-PH" sz="1800" spc="-1" strike="noStrike">
                <a:latin typeface="Lato"/>
                <a:ea typeface="®Ééþ"/>
              </a:rPr>
              <a:t>	</a:t>
            </a:r>
            <a:endParaRPr b="0" lang="en-PH" sz="1800" spc="-1" strike="noStrike">
              <a:latin typeface="Arial"/>
            </a:endParaRPr>
          </a:p>
          <a:p>
            <a:pPr algn="just">
              <a:lnSpc>
                <a:spcPct val="115000"/>
              </a:lnSpc>
              <a:spcBef>
                <a:spcPts val="1417"/>
              </a:spcBef>
              <a:buNone/>
            </a:pPr>
            <a:endParaRPr b="0" lang="en-PH" sz="1800" spc="-1" strike="noStrike">
              <a:latin typeface="Arial"/>
            </a:endParaRPr>
          </a:p>
        </p:txBody>
      </p:sp>
      <p:sp>
        <p:nvSpPr>
          <p:cNvPr id="152" name=""/>
          <p:cNvSpPr/>
          <p:nvPr/>
        </p:nvSpPr>
        <p:spPr>
          <a:xfrm>
            <a:off x="720000" y="360000"/>
            <a:ext cx="9167760" cy="707760"/>
          </a:xfrm>
          <a:prstGeom prst="rect">
            <a:avLst/>
          </a:prstGeom>
          <a:noFill/>
          <a:ln w="0">
            <a:noFill/>
          </a:ln>
        </p:spPr>
        <p:style>
          <a:lnRef idx="0"/>
          <a:fillRef idx="0"/>
          <a:effectRef idx="0"/>
          <a:fontRef idx="minor"/>
        </p:style>
      </p:sp>
      <p:sp>
        <p:nvSpPr>
          <p:cNvPr id="153" name=""/>
          <p:cNvSpPr txBox="1"/>
          <p:nvPr/>
        </p:nvSpPr>
        <p:spPr>
          <a:xfrm>
            <a:off x="684000" y="3780000"/>
            <a:ext cx="10824120" cy="1315800"/>
          </a:xfrm>
          <a:prstGeom prst="rect">
            <a:avLst/>
          </a:prstGeom>
          <a:noFill/>
          <a:ln w="0">
            <a:noFill/>
          </a:ln>
        </p:spPr>
        <p:txBody>
          <a:bodyPr lIns="90000" rIns="90000" tIns="45000" bIns="45000" anchor="t">
            <a:noAutofit/>
          </a:bodyPr>
          <a:p>
            <a:pPr algn="just">
              <a:buNone/>
            </a:pPr>
            <a:r>
              <a:rPr b="0" lang="en-PH" sz="1800" spc="-1" strike="noStrike">
                <a:latin typeface="Lato"/>
                <a:ea typeface="®Ééþ"/>
              </a:rPr>
              <a:t>	</a:t>
            </a:r>
            <a:r>
              <a:rPr b="0" lang="en-PH" sz="1800" spc="-1" strike="noStrike">
                <a:latin typeface="Lato"/>
                <a:ea typeface="®Ééþ"/>
              </a:rPr>
              <a:t>The water’s pressure in the cavity enables the worm to maintain its rounded shape and allows the worm to move in a rolling manner, like the waves passing from the head to the tail end of the worm. These parasitic organisms can enter and live inside a person’s digestive tract by eating undercooked meals and improperly prepared raw food.</a:t>
            </a:r>
            <a:endParaRPr b="0" lang="en-PH" sz="1800" spc="-1" strike="noStrike">
              <a:latin typeface="Arial"/>
            </a:endParaRPr>
          </a:p>
        </p:txBody>
      </p:sp>
      <p:sp>
        <p:nvSpPr>
          <p:cNvPr id="154" name=""/>
          <p:cNvSpPr/>
          <p:nvPr/>
        </p:nvSpPr>
        <p:spPr>
          <a:xfrm>
            <a:off x="3339720" y="540000"/>
            <a:ext cx="5512680" cy="69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Classifying Invertebrates</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2023-07-11T16:16:46Z</dcterms:modified>
  <cp:revision>122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