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2600" cy="68284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9480" cy="2769480"/>
          </a:xfrm>
          <a:prstGeom prst="rect">
            <a:avLst/>
          </a:prstGeom>
          <a:ln w="0">
            <a:noFill/>
          </a:ln>
        </p:spPr>
      </p:pic>
      <p:sp>
        <p:nvSpPr>
          <p:cNvPr id="2" name="Rectangle 5"/>
          <p:cNvSpPr/>
          <p:nvPr/>
        </p:nvSpPr>
        <p:spPr>
          <a:xfrm>
            <a:off x="3487320" y="1475280"/>
            <a:ext cx="8674920" cy="38329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4920" cy="3546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2600" cy="605520"/>
          </a:xfrm>
          <a:prstGeom prst="rect">
            <a:avLst/>
          </a:prstGeom>
          <a:ln w="0">
            <a:noFill/>
          </a:ln>
        </p:spPr>
      </p:pic>
      <p:sp>
        <p:nvSpPr>
          <p:cNvPr id="43" name="Rectangle 7"/>
          <p:cNvSpPr/>
          <p:nvPr/>
        </p:nvSpPr>
        <p:spPr>
          <a:xfrm>
            <a:off x="10868760" y="0"/>
            <a:ext cx="941040" cy="9410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5120" cy="1005120"/>
          </a:xfrm>
          <a:prstGeom prst="rect">
            <a:avLst/>
          </a:prstGeom>
          <a:ln w="0">
            <a:noFill/>
          </a:ln>
        </p:spPr>
      </p:pic>
      <p:sp>
        <p:nvSpPr>
          <p:cNvPr id="45" name="TextBox 9"/>
          <p:cNvSpPr/>
          <p:nvPr/>
        </p:nvSpPr>
        <p:spPr>
          <a:xfrm>
            <a:off x="185400" y="6362280"/>
            <a:ext cx="4662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3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6920" cy="33552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483360" y="2700000"/>
            <a:ext cx="8708040" cy="10753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44520" cy="19191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0680" cy="39456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999960" y="265320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Paraphrasing, Summarizing, and Evaluating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653840" y="2062080"/>
            <a:ext cx="8854560" cy="3459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1. Which of the following may NOT be considered a suprasegmental?</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A. intonation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B. letters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pitch</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D. stress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2. Which of the following is TRUE about evaluating ideas in a text?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A. Examine the author’s personal information.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B. Rewrite the text for a more comprehensive review.</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Reading a text once is enough to be able to evaluate it.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D. Evaluating ideas is a manifestation of the reader’s ability to read and think critically.</a:t>
            </a:r>
            <a:endParaRPr b="0" lang="en-PH" sz="1800" spc="-1" strike="noStrike">
              <a:latin typeface="Arial"/>
            </a:endParaRPr>
          </a:p>
        </p:txBody>
      </p:sp>
      <p:sp>
        <p:nvSpPr>
          <p:cNvPr id="154" name=""/>
          <p:cNvSpPr/>
          <p:nvPr/>
        </p:nvSpPr>
        <p:spPr>
          <a:xfrm>
            <a:off x="2160000" y="40176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1654200" y="2206080"/>
            <a:ext cx="8854560" cy="3459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1. Which of the following may NOT be considered a suprasegmental?</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A. intonation</a:t>
            </a:r>
            <a:endParaRPr b="0" lang="en-PH" sz="1800" spc="-1" strike="noStrike">
              <a:latin typeface="Arial"/>
            </a:endParaRPr>
          </a:p>
          <a:p>
            <a:pPr>
              <a:lnSpc>
                <a:spcPct val="100000"/>
              </a:lnSpc>
              <a:buNone/>
            </a:pPr>
            <a:r>
              <a:rPr b="0" lang="en-PH" sz="1800" spc="-1" strike="noStrike">
                <a:solidFill>
                  <a:srgbClr val="000000"/>
                </a:solidFill>
                <a:highlight>
                  <a:srgbClr val="ffff00"/>
                </a:highlight>
                <a:latin typeface="Lato"/>
                <a:ea typeface="AppleSystemUIFont"/>
              </a:rPr>
              <a:t>B. letters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pitch</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D. stress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2. Which of the following is TRUE about evaluating ideas in a text?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A. Examine the author’s personal information.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B. Rewrite the text for a more comprehensive review.</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Reading a text once is enough to be able to evaluate it.</a:t>
            </a:r>
            <a:endParaRPr b="0" lang="en-PH" sz="1800" spc="-1" strike="noStrike">
              <a:latin typeface="Arial"/>
            </a:endParaRPr>
          </a:p>
          <a:p>
            <a:pPr>
              <a:lnSpc>
                <a:spcPct val="100000"/>
              </a:lnSpc>
              <a:buNone/>
            </a:pPr>
            <a:r>
              <a:rPr b="0" lang="en-PH" sz="1800" spc="-1" strike="noStrike">
                <a:solidFill>
                  <a:srgbClr val="000000"/>
                </a:solidFill>
                <a:highlight>
                  <a:srgbClr val="ffff00"/>
                </a:highlight>
                <a:latin typeface="Lato"/>
                <a:ea typeface="AppleSystemUIFont"/>
              </a:rPr>
              <a:t>D. Evaluating ideas is a manifestation of the reader’s ability to read and think critically.</a:t>
            </a:r>
            <a:endParaRPr b="0" lang="en-PH" sz="1800" spc="-1" strike="noStrike">
              <a:latin typeface="Arial"/>
            </a:endParaRPr>
          </a:p>
        </p:txBody>
      </p:sp>
      <p:sp>
        <p:nvSpPr>
          <p:cNvPr id="156" name=""/>
          <p:cNvSpPr/>
          <p:nvPr/>
        </p:nvSpPr>
        <p:spPr>
          <a:xfrm>
            <a:off x="2271960" y="49140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
        <p:nvSpPr>
          <p:cNvPr id="157" name=""/>
          <p:cNvSpPr/>
          <p:nvPr/>
        </p:nvSpPr>
        <p:spPr>
          <a:xfrm>
            <a:off x="4860000" y="1656000"/>
            <a:ext cx="3059280" cy="80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2088000" y="40104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
        <p:nvSpPr>
          <p:cNvPr id="159" name=""/>
          <p:cNvSpPr/>
          <p:nvPr/>
        </p:nvSpPr>
        <p:spPr>
          <a:xfrm>
            <a:off x="1106640" y="1802160"/>
            <a:ext cx="10160640" cy="539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Which of the following is TRUE about paraphrasing?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 You can include your opinions and insights when paraphrasing a text.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B. A paraphrased text should only contain the main ideas and key concepts.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C. It is acceptable to copy some words and phrases from the original when paraphrasing.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D. The ideas expressed in the original should not be altered or modified in the paraphrased version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of the text.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4. Which of the following is NOT true about summarizing?</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A. A summary should match the original word-for-word.</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B. A summary should not involve your own analysis of the text.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Both minor and major ideas should be included in a summary.</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D. A summary is a condensed or shortened version of the original.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2088000" y="32904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
        <p:nvSpPr>
          <p:cNvPr id="161" name=""/>
          <p:cNvSpPr/>
          <p:nvPr/>
        </p:nvSpPr>
        <p:spPr>
          <a:xfrm>
            <a:off x="1106640" y="2232000"/>
            <a:ext cx="10160640" cy="539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Which of the following is TRUE about paraphrasing?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 You can include your opinions and insights when paraphrasing a text.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B. A paraphrased text should only contain the main ideas and key concepts.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C. It is acceptable to copy some words and phrases from the original when paraphrasing.</a:t>
            </a:r>
            <a:endParaRPr b="0" lang="en-PH" sz="1800" spc="-1" strike="noStrike">
              <a:latin typeface="Arial"/>
            </a:endParaRPr>
          </a:p>
          <a:p>
            <a:pPr>
              <a:lnSpc>
                <a:spcPct val="100000"/>
              </a:lnSpc>
              <a:buNone/>
            </a:pPr>
            <a:r>
              <a:rPr b="0" lang="en-PH" sz="1800" spc="-1" strike="noStrike">
                <a:solidFill>
                  <a:srgbClr val="000000"/>
                </a:solidFill>
                <a:highlight>
                  <a:srgbClr val="ffff00"/>
                </a:highlight>
                <a:latin typeface="Lato"/>
                <a:ea typeface="DejaVu Sans"/>
              </a:rPr>
              <a:t>D. The ideas expressed in the original should not be altered or modified in the paraphrased version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highlight>
                  <a:srgbClr val="ffff00"/>
                </a:highlight>
                <a:latin typeface="Lato"/>
                <a:ea typeface="DejaVu Sans"/>
              </a:rPr>
              <a:t>of the text.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4. Which of the following is NOT true about summarizing?</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A. A summary should match the original word-for-word.</a:t>
            </a:r>
            <a:endParaRPr b="0" lang="en-PH" sz="1800" spc="-1" strike="noStrike">
              <a:latin typeface="Arial"/>
            </a:endParaRPr>
          </a:p>
          <a:p>
            <a:pPr>
              <a:lnSpc>
                <a:spcPct val="100000"/>
              </a:lnSpc>
              <a:buNone/>
            </a:pPr>
            <a:r>
              <a:rPr b="0" lang="en-PH" sz="1800" spc="-1" strike="noStrike">
                <a:solidFill>
                  <a:srgbClr val="000000"/>
                </a:solidFill>
                <a:highlight>
                  <a:srgbClr val="ffff00"/>
                </a:highlight>
                <a:latin typeface="Lato"/>
                <a:ea typeface="AppleSystemUIFont"/>
              </a:rPr>
              <a:t>B. A summary should not involve your own analysis of the text.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C. Both minor and major ideas should be included in a summary.</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D. A summary is a condensed or shortened version of the original.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62" name=""/>
          <p:cNvSpPr/>
          <p:nvPr/>
        </p:nvSpPr>
        <p:spPr>
          <a:xfrm>
            <a:off x="4860000" y="1548360"/>
            <a:ext cx="3059280" cy="80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999960" y="2887560"/>
            <a:ext cx="7807320" cy="678240"/>
          </a:xfrm>
          <a:prstGeom prst="rect">
            <a:avLst/>
          </a:prstGeom>
          <a:noFill/>
          <a:ln w="0">
            <a:noFill/>
          </a:ln>
        </p:spPr>
        <p:style>
          <a:lnRef idx="0"/>
          <a:fillRef idx="0"/>
          <a:effectRef idx="0"/>
          <a:fontRef idx="minor"/>
        </p:style>
      </p:sp>
      <p:sp>
        <p:nvSpPr>
          <p:cNvPr id="129" name=""/>
          <p:cNvSpPr/>
          <p:nvPr/>
        </p:nvSpPr>
        <p:spPr>
          <a:xfrm>
            <a:off x="2127960" y="43704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
        <p:nvSpPr>
          <p:cNvPr id="130" name=""/>
          <p:cNvSpPr/>
          <p:nvPr/>
        </p:nvSpPr>
        <p:spPr>
          <a:xfrm>
            <a:off x="828000" y="2040480"/>
            <a:ext cx="10512000" cy="2811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Similar to when you are talking to a friend or a teacher, you have to read a poem with the correct </a:t>
            </a:r>
            <a:r>
              <a:rPr b="0" i="1" lang="en-PH" sz="2000" spc="-1" strike="noStrike">
                <a:solidFill>
                  <a:srgbClr val="000000"/>
                </a:solidFill>
                <a:latin typeface="Lato"/>
                <a:ea typeface="DejaVu Sans"/>
              </a:rPr>
              <a:t>tone, intonation, stress, </a:t>
            </a:r>
            <a:r>
              <a:rPr b="0" lang="en-PH" sz="2000" spc="-1" strike="noStrike">
                <a:solidFill>
                  <a:srgbClr val="000000"/>
                </a:solidFill>
                <a:latin typeface="Lato"/>
                <a:ea typeface="DejaVu Sans"/>
              </a:rPr>
              <a:t>and</a:t>
            </a:r>
            <a:r>
              <a:rPr b="0" i="1" lang="en-PH" sz="2000" spc="-1" strike="noStrike">
                <a:solidFill>
                  <a:srgbClr val="000000"/>
                </a:solidFill>
                <a:latin typeface="Lato"/>
                <a:ea typeface="DejaVu Sans"/>
              </a:rPr>
              <a:t> pronunciation</a:t>
            </a:r>
            <a:r>
              <a:rPr b="0" lang="en-PH" sz="2000" spc="-1" strike="noStrike">
                <a:solidFill>
                  <a:srgbClr val="000000"/>
                </a:solidFill>
                <a:latin typeface="Lato"/>
                <a:ea typeface="DejaVu Sans"/>
              </a:rPr>
              <a:t> for the listeners to easily perceive and understand what you are reading. On this note, it is very important for you to use </a:t>
            </a:r>
            <a:r>
              <a:rPr b="1" lang="en-PH" sz="2000" spc="-1" strike="noStrike">
                <a:solidFill>
                  <a:srgbClr val="000000"/>
                </a:solidFill>
                <a:latin typeface="Lato"/>
                <a:ea typeface="DejaVu Sans"/>
              </a:rPr>
              <a:t>segmental</a:t>
            </a:r>
            <a:r>
              <a:rPr b="0" lang="en-PH" sz="2000" spc="-1" strike="noStrike">
                <a:solidFill>
                  <a:srgbClr val="000000"/>
                </a:solidFill>
                <a:latin typeface="Lato"/>
                <a:ea typeface="DejaVu Sans"/>
              </a:rPr>
              <a:t> and </a:t>
            </a:r>
            <a:r>
              <a:rPr b="1" lang="en-PH" sz="2000" spc="-1" strike="noStrike">
                <a:solidFill>
                  <a:srgbClr val="000000"/>
                </a:solidFill>
                <a:latin typeface="Lato"/>
                <a:ea typeface="DejaVu Sans"/>
              </a:rPr>
              <a:t>suprasegmental</a:t>
            </a:r>
            <a:r>
              <a:rPr b="0" lang="en-PH" sz="2000" spc="-1" strike="noStrike">
                <a:solidFill>
                  <a:srgbClr val="000000"/>
                </a:solidFill>
                <a:latin typeface="Lato"/>
                <a:ea typeface="DejaVu Sans"/>
              </a:rPr>
              <a:t> appropriately.</a:t>
            </a:r>
            <a:endParaRPr b="0" lang="en-PH" sz="2000" spc="-1" strike="noStrike">
              <a:latin typeface="Arial"/>
            </a:endParaRPr>
          </a:p>
        </p:txBody>
      </p:sp>
      <p:sp>
        <p:nvSpPr>
          <p:cNvPr id="131" name=""/>
          <p:cNvSpPr/>
          <p:nvPr/>
        </p:nvSpPr>
        <p:spPr>
          <a:xfrm>
            <a:off x="864000" y="3852000"/>
            <a:ext cx="10476000" cy="315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Segmental</a:t>
            </a:r>
            <a:r>
              <a:rPr b="0" lang="en-PH" sz="2000" spc="-1" strike="noStrike">
                <a:solidFill>
                  <a:srgbClr val="000000"/>
                </a:solidFill>
                <a:latin typeface="Lato"/>
                <a:ea typeface="DejaVu Sans"/>
              </a:rPr>
              <a:t>, which relates to the division of speech into segments, may be equivalent to vowels and consonants. When vowels and consonants are joined together, they form syllables, which make up utterances. There are other features superimposed or placed on top of syllables such as stress, accent, pitch, tone, and intonation. These features are called </a:t>
            </a:r>
            <a:r>
              <a:rPr b="1" lang="en-PH" sz="2000" spc="-1" strike="noStrike">
                <a:solidFill>
                  <a:srgbClr val="000000"/>
                </a:solidFill>
                <a:latin typeface="Lato"/>
                <a:ea typeface="DejaVu Sans"/>
              </a:rPr>
              <a:t>suprasegmental</a:t>
            </a:r>
            <a:r>
              <a:rPr b="0" lang="en-PH" sz="2000" spc="-1" strike="noStrike">
                <a:solidFill>
                  <a:srgbClr val="000000"/>
                </a:solidFill>
                <a:latin typeface="Lato"/>
                <a:ea typeface="DejaVu Sans"/>
              </a:rPr>
              <a: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2379960" y="40176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
        <p:nvSpPr>
          <p:cNvPr id="133" name=""/>
          <p:cNvSpPr/>
          <p:nvPr/>
        </p:nvSpPr>
        <p:spPr>
          <a:xfrm>
            <a:off x="900720" y="1980000"/>
            <a:ext cx="10259280" cy="3151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283"/>
              </a:spcBef>
              <a:spcAft>
                <a:spcPts val="283"/>
              </a:spcAft>
              <a:buClr>
                <a:srgbClr val="000000"/>
              </a:buClr>
              <a:buSzPct val="45000"/>
              <a:buFont typeface="Wingdings" charset="2"/>
              <a:buChar char=""/>
            </a:pPr>
            <a:r>
              <a:rPr b="0" lang="en-PH" sz="2000" spc="-1" strike="noStrike">
                <a:solidFill>
                  <a:srgbClr val="000000"/>
                </a:solidFill>
                <a:latin typeface="Lato"/>
                <a:ea typeface="DejaVu Sans"/>
              </a:rPr>
              <a:t>For instance, the words record (noun) and record (verb) are spelled alike but are pronounced differently. </a:t>
            </a:r>
            <a:endParaRPr b="0" lang="en-PH" sz="2000" spc="-1" strike="noStrike">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2000" spc="-1" strike="noStrike">
                <a:solidFill>
                  <a:srgbClr val="000000"/>
                </a:solidFill>
                <a:latin typeface="Lato"/>
                <a:ea typeface="DejaVu Sans"/>
              </a:rPr>
              <a:t>One should stress the first syllable of the noun (/RE-cord/), while for the verb, the stress is on the second syllable (/re-CORD/). </a:t>
            </a:r>
            <a:endParaRPr b="0" lang="en-PH" sz="2000" spc="-1" strike="noStrike">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2000" spc="-1" strike="noStrike">
                <a:solidFill>
                  <a:srgbClr val="000000"/>
                </a:solidFill>
                <a:latin typeface="Lato"/>
                <a:ea typeface="DejaVu Sans"/>
              </a:rPr>
              <a:t>Questions also vary in intonation. Yes or no questions are often read with a rising intonation, while WH-questions are read with a falling intonation.</a:t>
            </a:r>
            <a:endParaRPr b="0" lang="en-PH" sz="2000" spc="-1" strike="noStrike">
              <a:latin typeface="Arial"/>
            </a:endParaRPr>
          </a:p>
        </p:txBody>
      </p:sp>
      <p:sp>
        <p:nvSpPr>
          <p:cNvPr id="134" name=""/>
          <p:cNvSpPr/>
          <p:nvPr/>
        </p:nvSpPr>
        <p:spPr>
          <a:xfrm>
            <a:off x="1440000" y="4284000"/>
            <a:ext cx="9539280" cy="179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“Did you finish the activities in the first lesson?” should be read with a rising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intonation.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“Which lesson are you studying first?” should be read with a falling intonation.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2340000" y="40176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
        <p:nvSpPr>
          <p:cNvPr id="136" name=""/>
          <p:cNvSpPr/>
          <p:nvPr/>
        </p:nvSpPr>
        <p:spPr>
          <a:xfrm>
            <a:off x="792000" y="1908000"/>
            <a:ext cx="10368000" cy="179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However, it is not enough to read a text properly. More importantly, you should be able to show your understanding of the literary text through your ability to </a:t>
            </a:r>
            <a:r>
              <a:rPr b="1" lang="en-PH" sz="2000" spc="-1" strike="noStrike">
                <a:solidFill>
                  <a:srgbClr val="000000"/>
                </a:solidFill>
                <a:latin typeface="Lato"/>
                <a:ea typeface="DejaVu Sans"/>
              </a:rPr>
              <a:t>paraphrase, summarize, evaluate, </a:t>
            </a:r>
            <a:r>
              <a:rPr b="0" lang="en-PH" sz="2000" spc="-1" strike="noStrike">
                <a:solidFill>
                  <a:srgbClr val="000000"/>
                </a:solidFill>
                <a:latin typeface="Lato"/>
                <a:ea typeface="DejaVu Sans"/>
              </a:rPr>
              <a:t>and</a:t>
            </a:r>
            <a:r>
              <a:rPr b="1" lang="en-PH" sz="2000" spc="-1" strike="noStrike">
                <a:solidFill>
                  <a:srgbClr val="000000"/>
                </a:solidFill>
                <a:latin typeface="Lato"/>
                <a:ea typeface="DejaVu Sans"/>
              </a:rPr>
              <a:t> create inferences</a:t>
            </a:r>
            <a:r>
              <a:rPr b="0" lang="en-PH" sz="2000" spc="-1" strike="noStrike">
                <a:solidFill>
                  <a:srgbClr val="000000"/>
                </a:solidFill>
                <a:latin typeface="Lato"/>
                <a:ea typeface="DejaVu Sans"/>
              </a:rPr>
              <a:t>.</a:t>
            </a:r>
            <a:endParaRPr b="0" lang="en-PH" sz="2000" spc="-1" strike="noStrike">
              <a:latin typeface="Arial"/>
            </a:endParaRPr>
          </a:p>
        </p:txBody>
      </p:sp>
      <p:sp>
        <p:nvSpPr>
          <p:cNvPr id="137" name=""/>
          <p:cNvSpPr/>
          <p:nvPr/>
        </p:nvSpPr>
        <p:spPr>
          <a:xfrm>
            <a:off x="792000" y="3180240"/>
            <a:ext cx="10368000" cy="2471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Paraphrasing</a:t>
            </a:r>
            <a:r>
              <a:rPr b="0" lang="en-PH" sz="2000" spc="-1" strike="noStrike">
                <a:solidFill>
                  <a:srgbClr val="000000"/>
                </a:solidFill>
                <a:latin typeface="Lato"/>
                <a:ea typeface="DejaVu Sans"/>
              </a:rPr>
              <a:t> is expressing the meaning of a spoken or written text using your own words to achieve greater clarity. In paraphrasing a text, you should make sure that the original meaning of the text is not altered and that the entirety of the original is communicated in the paraphrased version. </a:t>
            </a:r>
            <a:endParaRPr b="0" lang="en-PH" sz="2000" spc="-1" strike="noStrike">
              <a:latin typeface="Arial"/>
            </a:endParaRPr>
          </a:p>
        </p:txBody>
      </p:sp>
      <p:sp>
        <p:nvSpPr>
          <p:cNvPr id="138" name=""/>
          <p:cNvSpPr/>
          <p:nvPr/>
        </p:nvSpPr>
        <p:spPr>
          <a:xfrm>
            <a:off x="792000" y="4788000"/>
            <a:ext cx="1036800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Conversely, </a:t>
            </a:r>
            <a:r>
              <a:rPr b="1" lang="en-PH" sz="2000" spc="-1" strike="noStrike">
                <a:solidFill>
                  <a:srgbClr val="000000"/>
                </a:solidFill>
                <a:latin typeface="Lato"/>
                <a:ea typeface="DejaVu Sans"/>
              </a:rPr>
              <a:t>summarizing</a:t>
            </a:r>
            <a:r>
              <a:rPr b="0" lang="en-PH" sz="2000" spc="-1" strike="noStrike">
                <a:solidFill>
                  <a:srgbClr val="000000"/>
                </a:solidFill>
                <a:latin typeface="Lato"/>
                <a:ea typeface="DejaVu Sans"/>
              </a:rPr>
              <a:t> requires that you communicate only the main ideas from the original text in a concise manner.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2091960" y="70740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
        <p:nvSpPr>
          <p:cNvPr id="140" name=""/>
          <p:cNvSpPr/>
          <p:nvPr/>
        </p:nvSpPr>
        <p:spPr>
          <a:xfrm>
            <a:off x="936000" y="2368080"/>
            <a:ext cx="665928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Take a look at the following examples:</a:t>
            </a:r>
            <a:endParaRPr b="0" lang="en-PH" sz="2000" spc="-1" strike="noStrike">
              <a:latin typeface="Arial"/>
            </a:endParaRPr>
          </a:p>
        </p:txBody>
      </p:sp>
      <p:sp>
        <p:nvSpPr>
          <p:cNvPr id="141" name=""/>
          <p:cNvSpPr/>
          <p:nvPr/>
        </p:nvSpPr>
        <p:spPr>
          <a:xfrm>
            <a:off x="936000" y="2988000"/>
            <a:ext cx="10403280" cy="2195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900" spc="-1" strike="noStrike">
                <a:solidFill>
                  <a:srgbClr val="000000"/>
                </a:solidFill>
                <a:latin typeface="Lato"/>
                <a:ea typeface="þŒìþ"/>
              </a:rPr>
              <a:t>Original text</a:t>
            </a:r>
            <a:r>
              <a:rPr b="0" lang="en-PH" sz="1900" spc="-1" strike="noStrike">
                <a:solidFill>
                  <a:srgbClr val="000000"/>
                </a:solidFill>
                <a:latin typeface="Lato"/>
                <a:ea typeface="þŒìþ"/>
              </a:rPr>
              <a:t>: Another famous American poet is Robert Frost who started writing poetry when he was 15 and continued until he died at the age of 88. He enjoyed wordplay and challenges in creating a complex idea in the form of a poem through the crafty use of language. A poetry lover and great talker and conversationalist, Frost regarded poems as the highest art of language because of their compression or compactness of structure, which gives poetry an advantage over other literary forms. A recent poll, which was taken by America’s Poet Laureate Robert Pinsky, states that “The Road Not Taken” by Frost was voted America’s favorite poem. (Taken from Essential English: Worktext in Literature and Language, 2017)</a:t>
            </a:r>
            <a:endParaRPr b="0" lang="en-PH" sz="19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2340000" y="64800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
        <p:nvSpPr>
          <p:cNvPr id="143" name=""/>
          <p:cNvSpPr/>
          <p:nvPr/>
        </p:nvSpPr>
        <p:spPr>
          <a:xfrm>
            <a:off x="900720" y="2387160"/>
            <a:ext cx="10259280" cy="5532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2000" spc="-1" strike="noStrike">
                <a:solidFill>
                  <a:srgbClr val="000000"/>
                </a:solidFill>
                <a:latin typeface="Lato"/>
                <a:ea typeface="DejaVu Sans"/>
              </a:rPr>
              <a:t>Paraphrased version</a:t>
            </a:r>
            <a:r>
              <a:rPr b="0" lang="en-PH" sz="2000" spc="-1" strike="noStrike">
                <a:solidFill>
                  <a:srgbClr val="000000"/>
                </a:solidFill>
                <a:latin typeface="Lato"/>
                <a:ea typeface="DejaVu Sans"/>
              </a:rPr>
              <a:t>: Robert Frost is a well-known American poet who began writing when he was 16 until his last moments when he was 88. He was fond of wordplay and the challenges that come with using creative language to put intricate ideas in the form of a poem. Skilled in both poetry and striking conversations, Frost considered poems as “the highest art of language,” owing to their “compactness,” which he also views as an advantage of poetry compared to other forms of literature. As per a recent poll conducted by Robert Pinsky, America’s Poet Laureate, Frost’s “The Road Not Taken” was chosen as the country’s favorite poem. (Essential English: Worktext in Literature and Language, 2017)</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2340000" y="54000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
        <p:nvSpPr>
          <p:cNvPr id="145" name=""/>
          <p:cNvSpPr/>
          <p:nvPr/>
        </p:nvSpPr>
        <p:spPr>
          <a:xfrm>
            <a:off x="758880" y="2160000"/>
            <a:ext cx="10581120" cy="349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2000" spc="-1" strike="noStrike">
                <a:solidFill>
                  <a:srgbClr val="000000"/>
                </a:solidFill>
                <a:latin typeface="Lato"/>
                <a:ea typeface="þŒìþ"/>
              </a:rPr>
              <a:t>Summarized version</a:t>
            </a:r>
            <a:r>
              <a:rPr b="0" lang="en-PH" sz="2000" spc="-1" strike="noStrike">
                <a:solidFill>
                  <a:srgbClr val="000000"/>
                </a:solidFill>
                <a:latin typeface="Lato"/>
                <a:ea typeface="þŒìþ"/>
              </a:rPr>
              <a:t>: Robert Frost is a popular American poet who started writing poems at the age of 15 until when he was 88. Compared to other literary forms, he considered poems as “the highest art of language” because of their compact structure. According to a recent poll by Robert Pinsky, America’s Poet Laureate, Frost’s “The Road Not Taken” was chosen as the country’s favorite poem. (Essential English: Worktext in Literature and Language, 2017)</a:t>
            </a:r>
            <a:endParaRPr b="0" lang="en-PH" sz="2000" spc="-1" strike="noStrike">
              <a:latin typeface="Arial"/>
            </a:endParaRPr>
          </a:p>
        </p:txBody>
      </p:sp>
      <p:sp>
        <p:nvSpPr>
          <p:cNvPr id="146" name=""/>
          <p:cNvSpPr/>
          <p:nvPr/>
        </p:nvSpPr>
        <p:spPr>
          <a:xfrm>
            <a:off x="758880" y="4669560"/>
            <a:ext cx="1058112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2000" spc="-1" strike="noStrike">
                <a:solidFill>
                  <a:srgbClr val="000000"/>
                </a:solidFill>
                <a:latin typeface="Lato"/>
                <a:ea typeface="þŒìþ"/>
              </a:rPr>
              <a:t>	</a:t>
            </a:r>
            <a:r>
              <a:rPr b="0" i="1" lang="en-PH" sz="2000" spc="-1" strike="noStrike">
                <a:solidFill>
                  <a:srgbClr val="000000"/>
                </a:solidFill>
                <a:latin typeface="Lato"/>
                <a:ea typeface="þŒìþ"/>
              </a:rPr>
              <a:t>Notice how the summarized version contains only the main ideas, while the paraphrased version of the text communicates both major and minor ideas.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2160000" y="54000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
        <p:nvSpPr>
          <p:cNvPr id="148" name=""/>
          <p:cNvSpPr/>
          <p:nvPr/>
        </p:nvSpPr>
        <p:spPr>
          <a:xfrm>
            <a:off x="900000" y="2160000"/>
            <a:ext cx="10260000" cy="315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Your ability to infer and evaluate also proves that you have understood the material. To </a:t>
            </a:r>
            <a:r>
              <a:rPr b="1" lang="en-PH" sz="2000" spc="-1" strike="noStrike">
                <a:solidFill>
                  <a:srgbClr val="000000"/>
                </a:solidFill>
                <a:latin typeface="Lato"/>
                <a:ea typeface="DejaVu Sans"/>
              </a:rPr>
              <a:t>infer</a:t>
            </a:r>
            <a:r>
              <a:rPr b="0" lang="en-PH" sz="2000" spc="-1" strike="noStrike">
                <a:solidFill>
                  <a:srgbClr val="000000"/>
                </a:solidFill>
                <a:latin typeface="Lato"/>
                <a:ea typeface="DejaVu Sans"/>
              </a:rPr>
              <a:t> means </a:t>
            </a:r>
            <a:r>
              <a:rPr b="1" lang="en-PH" sz="2000" spc="-1" strike="noStrike">
                <a:solidFill>
                  <a:srgbClr val="000000"/>
                </a:solidFill>
                <a:latin typeface="Lato"/>
                <a:ea typeface="DejaVu Sans"/>
              </a:rPr>
              <a:t>to derive a conclusion based on stated facts and your background knowledge</a:t>
            </a:r>
            <a:r>
              <a:rPr b="0" lang="en-PH" sz="2000" spc="-1" strike="noStrike">
                <a:solidFill>
                  <a:srgbClr val="000000"/>
                </a:solidFill>
                <a:latin typeface="Lato"/>
                <a:ea typeface="DejaVu Sans"/>
              </a:rPr>
              <a:t>. To illustrate, in the poem you read earlier, “The Rainy Day,” you can infer that the persona is feeling downhearted and gloomy. This inference is based on the words used in lines 1 and 2 of the poem:</a:t>
            </a:r>
            <a:endParaRPr b="0" lang="en-PH" sz="2000" spc="-1" strike="noStrike">
              <a:latin typeface="Arial"/>
            </a:endParaRPr>
          </a:p>
        </p:txBody>
      </p:sp>
      <p:sp>
        <p:nvSpPr>
          <p:cNvPr id="149" name=""/>
          <p:cNvSpPr/>
          <p:nvPr/>
        </p:nvSpPr>
        <p:spPr>
          <a:xfrm>
            <a:off x="1402560" y="4129560"/>
            <a:ext cx="7957440" cy="1450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i="1" lang="en-PH" sz="2000" spc="-1" strike="noStrike">
                <a:solidFill>
                  <a:srgbClr val="000000"/>
                </a:solidFill>
                <a:latin typeface="Lato"/>
                <a:ea typeface="þŒìþ"/>
              </a:rPr>
              <a:t>The day is </a:t>
            </a:r>
            <a:r>
              <a:rPr b="1" i="1" lang="en-PH" sz="2000" spc="-1" strike="noStrike">
                <a:solidFill>
                  <a:srgbClr val="000000"/>
                </a:solidFill>
                <a:latin typeface="Lato"/>
                <a:ea typeface="þŒìþ"/>
              </a:rPr>
              <a:t>cold</a:t>
            </a:r>
            <a:r>
              <a:rPr b="0" i="1" lang="en-PH" sz="2000" spc="-1" strike="noStrike">
                <a:solidFill>
                  <a:srgbClr val="000000"/>
                </a:solidFill>
                <a:latin typeface="Lato"/>
                <a:ea typeface="þŒìþ"/>
              </a:rPr>
              <a:t>, and </a:t>
            </a:r>
            <a:r>
              <a:rPr b="1" i="1" lang="en-PH" sz="2000" spc="-1" strike="noStrike">
                <a:solidFill>
                  <a:srgbClr val="000000"/>
                </a:solidFill>
                <a:latin typeface="Lato"/>
                <a:ea typeface="þŒìþ"/>
              </a:rPr>
              <a:t>dark</a:t>
            </a:r>
            <a:r>
              <a:rPr b="0" i="1" lang="en-PH" sz="2000" spc="-1" strike="noStrike">
                <a:solidFill>
                  <a:srgbClr val="000000"/>
                </a:solidFill>
                <a:latin typeface="Lato"/>
                <a:ea typeface="þŒìþ"/>
              </a:rPr>
              <a:t>, and </a:t>
            </a:r>
            <a:r>
              <a:rPr b="1" i="1" lang="en-PH" sz="2000" spc="-1" strike="noStrike">
                <a:solidFill>
                  <a:srgbClr val="000000"/>
                </a:solidFill>
                <a:latin typeface="Lato"/>
                <a:ea typeface="þŒìþ"/>
              </a:rPr>
              <a:t>dreary</a:t>
            </a:r>
            <a:r>
              <a:rPr b="0" i="1" lang="en-PH" sz="2000" spc="-1" strike="noStrike">
                <a:solidFill>
                  <a:srgbClr val="000000"/>
                </a:solidFill>
                <a:latin typeface="Lato"/>
                <a:ea typeface="þŒìþ"/>
              </a:rPr>
              <a:t>;</a:t>
            </a:r>
            <a:endParaRPr b="0" lang="en-PH" sz="2000" spc="-1" strike="noStrike">
              <a:latin typeface="Arial"/>
            </a:endParaRPr>
          </a:p>
          <a:p>
            <a:pPr>
              <a:lnSpc>
                <a:spcPct val="100000"/>
              </a:lnSpc>
              <a:spcBef>
                <a:spcPts val="567"/>
              </a:spcBef>
              <a:spcAft>
                <a:spcPts val="567"/>
              </a:spcAft>
              <a:buNone/>
            </a:pPr>
            <a:r>
              <a:rPr b="0" i="1" lang="en-PH" sz="2000" spc="-1" strike="noStrike">
                <a:solidFill>
                  <a:srgbClr val="000000"/>
                </a:solidFill>
                <a:latin typeface="Lato"/>
                <a:ea typeface="þŒìþ"/>
              </a:rPr>
              <a:t>It </a:t>
            </a:r>
            <a:r>
              <a:rPr b="1" i="1" lang="en-PH" sz="2000" spc="-1" strike="noStrike">
                <a:solidFill>
                  <a:srgbClr val="000000"/>
                </a:solidFill>
                <a:latin typeface="Lato"/>
                <a:ea typeface="þŒìþ"/>
              </a:rPr>
              <a:t>rains</a:t>
            </a:r>
            <a:r>
              <a:rPr b="0" i="1" lang="en-PH" sz="2000" spc="-1" strike="noStrike">
                <a:solidFill>
                  <a:srgbClr val="000000"/>
                </a:solidFill>
                <a:latin typeface="Lato"/>
                <a:ea typeface="þŒìþ"/>
              </a:rPr>
              <a:t> and the wind is </a:t>
            </a:r>
            <a:r>
              <a:rPr b="1" i="1" lang="en-PH" sz="2000" spc="-1" strike="noStrike">
                <a:solidFill>
                  <a:srgbClr val="000000"/>
                </a:solidFill>
                <a:latin typeface="Lato"/>
                <a:ea typeface="þŒìþ"/>
              </a:rPr>
              <a:t>never weary.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2160000" y="540000"/>
            <a:ext cx="7807320" cy="67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Paraphrasing, Summarizing, and Evaluating Texts</a:t>
            </a:r>
            <a:endParaRPr b="0" lang="en-PH" sz="3600" spc="-1" strike="noStrike">
              <a:latin typeface="Arial"/>
            </a:endParaRPr>
          </a:p>
        </p:txBody>
      </p:sp>
      <p:sp>
        <p:nvSpPr>
          <p:cNvPr id="151" name=""/>
          <p:cNvSpPr/>
          <p:nvPr/>
        </p:nvSpPr>
        <p:spPr>
          <a:xfrm>
            <a:off x="792000" y="2160000"/>
            <a:ext cx="10548000" cy="2130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To </a:t>
            </a:r>
            <a:r>
              <a:rPr b="1" lang="en-PH" sz="2000" spc="-1" strike="noStrike">
                <a:solidFill>
                  <a:srgbClr val="000000"/>
                </a:solidFill>
                <a:latin typeface="Lato"/>
                <a:ea typeface="DejaVu Sans"/>
              </a:rPr>
              <a:t>evaluate</a:t>
            </a:r>
            <a:r>
              <a:rPr b="0" lang="en-PH" sz="2000" spc="-1" strike="noStrike">
                <a:solidFill>
                  <a:srgbClr val="000000"/>
                </a:solidFill>
                <a:latin typeface="Lato"/>
                <a:ea typeface="DejaVu Sans"/>
              </a:rPr>
              <a:t> entails </a:t>
            </a:r>
            <a:r>
              <a:rPr b="1" lang="en-PH" sz="2000" spc="-1" strike="noStrike">
                <a:solidFill>
                  <a:srgbClr val="000000"/>
                </a:solidFill>
                <a:latin typeface="Lato"/>
                <a:ea typeface="DejaVu Sans"/>
              </a:rPr>
              <a:t>tapping into your critical thinking skills</a:t>
            </a:r>
            <a:r>
              <a:rPr b="0" lang="en-PH" sz="2000" spc="-1" strike="noStrike">
                <a:solidFill>
                  <a:srgbClr val="000000"/>
                </a:solidFill>
                <a:latin typeface="Lato"/>
                <a:ea typeface="DejaVu Sans"/>
              </a:rPr>
              <a:t>. When you read critically, you don’t easily accept what the author is telling you. You challenge the author’s ideas objectively and try to analyze if the information is valid or not.</a:t>
            </a:r>
            <a:endParaRPr b="0" lang="en-PH" sz="2000" spc="-1" strike="noStrike">
              <a:latin typeface="Arial"/>
            </a:endParaRPr>
          </a:p>
        </p:txBody>
      </p:sp>
      <p:sp>
        <p:nvSpPr>
          <p:cNvPr id="152" name=""/>
          <p:cNvSpPr/>
          <p:nvPr/>
        </p:nvSpPr>
        <p:spPr>
          <a:xfrm>
            <a:off x="864000" y="3635640"/>
            <a:ext cx="10476000" cy="349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For example, study this sentence: </a:t>
            </a:r>
            <a:r>
              <a:rPr b="0" i="1" lang="en-PH" sz="2000" spc="-1" strike="noStrike">
                <a:solidFill>
                  <a:srgbClr val="000000"/>
                </a:solidFill>
                <a:latin typeface="Lato"/>
                <a:ea typeface="þŒìþ"/>
              </a:rPr>
              <a:t>Currently, there is a lot of misinformation around the safety of vaccines like vaccines cause autism and other diseases.</a:t>
            </a:r>
            <a:r>
              <a:rPr b="0" lang="en-PH" sz="2000" spc="-1" strike="noStrike">
                <a:solidFill>
                  <a:srgbClr val="000000"/>
                </a:solidFill>
                <a:latin typeface="Lato"/>
                <a:ea typeface="þŒìþ"/>
              </a:rPr>
              <a:t> To evaluate this claim objectively, you must read and make yourself informed through credible sources. These include journals, books, and research papers. After reading, you will find yourself evaluating whether or not it is true that vaccines cause autism and other diseases.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3321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2023-07-10T15:56:15Z</dcterms:modified>
  <cp:revision>178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