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2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140000" y="2880000"/>
            <a:ext cx="77385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Montserrat medium"/>
                <a:ea typeface="PingFang SC"/>
              </a:rPr>
              <a:t>Effects of Temperature on Materials</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
          <p:cNvSpPr/>
          <p:nvPr/>
        </p:nvSpPr>
        <p:spPr>
          <a:xfrm>
            <a:off x="900000" y="430200"/>
            <a:ext cx="9359640" cy="55094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spcBef>
                <a:spcPts val="567"/>
              </a:spcBef>
              <a:spcAft>
                <a:spcPts val="567"/>
              </a:spcAft>
              <a:buNone/>
            </a:pPr>
            <a:r>
              <a:rPr b="1" lang="en-PH" sz="2200" spc="-1" strike="noStrike">
                <a:latin typeface="Lato"/>
              </a:rPr>
              <a:t>Effects of Temperature Changes Involving Phase Change in the Community</a:t>
            </a:r>
            <a:endParaRPr b="0" lang="en-PH" sz="2200" spc="-1" strike="noStrike">
              <a:latin typeface="Arial"/>
            </a:endParaRPr>
          </a:p>
          <a:p>
            <a:pPr algn="just">
              <a:lnSpc>
                <a:spcPct val="200000"/>
              </a:lnSpc>
              <a:spcBef>
                <a:spcPts val="567"/>
              </a:spcBef>
              <a:spcAft>
                <a:spcPts val="567"/>
              </a:spcAft>
              <a:buNone/>
            </a:pPr>
            <a:r>
              <a:rPr b="1" lang="en-PH" sz="1800" spc="-1" strike="noStrike">
                <a:latin typeface="Lato"/>
              </a:rPr>
              <a:t>Positive Effects of Phase Changes</a:t>
            </a:r>
            <a:endParaRPr b="0" lang="en-PH" sz="1800" spc="-1" strike="noStrike">
              <a:latin typeface="Arial"/>
            </a:endParaRPr>
          </a:p>
          <a:p>
            <a:pPr algn="just">
              <a:lnSpc>
                <a:spcPct val="200000"/>
              </a:lnSpc>
              <a:spcBef>
                <a:spcPts val="567"/>
              </a:spcBef>
              <a:spcAft>
                <a:spcPts val="567"/>
              </a:spcAft>
              <a:buNone/>
            </a:pPr>
            <a:r>
              <a:rPr b="0" lang="en-PH" sz="1800" spc="-1" strike="noStrike">
                <a:latin typeface="Lato"/>
              </a:rPr>
              <a:t>How does physical change become useful?</a:t>
            </a:r>
            <a:endParaRPr b="0" lang="en-PH" sz="1800" spc="-1" strike="noStrike">
              <a:latin typeface="Arial"/>
            </a:endParaRPr>
          </a:p>
          <a:p>
            <a:pPr algn="just">
              <a:lnSpc>
                <a:spcPct val="200000"/>
              </a:lnSpc>
              <a:buNone/>
            </a:pPr>
            <a:r>
              <a:rPr b="0" lang="en-PH" sz="1800" spc="-1" strike="noStrike">
                <a:latin typeface="Lato"/>
              </a:rPr>
              <a:t>1. Freezing helps store our food without spoiling. </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It is used in making ice cream and other frozen</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delicacies.</a:t>
            </a:r>
            <a:endParaRPr b="0" lang="en-PH" sz="1800" spc="-1" strike="noStrike">
              <a:latin typeface="Arial"/>
            </a:endParaRPr>
          </a:p>
          <a:p>
            <a:pPr algn="just">
              <a:lnSpc>
                <a:spcPct val="200000"/>
              </a:lnSpc>
              <a:buNone/>
            </a:pPr>
            <a:r>
              <a:rPr b="0" lang="en-PH" sz="1800" spc="-1" strike="noStrike">
                <a:latin typeface="Lato"/>
                <a:ea typeface="€Î›âþ"/>
              </a:rPr>
              <a:t>2. Melting is used in making different products.</a:t>
            </a:r>
            <a:endParaRPr b="0" lang="en-PH" sz="1800" spc="-1" strike="noStrike">
              <a:latin typeface="Arial"/>
            </a:endParaRPr>
          </a:p>
          <a:p>
            <a:pPr algn="just">
              <a:lnSpc>
                <a:spcPct val="200000"/>
              </a:lnSpc>
              <a:buNone/>
            </a:pPr>
            <a:r>
              <a:rPr b="0" lang="en-PH" sz="1800" spc="-1" strike="noStrike">
                <a:latin typeface="Lato"/>
                <a:ea typeface="€Î›âþ"/>
              </a:rPr>
              <a:t>      </a:t>
            </a:r>
            <a:r>
              <a:rPr b="0" lang="en-PH" sz="1800" spc="-1" strike="noStrike">
                <a:latin typeface="Lato"/>
                <a:ea typeface="€Î›âþ"/>
              </a:rPr>
              <a:t>Metals, plastics, and glasses can be reshaped </a:t>
            </a:r>
            <a:endParaRPr b="0" lang="en-PH" sz="1800" spc="-1" strike="noStrike">
              <a:latin typeface="Arial"/>
            </a:endParaRPr>
          </a:p>
          <a:p>
            <a:pPr algn="just">
              <a:lnSpc>
                <a:spcPct val="200000"/>
              </a:lnSpc>
              <a:buNone/>
            </a:pPr>
            <a:r>
              <a:rPr b="0" lang="en-PH" sz="1800" spc="-1" strike="noStrike">
                <a:latin typeface="Lato"/>
                <a:ea typeface="€Î›âþ"/>
              </a:rPr>
              <a:t>       </a:t>
            </a:r>
            <a:r>
              <a:rPr b="0" lang="en-PH" sz="1800" spc="-1" strike="noStrike">
                <a:latin typeface="Lato"/>
                <a:ea typeface="€Î›âþ"/>
              </a:rPr>
              <a:t>by melting.</a:t>
            </a:r>
            <a:endParaRPr b="0" lang="en-PH" sz="1800" spc="-1" strike="noStrike">
              <a:latin typeface="Arial"/>
            </a:endParaRPr>
          </a:p>
        </p:txBody>
      </p:sp>
      <p:pic>
        <p:nvPicPr>
          <p:cNvPr id="149" name="" descr=""/>
          <p:cNvPicPr/>
          <p:nvPr/>
        </p:nvPicPr>
        <p:blipFill>
          <a:blip r:embed="rId1"/>
          <a:stretch/>
        </p:blipFill>
        <p:spPr>
          <a:xfrm>
            <a:off x="5988240" y="1965600"/>
            <a:ext cx="5351400" cy="3359520"/>
          </a:xfrm>
          <a:prstGeom prst="rect">
            <a:avLst/>
          </a:prstGeom>
          <a:ln w="0">
            <a:noFill/>
          </a:ln>
        </p:spPr>
      </p:pic>
      <p:sp>
        <p:nvSpPr>
          <p:cNvPr id="150" name=""/>
          <p:cNvSpPr/>
          <p:nvPr/>
        </p:nvSpPr>
        <p:spPr>
          <a:xfrm>
            <a:off x="6207120" y="5438880"/>
            <a:ext cx="4772520" cy="428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Metals reshaped through melting</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900000" y="1440000"/>
            <a:ext cx="5039640" cy="431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endParaRPr b="0" lang="en-PH" sz="1800" spc="-1" strike="noStrike">
              <a:latin typeface="Arial"/>
            </a:endParaRPr>
          </a:p>
          <a:p>
            <a:pPr algn="just">
              <a:lnSpc>
                <a:spcPct val="200000"/>
              </a:lnSpc>
              <a:buNone/>
            </a:pPr>
            <a:r>
              <a:rPr b="0" lang="en-PH" sz="1800" spc="-1" strike="noStrike">
                <a:latin typeface="Lato"/>
                <a:ea typeface="€Î›âþ"/>
              </a:rPr>
              <a:t>3. Evaporation makes laundry dry. It also dries up</a:t>
            </a:r>
            <a:endParaRPr b="0" lang="en-PH" sz="1800" spc="-1" strike="noStrike">
              <a:latin typeface="Arial"/>
            </a:endParaRPr>
          </a:p>
          <a:p>
            <a:pPr algn="just">
              <a:lnSpc>
                <a:spcPct val="200000"/>
              </a:lnSpc>
              <a:buNone/>
            </a:pPr>
            <a:r>
              <a:rPr b="0" lang="en-PH" sz="1800" spc="-1" strike="noStrike">
                <a:latin typeface="Lato"/>
                <a:ea typeface="€Î›âþ"/>
              </a:rPr>
              <a:t>perspiration, your wet hair, and anything that is</a:t>
            </a:r>
            <a:endParaRPr b="0" lang="en-PH" sz="1800" spc="-1" strike="noStrike">
              <a:latin typeface="Arial"/>
            </a:endParaRPr>
          </a:p>
          <a:p>
            <a:pPr algn="just">
              <a:lnSpc>
                <a:spcPct val="200000"/>
              </a:lnSpc>
              <a:buNone/>
            </a:pPr>
            <a:r>
              <a:rPr b="0" lang="en-PH" sz="1800" spc="-1" strike="noStrike">
                <a:latin typeface="Lato"/>
                <a:ea typeface="€Î›âþ"/>
              </a:rPr>
              <a:t>wet. Evaporation keeps water from all areas on</a:t>
            </a:r>
            <a:endParaRPr b="0" lang="en-PH" sz="1800" spc="-1" strike="noStrike">
              <a:latin typeface="Arial"/>
            </a:endParaRPr>
          </a:p>
          <a:p>
            <a:pPr algn="just">
              <a:lnSpc>
                <a:spcPct val="200000"/>
              </a:lnSpc>
              <a:buNone/>
            </a:pPr>
            <a:r>
              <a:rPr b="0" lang="en-PH" sz="1800" spc="-1" strike="noStrike">
                <a:latin typeface="Lato"/>
                <a:ea typeface="€Î›âþ"/>
              </a:rPr>
              <a:t>Earth to move and turn to water vapor forming</a:t>
            </a:r>
            <a:endParaRPr b="0" lang="en-PH" sz="1800" spc="-1" strike="noStrike">
              <a:latin typeface="Arial"/>
            </a:endParaRPr>
          </a:p>
          <a:p>
            <a:pPr algn="just">
              <a:lnSpc>
                <a:spcPct val="200000"/>
              </a:lnSpc>
              <a:buNone/>
            </a:pPr>
            <a:r>
              <a:rPr b="0" lang="en-PH" sz="1800" spc="-1" strike="noStrike">
                <a:latin typeface="Lato"/>
                <a:ea typeface="€Î›âþ"/>
              </a:rPr>
              <a:t>the clouds in the sky.</a:t>
            </a:r>
            <a:endParaRPr b="0" lang="en-PH" sz="1800" spc="-1" strike="noStrike">
              <a:latin typeface="Arial"/>
            </a:endParaRPr>
          </a:p>
        </p:txBody>
      </p:sp>
      <p:pic>
        <p:nvPicPr>
          <p:cNvPr id="152" name="" descr=""/>
          <p:cNvPicPr/>
          <p:nvPr/>
        </p:nvPicPr>
        <p:blipFill>
          <a:blip r:embed="rId1"/>
          <a:stretch/>
        </p:blipFill>
        <p:spPr>
          <a:xfrm>
            <a:off x="5988240" y="1620000"/>
            <a:ext cx="5711400" cy="4075560"/>
          </a:xfrm>
          <a:prstGeom prst="rect">
            <a:avLst/>
          </a:prstGeom>
          <a:ln w="0">
            <a:noFill/>
          </a:ln>
        </p:spPr>
      </p:pic>
      <p:sp>
        <p:nvSpPr>
          <p:cNvPr id="153" name=""/>
          <p:cNvSpPr txBox="1"/>
          <p:nvPr/>
        </p:nvSpPr>
        <p:spPr>
          <a:xfrm>
            <a:off x="7214040" y="5695560"/>
            <a:ext cx="3585960" cy="424440"/>
          </a:xfrm>
          <a:prstGeom prst="rect">
            <a:avLst/>
          </a:prstGeom>
          <a:noFill/>
          <a:ln w="0">
            <a:noFill/>
          </a:ln>
        </p:spPr>
        <p:txBody>
          <a:bodyPr lIns="90000" rIns="90000" tIns="45000" bIns="45000" anchor="t">
            <a:noAutofit/>
          </a:bodyPr>
          <a:p>
            <a:pPr algn="ctr">
              <a:buNone/>
            </a:pPr>
            <a:r>
              <a:rPr b="1" lang="en-PH" sz="1800" spc="-1" strike="noStrike">
                <a:latin typeface="Lato"/>
                <a:ea typeface=""/>
              </a:rPr>
              <a:t>Drying of clothes</a:t>
            </a:r>
            <a:endParaRPr b="1" lang="en-PH" sz="1800" spc="-1" strike="noStrike">
              <a:latin typeface="Lato"/>
              <a:ea typeface=""/>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
          <p:cNvSpPr/>
          <p:nvPr/>
        </p:nvSpPr>
        <p:spPr>
          <a:xfrm>
            <a:off x="1260000" y="1514520"/>
            <a:ext cx="4499640" cy="334512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4. Condensation is important because it produces dew on the grass in the morning. It also causes the formation of rain clouds and finally the rain which the farmers need for their crops.</a:t>
            </a:r>
            <a:endParaRPr b="0" lang="en-PH" sz="1800" spc="-1" strike="noStrike">
              <a:latin typeface="Arial"/>
            </a:endParaRPr>
          </a:p>
        </p:txBody>
      </p:sp>
      <p:pic>
        <p:nvPicPr>
          <p:cNvPr id="155" name="" descr=""/>
          <p:cNvPicPr/>
          <p:nvPr/>
        </p:nvPicPr>
        <p:blipFill>
          <a:blip r:embed="rId1"/>
          <a:stretch/>
        </p:blipFill>
        <p:spPr>
          <a:xfrm>
            <a:off x="5760000" y="1080000"/>
            <a:ext cx="5542560" cy="4014000"/>
          </a:xfrm>
          <a:prstGeom prst="rect">
            <a:avLst/>
          </a:prstGeom>
          <a:ln w="0">
            <a:noFill/>
          </a:ln>
        </p:spPr>
      </p:pic>
      <p:sp>
        <p:nvSpPr>
          <p:cNvPr id="156" name=""/>
          <p:cNvSpPr/>
          <p:nvPr/>
        </p:nvSpPr>
        <p:spPr>
          <a:xfrm>
            <a:off x="6120000" y="5220000"/>
            <a:ext cx="4859640" cy="428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Dew on leaves in the morning</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
          <p:cNvSpPr/>
          <p:nvPr/>
        </p:nvSpPr>
        <p:spPr>
          <a:xfrm>
            <a:off x="720000" y="720000"/>
            <a:ext cx="4679640" cy="413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2200" spc="-1" strike="noStrike">
                <a:latin typeface="Lato"/>
              </a:rPr>
              <a:t>Negative Effects of Phase Changes</a:t>
            </a:r>
            <a:endParaRPr b="0" lang="en-PH" sz="2200" spc="-1" strike="noStrike">
              <a:latin typeface="Arial"/>
            </a:endParaRPr>
          </a:p>
          <a:p>
            <a:pPr algn="just">
              <a:lnSpc>
                <a:spcPct val="200000"/>
              </a:lnSpc>
              <a:buNone/>
            </a:pPr>
            <a:r>
              <a:rPr b="0" lang="en-PH" sz="1800" spc="-1" strike="noStrike">
                <a:latin typeface="Lato"/>
              </a:rPr>
              <a:t>A. Evaporation can have bad effects. Too much evaporation can cause dehydration and withering of plants. This can lead to drought. If plants dried up because of drought, many people will have no food to eat.</a:t>
            </a:r>
            <a:endParaRPr b="0" lang="en-PH" sz="1800" spc="-1" strike="noStrike">
              <a:latin typeface="Arial"/>
            </a:endParaRPr>
          </a:p>
        </p:txBody>
      </p:sp>
      <p:pic>
        <p:nvPicPr>
          <p:cNvPr id="158" name="" descr=""/>
          <p:cNvPicPr/>
          <p:nvPr/>
        </p:nvPicPr>
        <p:blipFill>
          <a:blip r:embed="rId1"/>
          <a:stretch/>
        </p:blipFill>
        <p:spPr>
          <a:xfrm>
            <a:off x="5760000" y="1257120"/>
            <a:ext cx="5759640" cy="3962520"/>
          </a:xfrm>
          <a:prstGeom prst="rect">
            <a:avLst/>
          </a:prstGeom>
          <a:ln w="0">
            <a:noFill/>
          </a:ln>
        </p:spPr>
      </p:pic>
      <p:sp>
        <p:nvSpPr>
          <p:cNvPr id="159" name=""/>
          <p:cNvSpPr/>
          <p:nvPr/>
        </p:nvSpPr>
        <p:spPr>
          <a:xfrm>
            <a:off x="7085880" y="5256000"/>
            <a:ext cx="3713760" cy="53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latin typeface="Lato"/>
              </a:rPr>
              <a:t>Withering plants</a:t>
            </a:r>
            <a:endParaRPr b="0" lang="en-PH" sz="1800" spc="-1" strike="noStrike">
              <a:latin typeface="Arial"/>
            </a:endParaRPr>
          </a:p>
        </p:txBody>
      </p:sp>
      <p:sp>
        <p:nvSpPr>
          <p:cNvPr id="160" name=""/>
          <p:cNvSpPr/>
          <p:nvPr/>
        </p:nvSpPr>
        <p:spPr>
          <a:xfrm>
            <a:off x="540000" y="1476000"/>
            <a:ext cx="5039640" cy="3239640"/>
          </a:xfrm>
          <a:prstGeom prst="rect">
            <a:avLst/>
          </a:prstGeom>
          <a:solidFill>
            <a:srgbClr val="f6f9d4">
              <a:alpha val="17000"/>
            </a:srgbClr>
          </a:solid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
          <p:cNvSpPr/>
          <p:nvPr/>
        </p:nvSpPr>
        <p:spPr>
          <a:xfrm>
            <a:off x="720000" y="1080000"/>
            <a:ext cx="8819640" cy="107964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1800" spc="-1" strike="noStrike">
                <a:latin typeface="Lato"/>
              </a:rPr>
              <a:t>B. Too much condensation followed by precipitation</a:t>
            </a:r>
            <a:endParaRPr b="0" lang="en-PH" sz="1800" spc="-1" strike="noStrike">
              <a:latin typeface="Arial"/>
            </a:endParaRPr>
          </a:p>
          <a:p>
            <a:pPr>
              <a:lnSpc>
                <a:spcPct val="150000"/>
              </a:lnSpc>
              <a:buNone/>
            </a:pPr>
            <a:r>
              <a:rPr b="0" lang="en-PH" sz="1800" spc="-1" strike="noStrike">
                <a:latin typeface="Lato"/>
              </a:rPr>
              <a:t>      </a:t>
            </a:r>
            <a:r>
              <a:rPr b="0" lang="en-PH" sz="1800" spc="-1" strike="noStrike">
                <a:latin typeface="Lato"/>
              </a:rPr>
              <a:t>can cause rain. Too much rain can cause flood.</a:t>
            </a:r>
            <a:endParaRPr b="0" lang="en-PH" sz="1800" spc="-1" strike="noStrike">
              <a:latin typeface="Arial"/>
            </a:endParaRPr>
          </a:p>
        </p:txBody>
      </p:sp>
      <p:pic>
        <p:nvPicPr>
          <p:cNvPr id="162" name="" descr=""/>
          <p:cNvPicPr/>
          <p:nvPr/>
        </p:nvPicPr>
        <p:blipFill>
          <a:blip r:embed="rId1"/>
          <a:stretch/>
        </p:blipFill>
        <p:spPr>
          <a:xfrm>
            <a:off x="6480000" y="1142640"/>
            <a:ext cx="5321880" cy="3537000"/>
          </a:xfrm>
          <a:prstGeom prst="rect">
            <a:avLst/>
          </a:prstGeom>
          <a:ln w="0">
            <a:noFill/>
          </a:ln>
        </p:spPr>
      </p:pic>
      <p:sp>
        <p:nvSpPr>
          <p:cNvPr id="163" name=""/>
          <p:cNvSpPr/>
          <p:nvPr/>
        </p:nvSpPr>
        <p:spPr>
          <a:xfrm>
            <a:off x="8640000" y="4780080"/>
            <a:ext cx="233964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Flooded street</a:t>
            </a:r>
            <a:endParaRPr b="0" lang="en-PH" sz="1800" spc="-1" strike="noStrike">
              <a:latin typeface="Arial"/>
            </a:endParaRPr>
          </a:p>
        </p:txBody>
      </p:sp>
      <p:sp>
        <p:nvSpPr>
          <p:cNvPr id="164" name=""/>
          <p:cNvSpPr/>
          <p:nvPr/>
        </p:nvSpPr>
        <p:spPr>
          <a:xfrm>
            <a:off x="540000" y="2926440"/>
            <a:ext cx="5599800" cy="283320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	</a:t>
            </a:r>
            <a:r>
              <a:rPr b="0" lang="en-PH" sz="1800" spc="-1" strike="noStrike">
                <a:latin typeface="Lato"/>
              </a:rPr>
              <a:t>The changes in temperature are also due to the negative effects of human activities and modern technologies like cutting of trees, construction of buildings and factories, and the improper disposal of garbage and wastes in the bodies of water.</a:t>
            </a:r>
            <a:endParaRPr b="0" lang="en-PH" sz="1800" spc="-1" strike="noStrike">
              <a:latin typeface="Arial"/>
            </a:endParaRPr>
          </a:p>
        </p:txBody>
      </p:sp>
      <p:sp>
        <p:nvSpPr>
          <p:cNvPr id="165" name=""/>
          <p:cNvSpPr/>
          <p:nvPr/>
        </p:nvSpPr>
        <p:spPr>
          <a:xfrm>
            <a:off x="720000" y="972000"/>
            <a:ext cx="5579640" cy="1259640"/>
          </a:xfrm>
          <a:prstGeom prst="rect">
            <a:avLst/>
          </a:prstGeom>
          <a:solidFill>
            <a:srgbClr val="dde8cb">
              <a:alpha val="18000"/>
            </a:srgbClr>
          </a:solid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
          <p:cNvSpPr/>
          <p:nvPr/>
        </p:nvSpPr>
        <p:spPr>
          <a:xfrm>
            <a:off x="2340000" y="900000"/>
            <a:ext cx="7199640" cy="719640"/>
          </a:xfrm>
          <a:custGeom>
            <a:avLst/>
            <a:gdLst/>
            <a:ahLst/>
            <a:rect l="l" t="t" r="r" b="b"/>
            <a:pathLst>
              <a:path w="20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9667" y="2001"/>
                </a:lnTo>
                <a:lnTo>
                  <a:pt x="19668" y="2001"/>
                </a:lnTo>
                <a:cubicBezTo>
                  <a:pt x="19726" y="2001"/>
                  <a:pt x="19784" y="1986"/>
                  <a:pt x="19834" y="1956"/>
                </a:cubicBezTo>
                <a:cubicBezTo>
                  <a:pt x="19885" y="1927"/>
                  <a:pt x="19927" y="1885"/>
                  <a:pt x="19956" y="1834"/>
                </a:cubicBezTo>
                <a:cubicBezTo>
                  <a:pt x="19986" y="1784"/>
                  <a:pt x="20001" y="1726"/>
                  <a:pt x="20001" y="1668"/>
                </a:cubicBezTo>
                <a:lnTo>
                  <a:pt x="20001" y="333"/>
                </a:lnTo>
                <a:lnTo>
                  <a:pt x="20001" y="334"/>
                </a:lnTo>
                <a:lnTo>
                  <a:pt x="20001" y="334"/>
                </a:lnTo>
                <a:cubicBezTo>
                  <a:pt x="20001" y="275"/>
                  <a:pt x="19986" y="217"/>
                  <a:pt x="19956" y="167"/>
                </a:cubicBezTo>
                <a:cubicBezTo>
                  <a:pt x="19927" y="116"/>
                  <a:pt x="19885" y="74"/>
                  <a:pt x="19834" y="45"/>
                </a:cubicBezTo>
                <a:cubicBezTo>
                  <a:pt x="19784" y="15"/>
                  <a:pt x="19726" y="0"/>
                  <a:pt x="19668" y="0"/>
                </a:cubicBezTo>
                <a:lnTo>
                  <a:pt x="333" y="0"/>
                </a:lnTo>
              </a:path>
            </a:pathLst>
          </a:custGeom>
          <a:solidFill>
            <a:srgbClr val="729fcf">
              <a:alpha val="7000"/>
            </a:srgbClr>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Lato"/>
                <a:ea typeface="DejaVu Sans"/>
              </a:rPr>
              <a:t>Simple Ways to Help Minimize Negative Effects</a:t>
            </a:r>
            <a:endParaRPr b="0" lang="en-PH" sz="1800" spc="-1" strike="noStrike">
              <a:latin typeface="Arial"/>
            </a:endParaRPr>
          </a:p>
          <a:p>
            <a:pPr algn="ctr">
              <a:lnSpc>
                <a:spcPct val="100000"/>
              </a:lnSpc>
              <a:buNone/>
            </a:pPr>
            <a:r>
              <a:rPr b="1" lang="en-PH" sz="1800" spc="-1" strike="noStrike">
                <a:solidFill>
                  <a:srgbClr val="000000"/>
                </a:solidFill>
                <a:latin typeface="Lato"/>
                <a:ea typeface="DejaVu Sans"/>
              </a:rPr>
              <a:t>of Temperature Changes in the Community</a:t>
            </a:r>
            <a:endParaRPr b="0" lang="en-PH" sz="1800" spc="-1" strike="noStrike">
              <a:latin typeface="Arial"/>
            </a:endParaRPr>
          </a:p>
        </p:txBody>
      </p:sp>
      <p:sp>
        <p:nvSpPr>
          <p:cNvPr id="167" name=""/>
          <p:cNvSpPr/>
          <p:nvPr/>
        </p:nvSpPr>
        <p:spPr>
          <a:xfrm>
            <a:off x="1260000" y="1800000"/>
            <a:ext cx="9539640" cy="4139640"/>
          </a:xfrm>
          <a:prstGeom prst="rect">
            <a:avLst/>
          </a:prstGeom>
          <a:solidFill>
            <a:srgbClr val="729fcf">
              <a:alpha val="6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solidFill>
                  <a:srgbClr val="000000"/>
                </a:solidFill>
                <a:latin typeface="Lato"/>
                <a:ea typeface="DejaVu Sans"/>
              </a:rPr>
              <a:t>Here are some of the simple ways to help control the change in the earth’s temperature:</a:t>
            </a:r>
            <a:endParaRPr b="0" lang="en-PH" sz="1800" spc="-1" strike="noStrike">
              <a:latin typeface="Arial"/>
            </a:endParaRPr>
          </a:p>
          <a:p>
            <a:pPr algn="just">
              <a:lnSpc>
                <a:spcPct val="200000"/>
              </a:lnSpc>
              <a:buNone/>
            </a:pPr>
            <a:r>
              <a:rPr b="0" lang="en-PH" sz="1800" spc="-1" strike="noStrike">
                <a:solidFill>
                  <a:srgbClr val="000000"/>
                </a:solidFill>
                <a:latin typeface="Lato"/>
                <a:ea typeface="DejaVu Sans"/>
              </a:rPr>
              <a:t>1. Just walk or ride a bike when going to near places.</a:t>
            </a:r>
            <a:endParaRPr b="0" lang="en-PH" sz="1800" spc="-1" strike="noStrike">
              <a:latin typeface="Arial"/>
            </a:endParaRPr>
          </a:p>
          <a:p>
            <a:pPr algn="just">
              <a:lnSpc>
                <a:spcPct val="200000"/>
              </a:lnSpc>
              <a:buNone/>
            </a:pPr>
            <a:r>
              <a:rPr b="0" lang="en-PH" sz="1800" spc="-1" strike="noStrike">
                <a:solidFill>
                  <a:srgbClr val="000000"/>
                </a:solidFill>
                <a:latin typeface="Lato"/>
                <a:ea typeface="DejaVu Sans"/>
              </a:rPr>
              <a:t>2. Turn off the lights and other appliances when they are not in use.</a:t>
            </a:r>
            <a:endParaRPr b="0" lang="en-PH" sz="1800" spc="-1" strike="noStrike">
              <a:latin typeface="Arial"/>
            </a:endParaRPr>
          </a:p>
          <a:p>
            <a:pPr algn="just">
              <a:lnSpc>
                <a:spcPct val="200000"/>
              </a:lnSpc>
              <a:buNone/>
            </a:pPr>
            <a:r>
              <a:rPr b="0" lang="en-PH" sz="1800" spc="-1" strike="noStrike">
                <a:solidFill>
                  <a:srgbClr val="000000"/>
                </a:solidFill>
                <a:latin typeface="Lato"/>
                <a:ea typeface="DejaVu Sans"/>
              </a:rPr>
              <a:t>3. Use a fan instead of an air conditioner.</a:t>
            </a:r>
            <a:endParaRPr b="0" lang="en-PH" sz="1800" spc="-1" strike="noStrike">
              <a:latin typeface="Arial"/>
            </a:endParaRPr>
          </a:p>
          <a:p>
            <a:pPr algn="just">
              <a:lnSpc>
                <a:spcPct val="200000"/>
              </a:lnSpc>
              <a:buNone/>
            </a:pPr>
            <a:r>
              <a:rPr b="0" lang="en-PH" sz="1800" spc="-1" strike="noStrike">
                <a:solidFill>
                  <a:srgbClr val="000000"/>
                </a:solidFill>
                <a:latin typeface="Lato"/>
                <a:ea typeface="DejaVu Sans"/>
              </a:rPr>
              <a:t>4. During cold days, take shorter showers to use less hot water.</a:t>
            </a:r>
            <a:endParaRPr b="0" lang="en-PH" sz="1800" spc="-1" strike="noStrike">
              <a:latin typeface="Arial"/>
            </a:endParaRPr>
          </a:p>
          <a:p>
            <a:pPr algn="just">
              <a:lnSpc>
                <a:spcPct val="200000"/>
              </a:lnSpc>
              <a:buNone/>
            </a:pPr>
            <a:r>
              <a:rPr b="0" lang="en-PH" sz="1800" spc="-1" strike="noStrike">
                <a:solidFill>
                  <a:srgbClr val="000000"/>
                </a:solidFill>
                <a:latin typeface="Lato"/>
                <a:ea typeface="€Î›âþ"/>
              </a:rPr>
              <a:t>5. Avoid burning garbage.</a:t>
            </a:r>
            <a:endParaRPr b="0" lang="en-PH" sz="1800" spc="-1" strike="noStrike">
              <a:latin typeface="Arial"/>
            </a:endParaRPr>
          </a:p>
          <a:p>
            <a:pPr algn="just">
              <a:lnSpc>
                <a:spcPct val="200000"/>
              </a:lnSpc>
              <a:buNone/>
            </a:pPr>
            <a:r>
              <a:rPr b="0" lang="en-PH" sz="1800" spc="-1" strike="noStrike">
                <a:solidFill>
                  <a:srgbClr val="000000"/>
                </a:solidFill>
                <a:latin typeface="Lato"/>
                <a:ea typeface="€Î›âþ"/>
              </a:rPr>
              <a:t>6. Dispose of garbage properly.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
          <p:cNvSpPr/>
          <p:nvPr/>
        </p:nvSpPr>
        <p:spPr>
          <a:xfrm>
            <a:off x="1260000" y="1260000"/>
            <a:ext cx="9539640" cy="4057200"/>
          </a:xfrm>
          <a:prstGeom prst="rect">
            <a:avLst/>
          </a:prstGeom>
          <a:noFill/>
          <a:ln w="0">
            <a:noFill/>
          </a:ln>
        </p:spPr>
        <p:style>
          <a:lnRef idx="0"/>
          <a:fillRef idx="0"/>
          <a:effectRef idx="0"/>
          <a:fontRef idx="minor"/>
        </p:style>
        <p:txBody>
          <a:bodyPr lIns="90000" rIns="90000" tIns="45000" bIns="45000" anchor="t">
            <a:noAutofit/>
          </a:bodyPr>
          <a:p>
            <a:pPr algn="ctr">
              <a:lnSpc>
                <a:spcPct val="200000"/>
              </a:lnSpc>
              <a:spcBef>
                <a:spcPts val="850"/>
              </a:spcBef>
              <a:spcAft>
                <a:spcPts val="850"/>
              </a:spcAft>
              <a:buNone/>
            </a:pPr>
            <a:r>
              <a:rPr b="1" lang="en-PH" sz="1800" spc="-1" strike="noStrike">
                <a:latin typeface="Lato"/>
              </a:rPr>
              <a:t>Effects of Temperature on Chemical Change in Materials</a:t>
            </a:r>
            <a:endParaRPr b="0" lang="en-PH" sz="1800" spc="-1" strike="noStrike">
              <a:latin typeface="Arial"/>
            </a:endParaRPr>
          </a:p>
          <a:p>
            <a:pPr algn="just">
              <a:lnSpc>
                <a:spcPct val="200000"/>
              </a:lnSpc>
              <a:spcBef>
                <a:spcPts val="850"/>
              </a:spcBef>
              <a:spcAft>
                <a:spcPts val="850"/>
              </a:spcAft>
              <a:buNone/>
            </a:pPr>
            <a:r>
              <a:rPr b="0" lang="en-PH" sz="1800" spc="-1" strike="noStrike">
                <a:latin typeface="Lato"/>
              </a:rPr>
              <a:t>	</a:t>
            </a:r>
            <a:r>
              <a:rPr b="0" lang="en-PH" sz="1800" spc="-1" strike="noStrike">
                <a:latin typeface="Lato"/>
              </a:rPr>
              <a:t>	</a:t>
            </a:r>
            <a:r>
              <a:rPr b="0" lang="en-PH" sz="1800" spc="-1" strike="noStrike">
                <a:latin typeface="Lato"/>
              </a:rPr>
              <a:t>Certain chemical changes do not just take place at room temperature. They occur readily at a high temperature. Heat is required to start the change. For example, fuels like coal and wood start burning at a certain temperature (ignition temperature).</a:t>
            </a:r>
            <a:endParaRPr b="0" lang="en-PH" sz="1800" spc="-1" strike="noStrike">
              <a:latin typeface="Arial"/>
            </a:endParaRPr>
          </a:p>
          <a:p>
            <a:pPr algn="just">
              <a:lnSpc>
                <a:spcPct val="200000"/>
              </a:lnSpc>
              <a:spcBef>
                <a:spcPts val="850"/>
              </a:spcBef>
              <a:spcAft>
                <a:spcPts val="850"/>
              </a:spcAft>
              <a:buNone/>
            </a:pPr>
            <a:r>
              <a:rPr b="0" lang="en-PH" sz="1800" spc="-1" strike="noStrike">
                <a:latin typeface="Lato"/>
              </a:rPr>
              <a:t>	</a:t>
            </a:r>
            <a:r>
              <a:rPr b="0" lang="en-PH" sz="1800" spc="-1" strike="noStrike">
                <a:latin typeface="Lato"/>
              </a:rPr>
              <a:t>	</a:t>
            </a:r>
            <a:r>
              <a:rPr b="0" lang="en-PH" sz="1800" spc="-1" strike="noStrike">
                <a:latin typeface="Lato"/>
              </a:rPr>
              <a:t>Increasing the temperature will cause chemical change to occur faster. Decreasing the temperature will cause chemical change to occur slower.</a:t>
            </a:r>
            <a:endParaRPr b="0" lang="en-PH" sz="1800" spc="-1" strike="noStrike">
              <a:latin typeface="Arial"/>
            </a:endParaRPr>
          </a:p>
        </p:txBody>
      </p:sp>
      <p:sp>
        <p:nvSpPr>
          <p:cNvPr id="169" name=""/>
          <p:cNvSpPr/>
          <p:nvPr/>
        </p:nvSpPr>
        <p:spPr>
          <a:xfrm>
            <a:off x="720000" y="1080000"/>
            <a:ext cx="10619640" cy="4679640"/>
          </a:xfrm>
          <a:custGeom>
            <a:avLst/>
            <a:gdLst/>
            <a:ahLst/>
            <a:rect l="l" t="t" r="r" b="b"/>
            <a:pathLst>
              <a:path w="29502" h="13002">
                <a:moveTo>
                  <a:pt x="2166" y="0"/>
                </a:moveTo>
                <a:lnTo>
                  <a:pt x="2167" y="0"/>
                </a:lnTo>
                <a:cubicBezTo>
                  <a:pt x="1786" y="0"/>
                  <a:pt x="1413" y="100"/>
                  <a:pt x="1083" y="290"/>
                </a:cubicBezTo>
                <a:cubicBezTo>
                  <a:pt x="754" y="480"/>
                  <a:pt x="480" y="754"/>
                  <a:pt x="290" y="1083"/>
                </a:cubicBezTo>
                <a:cubicBezTo>
                  <a:pt x="100" y="1413"/>
                  <a:pt x="0" y="1786"/>
                  <a:pt x="0" y="2167"/>
                </a:cubicBezTo>
                <a:lnTo>
                  <a:pt x="0" y="10834"/>
                </a:lnTo>
                <a:lnTo>
                  <a:pt x="0" y="10834"/>
                </a:lnTo>
                <a:cubicBezTo>
                  <a:pt x="0" y="11215"/>
                  <a:pt x="100" y="11588"/>
                  <a:pt x="290" y="11918"/>
                </a:cubicBezTo>
                <a:cubicBezTo>
                  <a:pt x="480" y="12247"/>
                  <a:pt x="754" y="12521"/>
                  <a:pt x="1083" y="12711"/>
                </a:cubicBezTo>
                <a:cubicBezTo>
                  <a:pt x="1413" y="12901"/>
                  <a:pt x="1786" y="13001"/>
                  <a:pt x="2167" y="13001"/>
                </a:cubicBezTo>
                <a:lnTo>
                  <a:pt x="27334" y="13001"/>
                </a:lnTo>
                <a:lnTo>
                  <a:pt x="27334" y="13001"/>
                </a:lnTo>
                <a:cubicBezTo>
                  <a:pt x="27715" y="13001"/>
                  <a:pt x="28088" y="12901"/>
                  <a:pt x="28418" y="12711"/>
                </a:cubicBezTo>
                <a:cubicBezTo>
                  <a:pt x="28747" y="12521"/>
                  <a:pt x="29021" y="12247"/>
                  <a:pt x="29211" y="11918"/>
                </a:cubicBezTo>
                <a:cubicBezTo>
                  <a:pt x="29401" y="11588"/>
                  <a:pt x="29501" y="11215"/>
                  <a:pt x="29501" y="10834"/>
                </a:cubicBezTo>
                <a:lnTo>
                  <a:pt x="29501" y="2166"/>
                </a:lnTo>
                <a:lnTo>
                  <a:pt x="29501" y="2167"/>
                </a:lnTo>
                <a:lnTo>
                  <a:pt x="29501" y="2167"/>
                </a:lnTo>
                <a:cubicBezTo>
                  <a:pt x="29501" y="1786"/>
                  <a:pt x="29401" y="1413"/>
                  <a:pt x="29211" y="1083"/>
                </a:cubicBezTo>
                <a:cubicBezTo>
                  <a:pt x="29021" y="754"/>
                  <a:pt x="28747" y="480"/>
                  <a:pt x="28418" y="290"/>
                </a:cubicBezTo>
                <a:cubicBezTo>
                  <a:pt x="28088" y="100"/>
                  <a:pt x="27715" y="0"/>
                  <a:pt x="27334" y="0"/>
                </a:cubicBezTo>
                <a:lnTo>
                  <a:pt x="2166" y="0"/>
                </a:lnTo>
              </a:path>
            </a:pathLst>
          </a:custGeom>
          <a:solidFill>
            <a:srgbClr val="81d41a">
              <a:alpha val="7000"/>
            </a:srgbClr>
          </a:solid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
          <p:cNvSpPr/>
          <p:nvPr/>
        </p:nvSpPr>
        <p:spPr>
          <a:xfrm>
            <a:off x="620640" y="900000"/>
            <a:ext cx="9099000" cy="91296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en-PH" sz="1800" spc="-1" strike="noStrike">
                <a:latin typeface="Lato"/>
              </a:rPr>
              <a:t>Positive Effects</a:t>
            </a:r>
            <a:endParaRPr b="0" lang="en-PH" sz="1800" spc="-1" strike="noStrike">
              <a:latin typeface="Arial"/>
            </a:endParaRPr>
          </a:p>
          <a:p>
            <a:pPr>
              <a:lnSpc>
                <a:spcPct val="150000"/>
              </a:lnSpc>
              <a:buNone/>
            </a:pPr>
            <a:r>
              <a:rPr b="0" lang="en-PH" sz="1800" spc="-1" strike="noStrike">
                <a:latin typeface="Lato"/>
              </a:rPr>
              <a:t>Burning of wood, coal, gas, and oil are used for different purposes.</a:t>
            </a:r>
            <a:endParaRPr b="0" lang="en-PH" sz="1800" spc="-1" strike="noStrike">
              <a:latin typeface="Arial"/>
            </a:endParaRPr>
          </a:p>
        </p:txBody>
      </p:sp>
      <p:pic>
        <p:nvPicPr>
          <p:cNvPr id="171" name="" descr=""/>
          <p:cNvPicPr/>
          <p:nvPr/>
        </p:nvPicPr>
        <p:blipFill>
          <a:blip r:embed="rId1"/>
          <a:stretch/>
        </p:blipFill>
        <p:spPr>
          <a:xfrm>
            <a:off x="720000" y="1944720"/>
            <a:ext cx="3599640" cy="3094920"/>
          </a:xfrm>
          <a:prstGeom prst="rect">
            <a:avLst/>
          </a:prstGeom>
          <a:ln w="0">
            <a:noFill/>
          </a:ln>
        </p:spPr>
      </p:pic>
      <p:pic>
        <p:nvPicPr>
          <p:cNvPr id="172" name="" descr=""/>
          <p:cNvPicPr/>
          <p:nvPr/>
        </p:nvPicPr>
        <p:blipFill>
          <a:blip r:embed="rId2"/>
          <a:stretch/>
        </p:blipFill>
        <p:spPr>
          <a:xfrm>
            <a:off x="4428000" y="1951560"/>
            <a:ext cx="3599640" cy="3268080"/>
          </a:xfrm>
          <a:prstGeom prst="rect">
            <a:avLst/>
          </a:prstGeom>
          <a:ln w="0">
            <a:noFill/>
          </a:ln>
        </p:spPr>
      </p:pic>
      <p:pic>
        <p:nvPicPr>
          <p:cNvPr id="173" name="" descr=""/>
          <p:cNvPicPr/>
          <p:nvPr/>
        </p:nvPicPr>
        <p:blipFill>
          <a:blip r:embed="rId3"/>
          <a:stretch/>
        </p:blipFill>
        <p:spPr>
          <a:xfrm>
            <a:off x="8100000" y="1951560"/>
            <a:ext cx="3629880" cy="3088080"/>
          </a:xfrm>
          <a:prstGeom prst="rect">
            <a:avLst/>
          </a:prstGeom>
          <a:ln w="0">
            <a:noFill/>
          </a:ln>
        </p:spPr>
      </p:pic>
      <p:sp>
        <p:nvSpPr>
          <p:cNvPr id="174" name=""/>
          <p:cNvSpPr/>
          <p:nvPr/>
        </p:nvSpPr>
        <p:spPr>
          <a:xfrm>
            <a:off x="3528000" y="5184000"/>
            <a:ext cx="5399640" cy="63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ea typeface="€Î›âþ"/>
              </a:rPr>
              <a:t>Camping, cooking, and light from a fluorescent lamp</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
          <p:cNvSpPr/>
          <p:nvPr/>
        </p:nvSpPr>
        <p:spPr>
          <a:xfrm>
            <a:off x="767520" y="684000"/>
            <a:ext cx="9492120" cy="25196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buNone/>
            </a:pPr>
            <a:r>
              <a:rPr b="1" lang="en-PH" sz="2400" spc="-1" strike="noStrike">
                <a:latin typeface="Lato"/>
              </a:rPr>
              <a:t>Negative Effects</a:t>
            </a:r>
            <a:endParaRPr b="0" lang="en-PH" sz="2400" spc="-1" strike="noStrike">
              <a:latin typeface="Arial"/>
            </a:endParaRPr>
          </a:p>
          <a:p>
            <a:pPr algn="just">
              <a:lnSpc>
                <a:spcPct val="150000"/>
              </a:lnSpc>
              <a:buNone/>
            </a:pPr>
            <a:r>
              <a:rPr b="0" lang="en-PH" sz="1800" spc="-1" strike="noStrike">
                <a:latin typeface="Lato"/>
              </a:rPr>
              <a:t>Some chemical changes have the following bad effects:</a:t>
            </a:r>
            <a:endParaRPr b="0" lang="en-PH" sz="1800" spc="-1" strike="noStrike">
              <a:latin typeface="Arial"/>
            </a:endParaRPr>
          </a:p>
        </p:txBody>
      </p:sp>
      <p:pic>
        <p:nvPicPr>
          <p:cNvPr id="176" name="" descr=""/>
          <p:cNvPicPr/>
          <p:nvPr/>
        </p:nvPicPr>
        <p:blipFill>
          <a:blip r:embed="rId1"/>
          <a:stretch/>
        </p:blipFill>
        <p:spPr>
          <a:xfrm>
            <a:off x="820080" y="1852560"/>
            <a:ext cx="3499560" cy="3007080"/>
          </a:xfrm>
          <a:prstGeom prst="rect">
            <a:avLst/>
          </a:prstGeom>
          <a:ln w="0">
            <a:noFill/>
          </a:ln>
        </p:spPr>
      </p:pic>
      <p:pic>
        <p:nvPicPr>
          <p:cNvPr id="177" name="" descr=""/>
          <p:cNvPicPr/>
          <p:nvPr/>
        </p:nvPicPr>
        <p:blipFill>
          <a:blip r:embed="rId2"/>
          <a:stretch/>
        </p:blipFill>
        <p:spPr>
          <a:xfrm>
            <a:off x="4500000" y="1872000"/>
            <a:ext cx="3419640" cy="2987640"/>
          </a:xfrm>
          <a:prstGeom prst="rect">
            <a:avLst/>
          </a:prstGeom>
          <a:ln w="0">
            <a:noFill/>
          </a:ln>
        </p:spPr>
      </p:pic>
      <p:pic>
        <p:nvPicPr>
          <p:cNvPr id="178" name="" descr=""/>
          <p:cNvPicPr/>
          <p:nvPr/>
        </p:nvPicPr>
        <p:blipFill>
          <a:blip r:embed="rId3"/>
          <a:stretch/>
        </p:blipFill>
        <p:spPr>
          <a:xfrm>
            <a:off x="8100000" y="1908000"/>
            <a:ext cx="3419640" cy="2951640"/>
          </a:xfrm>
          <a:prstGeom prst="rect">
            <a:avLst/>
          </a:prstGeom>
          <a:ln w="0">
            <a:noFill/>
          </a:ln>
        </p:spPr>
      </p:pic>
      <p:sp>
        <p:nvSpPr>
          <p:cNvPr id="179" name=""/>
          <p:cNvSpPr/>
          <p:nvPr/>
        </p:nvSpPr>
        <p:spPr>
          <a:xfrm>
            <a:off x="2247120" y="5004000"/>
            <a:ext cx="8192520" cy="1079640"/>
          </a:xfrm>
          <a:prstGeom prst="rect">
            <a:avLst/>
          </a:prstGeom>
          <a:noFill/>
          <a:ln w="0">
            <a:noFill/>
          </a:ln>
        </p:spPr>
        <p:style>
          <a:lnRef idx="0"/>
          <a:fillRef idx="0"/>
          <a:effectRef idx="0"/>
          <a:fontRef idx="minor"/>
        </p:style>
        <p:txBody>
          <a:bodyPr lIns="90000" rIns="90000" tIns="45000" bIns="45000" anchor="t">
            <a:noAutofit/>
          </a:bodyPr>
          <a:p>
            <a:pPr algn="ctr">
              <a:lnSpc>
                <a:spcPct val="150000"/>
              </a:lnSpc>
              <a:buNone/>
            </a:pPr>
            <a:r>
              <a:rPr b="1" lang="en-PH" sz="1800" spc="-1" strike="noStrike">
                <a:latin typeface="Lato"/>
              </a:rPr>
              <a:t>Rusting of iron, burning of buildings, and decaying food when left out of refrigeration for a few days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
          <p:cNvSpPr/>
          <p:nvPr/>
        </p:nvSpPr>
        <p:spPr>
          <a:xfrm>
            <a:off x="1800000" y="1080000"/>
            <a:ext cx="8639640" cy="4679640"/>
          </a:xfrm>
          <a:custGeom>
            <a:avLst/>
            <a:gdLst/>
            <a:ahLst/>
            <a:rect l="l" t="t" r="r" b="b"/>
            <a:pathLst>
              <a:path w="24002" h="13002">
                <a:moveTo>
                  <a:pt x="2166" y="0"/>
                </a:moveTo>
                <a:lnTo>
                  <a:pt x="2167" y="0"/>
                </a:lnTo>
                <a:cubicBezTo>
                  <a:pt x="1786" y="0"/>
                  <a:pt x="1413" y="100"/>
                  <a:pt x="1083" y="290"/>
                </a:cubicBezTo>
                <a:cubicBezTo>
                  <a:pt x="754" y="480"/>
                  <a:pt x="480" y="754"/>
                  <a:pt x="290" y="1083"/>
                </a:cubicBezTo>
                <a:cubicBezTo>
                  <a:pt x="100" y="1413"/>
                  <a:pt x="0" y="1786"/>
                  <a:pt x="0" y="2167"/>
                </a:cubicBezTo>
                <a:lnTo>
                  <a:pt x="0" y="10834"/>
                </a:lnTo>
                <a:lnTo>
                  <a:pt x="0" y="10834"/>
                </a:lnTo>
                <a:cubicBezTo>
                  <a:pt x="0" y="11215"/>
                  <a:pt x="100" y="11588"/>
                  <a:pt x="290" y="11918"/>
                </a:cubicBezTo>
                <a:cubicBezTo>
                  <a:pt x="480" y="12247"/>
                  <a:pt x="754" y="12521"/>
                  <a:pt x="1083" y="12711"/>
                </a:cubicBezTo>
                <a:cubicBezTo>
                  <a:pt x="1413" y="12901"/>
                  <a:pt x="1786" y="13001"/>
                  <a:pt x="2167" y="13001"/>
                </a:cubicBezTo>
                <a:lnTo>
                  <a:pt x="21834" y="13001"/>
                </a:lnTo>
                <a:lnTo>
                  <a:pt x="21834" y="13001"/>
                </a:lnTo>
                <a:cubicBezTo>
                  <a:pt x="22215" y="13001"/>
                  <a:pt x="22588" y="12901"/>
                  <a:pt x="22918" y="12711"/>
                </a:cubicBezTo>
                <a:cubicBezTo>
                  <a:pt x="23247" y="12521"/>
                  <a:pt x="23521" y="12247"/>
                  <a:pt x="23711" y="11918"/>
                </a:cubicBezTo>
                <a:cubicBezTo>
                  <a:pt x="23901" y="11588"/>
                  <a:pt x="24001" y="11215"/>
                  <a:pt x="24001" y="10834"/>
                </a:cubicBezTo>
                <a:lnTo>
                  <a:pt x="24001" y="2166"/>
                </a:lnTo>
                <a:lnTo>
                  <a:pt x="24001" y="2167"/>
                </a:lnTo>
                <a:lnTo>
                  <a:pt x="24001" y="2167"/>
                </a:lnTo>
                <a:cubicBezTo>
                  <a:pt x="24001" y="1786"/>
                  <a:pt x="23901" y="1413"/>
                  <a:pt x="23711" y="1083"/>
                </a:cubicBezTo>
                <a:cubicBezTo>
                  <a:pt x="23521" y="754"/>
                  <a:pt x="23247" y="480"/>
                  <a:pt x="22918" y="290"/>
                </a:cubicBezTo>
                <a:cubicBezTo>
                  <a:pt x="22588" y="100"/>
                  <a:pt x="22215" y="0"/>
                  <a:pt x="21834" y="0"/>
                </a:cubicBezTo>
                <a:lnTo>
                  <a:pt x="2166" y="0"/>
                </a:lnTo>
              </a:path>
            </a:pathLst>
          </a:custGeom>
          <a:solidFill>
            <a:srgbClr val="afd095">
              <a:alpha val="13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solidFill>
                  <a:srgbClr val="000000"/>
                </a:solidFill>
                <a:latin typeface="Lato"/>
                <a:ea typeface="DejaVu Sans"/>
              </a:rPr>
              <a:t>	</a:t>
            </a:r>
            <a:r>
              <a:rPr b="0" lang="en-PH" sz="1800" spc="-1" strike="noStrike">
                <a:solidFill>
                  <a:srgbClr val="ff0000"/>
                </a:solidFill>
                <a:latin typeface="Lato"/>
                <a:ea typeface="DejaVu Sans"/>
              </a:rPr>
              <a:t>What will you do to prevent iron from rusting? What should we do to prevent food from decaying? Why should rags, papers, and hay be stored properly and with care?</a:t>
            </a:r>
            <a:endParaRPr b="0" lang="en-PH" sz="1800" spc="-1" strike="noStrike">
              <a:latin typeface="Arial"/>
            </a:endParaRPr>
          </a:p>
          <a:p>
            <a:pPr algn="just">
              <a:lnSpc>
                <a:spcPct val="200000"/>
              </a:lnSpc>
              <a:buNone/>
            </a:pPr>
            <a:r>
              <a:rPr b="0" lang="en-PH" sz="1800" spc="-1" strike="noStrike">
                <a:solidFill>
                  <a:srgbClr val="000000"/>
                </a:solidFill>
                <a:latin typeface="Lato"/>
                <a:ea typeface="€Î›âþ"/>
              </a:rPr>
              <a:t>	</a:t>
            </a:r>
            <a:r>
              <a:rPr b="0" lang="en-PH" sz="1800" spc="-1" strike="noStrike">
                <a:solidFill>
                  <a:srgbClr val="000000"/>
                </a:solidFill>
                <a:latin typeface="Lato"/>
                <a:ea typeface="€Î›âþ"/>
              </a:rPr>
              <a:t>To prevent iron tools from rusting, keep them always dry and apply oil on them before storing. We should keep food in a cold storage to prevent the growth of harmful bacteria that destroy the food. Papers, rags, and hay should not be stored in a place exposed to heat because these materials can burn easily.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720000" y="360000"/>
            <a:ext cx="9169200" cy="709200"/>
          </a:xfrm>
          <a:prstGeom prst="rect">
            <a:avLst/>
          </a:prstGeom>
          <a:noFill/>
          <a:ln w="0">
            <a:noFill/>
          </a:ln>
        </p:spPr>
        <p:style>
          <a:lnRef idx="0"/>
          <a:fillRef idx="0"/>
          <a:effectRef idx="0"/>
          <a:fontRef idx="minor"/>
        </p:style>
      </p:sp>
      <p:sp>
        <p:nvSpPr>
          <p:cNvPr id="126" name=""/>
          <p:cNvSpPr/>
          <p:nvPr/>
        </p:nvSpPr>
        <p:spPr>
          <a:xfrm>
            <a:off x="7560000" y="5400000"/>
            <a:ext cx="2875680" cy="342000"/>
          </a:xfrm>
          <a:prstGeom prst="rect">
            <a:avLst/>
          </a:prstGeom>
          <a:noFill/>
          <a:ln w="0">
            <a:noFill/>
          </a:ln>
        </p:spPr>
        <p:style>
          <a:lnRef idx="0"/>
          <a:fillRef idx="0"/>
          <a:effectRef idx="0"/>
          <a:fontRef idx="minor"/>
        </p:style>
      </p:sp>
      <p:sp>
        <p:nvSpPr>
          <p:cNvPr id="127" name=""/>
          <p:cNvSpPr/>
          <p:nvPr/>
        </p:nvSpPr>
        <p:spPr>
          <a:xfrm>
            <a:off x="10260000" y="5746320"/>
            <a:ext cx="176400" cy="342000"/>
          </a:xfrm>
          <a:prstGeom prst="rect">
            <a:avLst/>
          </a:prstGeom>
          <a:noFill/>
          <a:ln w="0">
            <a:noFill/>
          </a:ln>
        </p:spPr>
        <p:style>
          <a:lnRef idx="0"/>
          <a:fillRef idx="0"/>
          <a:effectRef idx="0"/>
          <a:fontRef idx="minor"/>
        </p:style>
      </p:sp>
      <p:sp>
        <p:nvSpPr>
          <p:cNvPr id="128" name=""/>
          <p:cNvSpPr/>
          <p:nvPr/>
        </p:nvSpPr>
        <p:spPr>
          <a:xfrm>
            <a:off x="1080000" y="900000"/>
            <a:ext cx="8999640" cy="1979640"/>
          </a:xfrm>
          <a:custGeom>
            <a:avLst/>
            <a:gdLst/>
            <a:ahLst/>
            <a:rect l="l" t="t" r="r" b="b"/>
            <a:pathLst>
              <a:path w="25002" h="5502">
                <a:moveTo>
                  <a:pt x="916" y="0"/>
                </a:moveTo>
                <a:lnTo>
                  <a:pt x="917" y="0"/>
                </a:lnTo>
                <a:cubicBezTo>
                  <a:pt x="756" y="0"/>
                  <a:pt x="598" y="42"/>
                  <a:pt x="458" y="123"/>
                </a:cubicBezTo>
                <a:cubicBezTo>
                  <a:pt x="319" y="203"/>
                  <a:pt x="203" y="319"/>
                  <a:pt x="123" y="458"/>
                </a:cubicBezTo>
                <a:cubicBezTo>
                  <a:pt x="42" y="598"/>
                  <a:pt x="0" y="756"/>
                  <a:pt x="0" y="917"/>
                </a:cubicBezTo>
                <a:lnTo>
                  <a:pt x="0" y="4584"/>
                </a:lnTo>
                <a:lnTo>
                  <a:pt x="0" y="4584"/>
                </a:lnTo>
                <a:cubicBezTo>
                  <a:pt x="0" y="4745"/>
                  <a:pt x="42" y="4903"/>
                  <a:pt x="123" y="5043"/>
                </a:cubicBezTo>
                <a:cubicBezTo>
                  <a:pt x="203" y="5182"/>
                  <a:pt x="319" y="5298"/>
                  <a:pt x="458" y="5378"/>
                </a:cubicBezTo>
                <a:cubicBezTo>
                  <a:pt x="598" y="5459"/>
                  <a:pt x="756" y="5501"/>
                  <a:pt x="917" y="5501"/>
                </a:cubicBezTo>
                <a:lnTo>
                  <a:pt x="24084" y="5501"/>
                </a:lnTo>
                <a:lnTo>
                  <a:pt x="24084" y="5501"/>
                </a:lnTo>
                <a:cubicBezTo>
                  <a:pt x="24245" y="5501"/>
                  <a:pt x="24403" y="5459"/>
                  <a:pt x="24543" y="5378"/>
                </a:cubicBezTo>
                <a:cubicBezTo>
                  <a:pt x="24682" y="5298"/>
                  <a:pt x="24798" y="5182"/>
                  <a:pt x="24878" y="5043"/>
                </a:cubicBezTo>
                <a:cubicBezTo>
                  <a:pt x="24959" y="4903"/>
                  <a:pt x="25001" y="4745"/>
                  <a:pt x="25001" y="4584"/>
                </a:cubicBezTo>
                <a:lnTo>
                  <a:pt x="25000" y="916"/>
                </a:lnTo>
                <a:lnTo>
                  <a:pt x="25001" y="917"/>
                </a:lnTo>
                <a:lnTo>
                  <a:pt x="25001" y="917"/>
                </a:lnTo>
                <a:cubicBezTo>
                  <a:pt x="25001" y="756"/>
                  <a:pt x="24959" y="598"/>
                  <a:pt x="24878" y="458"/>
                </a:cubicBezTo>
                <a:cubicBezTo>
                  <a:pt x="24798" y="319"/>
                  <a:pt x="24682" y="203"/>
                  <a:pt x="24543" y="123"/>
                </a:cubicBezTo>
                <a:cubicBezTo>
                  <a:pt x="24403" y="42"/>
                  <a:pt x="24245" y="0"/>
                  <a:pt x="24084" y="0"/>
                </a:cubicBezTo>
                <a:lnTo>
                  <a:pt x="916" y="0"/>
                </a:lnTo>
              </a:path>
            </a:pathLst>
          </a:custGeom>
          <a:solidFill>
            <a:srgbClr val="dde8cb">
              <a:alpha val="39000"/>
            </a:srgbClr>
          </a:solidFill>
          <a:ln w="0">
            <a:solidFill>
              <a:srgbClr val="3465a4"/>
            </a:solidFill>
          </a:ln>
        </p:spPr>
        <p:style>
          <a:lnRef idx="0"/>
          <a:fillRef idx="0"/>
          <a:effectRef idx="0"/>
          <a:fontRef idx="minor"/>
        </p:style>
        <p:txBody>
          <a:bodyPr lIns="90000" rIns="90000" tIns="45000" bIns="45000" anchor="ctr">
            <a:noAutofit/>
          </a:bodyPr>
          <a:p>
            <a:pPr algn="just">
              <a:lnSpc>
                <a:spcPct val="15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1" lang="en-PH" sz="1800" spc="-1" strike="noStrike">
                <a:solidFill>
                  <a:srgbClr val="000000"/>
                </a:solidFill>
                <a:latin typeface="Lato"/>
                <a:ea typeface="DejaVu Sans"/>
              </a:rPr>
              <a:t>Temperature</a:t>
            </a:r>
            <a:r>
              <a:rPr b="0" lang="en-PH" sz="1800" spc="-1" strike="noStrike">
                <a:solidFill>
                  <a:srgbClr val="000000"/>
                </a:solidFill>
                <a:latin typeface="Lato"/>
                <a:ea typeface="DejaVu Sans"/>
              </a:rPr>
              <a:t> </a:t>
            </a:r>
            <a:r>
              <a:rPr b="0" lang="en-PH" sz="1800" spc="-1" strike="noStrike">
                <a:solidFill>
                  <a:srgbClr val="000000"/>
                </a:solidFill>
                <a:latin typeface="Lato"/>
                <a:ea typeface="€Î›âþ"/>
              </a:rPr>
              <a:t>is the determining factor in the changes in the phases of matter and </a:t>
            </a:r>
            <a:r>
              <a:rPr b="0" lang="en-PH" sz="1800" spc="-1" strike="noStrike">
                <a:solidFill>
                  <a:srgbClr val="000000"/>
                </a:solidFill>
                <a:latin typeface="Lato"/>
                <a:ea typeface="DejaVu Sans"/>
              </a:rPr>
              <a:t>also in chemical change. In this lesson, you will learn more about the effects of changes in temperature on materials. These changes have good and bad effects on people and environment.</a:t>
            </a:r>
            <a:endParaRPr b="0" lang="en-PH" sz="1800" spc="-1" strike="noStrike">
              <a:latin typeface="Arial"/>
            </a:endParaRPr>
          </a:p>
        </p:txBody>
      </p:sp>
      <p:sp>
        <p:nvSpPr>
          <p:cNvPr id="129" name=""/>
          <p:cNvSpPr/>
          <p:nvPr/>
        </p:nvSpPr>
        <p:spPr>
          <a:xfrm>
            <a:off x="3420000" y="3420000"/>
            <a:ext cx="8279640" cy="2519640"/>
          </a:xfrm>
          <a:custGeom>
            <a:avLst/>
            <a:gdLst/>
            <a:ahLst/>
            <a:rect l="l" t="t" r="r" b="b"/>
            <a:pathLst>
              <a:path w="23002" h="7002">
                <a:moveTo>
                  <a:pt x="1166" y="0"/>
                </a:moveTo>
                <a:lnTo>
                  <a:pt x="1167" y="0"/>
                </a:lnTo>
                <a:cubicBezTo>
                  <a:pt x="962" y="0"/>
                  <a:pt x="761" y="54"/>
                  <a:pt x="583" y="156"/>
                </a:cubicBezTo>
                <a:cubicBezTo>
                  <a:pt x="406" y="259"/>
                  <a:pt x="259" y="406"/>
                  <a:pt x="156" y="583"/>
                </a:cubicBezTo>
                <a:cubicBezTo>
                  <a:pt x="54" y="761"/>
                  <a:pt x="0" y="962"/>
                  <a:pt x="0" y="1167"/>
                </a:cubicBezTo>
                <a:lnTo>
                  <a:pt x="0" y="5834"/>
                </a:lnTo>
                <a:lnTo>
                  <a:pt x="0" y="5834"/>
                </a:lnTo>
                <a:cubicBezTo>
                  <a:pt x="0" y="6039"/>
                  <a:pt x="54" y="6240"/>
                  <a:pt x="156" y="6418"/>
                </a:cubicBezTo>
                <a:cubicBezTo>
                  <a:pt x="259" y="6595"/>
                  <a:pt x="406" y="6742"/>
                  <a:pt x="583" y="6845"/>
                </a:cubicBezTo>
                <a:cubicBezTo>
                  <a:pt x="761" y="6947"/>
                  <a:pt x="962" y="7001"/>
                  <a:pt x="1167" y="7001"/>
                </a:cubicBezTo>
                <a:lnTo>
                  <a:pt x="21834" y="7001"/>
                </a:lnTo>
                <a:lnTo>
                  <a:pt x="21834" y="7001"/>
                </a:lnTo>
                <a:cubicBezTo>
                  <a:pt x="22039" y="7001"/>
                  <a:pt x="22240" y="6947"/>
                  <a:pt x="22418" y="6845"/>
                </a:cubicBezTo>
                <a:cubicBezTo>
                  <a:pt x="22595" y="6742"/>
                  <a:pt x="22742" y="6595"/>
                  <a:pt x="22845" y="6418"/>
                </a:cubicBezTo>
                <a:cubicBezTo>
                  <a:pt x="22947" y="6240"/>
                  <a:pt x="23001" y="6039"/>
                  <a:pt x="23001" y="5834"/>
                </a:cubicBezTo>
                <a:lnTo>
                  <a:pt x="23001" y="1166"/>
                </a:lnTo>
                <a:lnTo>
                  <a:pt x="23001" y="1167"/>
                </a:lnTo>
                <a:lnTo>
                  <a:pt x="23001" y="1167"/>
                </a:lnTo>
                <a:cubicBezTo>
                  <a:pt x="23001" y="962"/>
                  <a:pt x="22947" y="761"/>
                  <a:pt x="22845" y="583"/>
                </a:cubicBezTo>
                <a:cubicBezTo>
                  <a:pt x="22742" y="406"/>
                  <a:pt x="22595" y="259"/>
                  <a:pt x="22418" y="156"/>
                </a:cubicBezTo>
                <a:cubicBezTo>
                  <a:pt x="22240" y="54"/>
                  <a:pt x="22039" y="0"/>
                  <a:pt x="21834" y="0"/>
                </a:cubicBezTo>
                <a:lnTo>
                  <a:pt x="1166" y="0"/>
                </a:lnTo>
              </a:path>
            </a:pathLst>
          </a:custGeom>
          <a:solidFill>
            <a:srgbClr val="dde8cb">
              <a:alpha val="38000"/>
            </a:srgbClr>
          </a:solidFill>
          <a:ln w="0">
            <a:solidFill>
              <a:srgbClr val="3465a4"/>
            </a:solid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solidFill>
                  <a:srgbClr val="000000"/>
                </a:solidFill>
                <a:latin typeface="Lato"/>
                <a:ea typeface="€Î›âþ"/>
              </a:rPr>
              <a:t>	</a:t>
            </a:r>
            <a:r>
              <a:rPr b="1" lang="en-PH" sz="1800" spc="-1" strike="noStrike">
                <a:solidFill>
                  <a:srgbClr val="000000"/>
                </a:solidFill>
                <a:latin typeface="Lato"/>
                <a:ea typeface="€Î›âþ"/>
              </a:rPr>
              <a:t>Temperature changes.</a:t>
            </a:r>
            <a:r>
              <a:rPr b="0" lang="en-PH" sz="1800" spc="-1" strike="noStrike">
                <a:solidFill>
                  <a:srgbClr val="000000"/>
                </a:solidFill>
                <a:latin typeface="Lato"/>
                <a:ea typeface="€Î›âþ"/>
              </a:rPr>
              <a:t> It affects the motion of molecules. The temperature of water </a:t>
            </a:r>
            <a:r>
              <a:rPr b="0" lang="en-PH" sz="1800" spc="-1" strike="noStrike">
                <a:solidFill>
                  <a:srgbClr val="000000"/>
                </a:solidFill>
                <a:latin typeface="Lato"/>
                <a:ea typeface="DejaVu Sans"/>
              </a:rPr>
              <a:t>increases when heated. When heat is added, the temperature increases more. Water turns into water vapor. When heat is removed, water is cooled.</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
          <p:cNvSpPr/>
          <p:nvPr/>
        </p:nvSpPr>
        <p:spPr>
          <a:xfrm>
            <a:off x="900000" y="432000"/>
            <a:ext cx="10259640" cy="569808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spcBef>
                <a:spcPts val="567"/>
              </a:spcBef>
              <a:spcAft>
                <a:spcPts val="567"/>
              </a:spcAft>
              <a:buNone/>
            </a:pPr>
            <a:r>
              <a:rPr b="1" lang="en-PH" sz="2200" spc="-1" strike="noStrike">
                <a:latin typeface="Lato"/>
              </a:rPr>
              <a:t>Changes in Materials Affected by Temperature</a:t>
            </a:r>
            <a:endParaRPr b="0" lang="en-PH" sz="2200" spc="-1" strike="noStrike">
              <a:latin typeface="Arial"/>
            </a:endParaRPr>
          </a:p>
          <a:p>
            <a:pPr algn="just">
              <a:lnSpc>
                <a:spcPct val="150000"/>
              </a:lnSpc>
              <a:spcBef>
                <a:spcPts val="567"/>
              </a:spcBef>
              <a:spcAft>
                <a:spcPts val="567"/>
              </a:spcAft>
              <a:buNone/>
            </a:pPr>
            <a:r>
              <a:rPr b="0" lang="en-PH" sz="1800" spc="-1" strike="noStrike">
                <a:latin typeface="Lato"/>
              </a:rPr>
              <a:t>	</a:t>
            </a:r>
            <a:r>
              <a:rPr b="0" lang="en-PH" sz="1800" spc="-1" strike="noStrike">
                <a:latin typeface="Lato"/>
              </a:rPr>
              <a:t>	</a:t>
            </a:r>
            <a:r>
              <a:rPr b="0" lang="en-PH" sz="1800" spc="-1" strike="noStrike">
                <a:latin typeface="Lato"/>
              </a:rPr>
              <a:t>When water is heated, its temperature rises until it reaches the boiling point of 100 </a:t>
            </a:r>
            <a:r>
              <a:rPr b="0" lang="en-PH" sz="1800" spc="-1" strike="noStrike">
                <a:latin typeface="Lato"/>
                <a:ea typeface="€Î›âþ"/>
              </a:rPr>
              <a:t>degrees centigrade (100oC) or 212 degrees Fahrenheit (212oF). The temperature will stay there until all the water is boiled away. The temperature of the  steam or water vapor will be increased.</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	</a:t>
            </a:r>
            <a:r>
              <a:rPr b="0" lang="en-PH" sz="1800" spc="-1" strike="noStrike">
                <a:latin typeface="Lato"/>
                <a:ea typeface="€Î›âþ"/>
              </a:rPr>
              <a:t>	</a:t>
            </a:r>
            <a:r>
              <a:rPr b="0" lang="en-PH" sz="1800" spc="-1" strike="noStrike">
                <a:latin typeface="Lato"/>
                <a:ea typeface="€Î›âþ"/>
              </a:rPr>
              <a:t>Likewise, when heat is removed and steam or water </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vapor is cooled, its temperature will drop until it reaches the</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 </a:t>
            </a:r>
            <a:r>
              <a:rPr b="0" lang="en-PH" sz="1800" spc="-1" strike="noStrike">
                <a:latin typeface="Lato"/>
                <a:ea typeface="€Î›âþ"/>
              </a:rPr>
              <a:t>condensation point. What happens to heat when clouds </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condense to rain? Water vapor condenses into tiny droplets </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of water to form clouds. When tiny droplets of water grow and </a:t>
            </a:r>
            <a:endParaRPr b="0" lang="en-PH" sz="1800" spc="-1" strike="noStrike">
              <a:latin typeface="Arial"/>
            </a:endParaRPr>
          </a:p>
          <a:p>
            <a:pPr algn="just">
              <a:lnSpc>
                <a:spcPct val="150000"/>
              </a:lnSpc>
              <a:spcBef>
                <a:spcPts val="567"/>
              </a:spcBef>
              <a:spcAft>
                <a:spcPts val="567"/>
              </a:spcAft>
              <a:buNone/>
            </a:pPr>
            <a:r>
              <a:rPr b="0" lang="en-PH" sz="1800" spc="-1" strike="noStrike">
                <a:latin typeface="Lato"/>
                <a:ea typeface="€Î›âþ"/>
              </a:rPr>
              <a:t>become heavy, they fall as rain.</a:t>
            </a:r>
            <a:endParaRPr b="0" lang="en-PH" sz="1800" spc="-1" strike="noStrike">
              <a:latin typeface="Arial"/>
            </a:endParaRPr>
          </a:p>
        </p:txBody>
      </p:sp>
      <p:pic>
        <p:nvPicPr>
          <p:cNvPr id="131" name="" descr=""/>
          <p:cNvPicPr/>
          <p:nvPr/>
        </p:nvPicPr>
        <p:blipFill>
          <a:blip r:embed="rId1"/>
          <a:stretch/>
        </p:blipFill>
        <p:spPr>
          <a:xfrm>
            <a:off x="7200000" y="2448000"/>
            <a:ext cx="4967640" cy="3779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
          <p:cNvSpPr/>
          <p:nvPr/>
        </p:nvSpPr>
        <p:spPr>
          <a:xfrm>
            <a:off x="625680" y="594360"/>
            <a:ext cx="7019640" cy="502776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A. When you boil water, you will observe water vapor or steam coming out of the container.</a:t>
            </a:r>
            <a:endParaRPr b="0" lang="en-PH" sz="1800" spc="-1" strike="noStrike">
              <a:latin typeface="Arial"/>
            </a:endParaRPr>
          </a:p>
          <a:p>
            <a:pPr algn="just">
              <a:lnSpc>
                <a:spcPct val="200000"/>
              </a:lnSpc>
              <a:buNone/>
            </a:pPr>
            <a:r>
              <a:rPr b="0" lang="en-PH" sz="1800" spc="-1" strike="noStrike">
                <a:latin typeface="Lato"/>
              </a:rPr>
              <a:t>	</a:t>
            </a:r>
            <a:r>
              <a:rPr b="0" lang="en-PH" sz="1800" spc="-1" strike="noStrike">
                <a:latin typeface="Lato"/>
              </a:rPr>
              <a:t>Water vapor or steam is the gaseous state of water. When water evaporates, it turns into water vapor. </a:t>
            </a:r>
            <a:r>
              <a:rPr b="1" lang="en-PH" sz="1800" spc="-1" strike="noStrike">
                <a:latin typeface="Lato"/>
                <a:ea typeface="€Î›âþ"/>
              </a:rPr>
              <a:t>Evaporation</a:t>
            </a:r>
            <a:r>
              <a:rPr b="0" lang="en-PH" sz="1800" spc="-1" strike="noStrike">
                <a:latin typeface="Lato"/>
                <a:ea typeface="€Î›âþ"/>
              </a:rPr>
              <a:t> is the process of changing liquid to gas at a constant temperature or just below its</a:t>
            </a:r>
            <a:endParaRPr b="0" lang="en-PH" sz="1800" spc="-1" strike="noStrike">
              <a:latin typeface="Arial"/>
            </a:endParaRPr>
          </a:p>
          <a:p>
            <a:pPr algn="just">
              <a:lnSpc>
                <a:spcPct val="200000"/>
              </a:lnSpc>
              <a:buNone/>
            </a:pPr>
            <a:r>
              <a:rPr b="0" lang="en-PH" sz="1800" spc="-1" strike="noStrike">
                <a:latin typeface="Lato"/>
                <a:ea typeface="€Î›âþ"/>
              </a:rPr>
              <a:t>boiling point.</a:t>
            </a:r>
            <a:endParaRPr b="0" lang="en-PH" sz="1800" spc="-1" strike="noStrike">
              <a:latin typeface="Arial"/>
            </a:endParaRPr>
          </a:p>
          <a:p>
            <a:pPr algn="just">
              <a:lnSpc>
                <a:spcPct val="200000"/>
              </a:lnSpc>
              <a:buNone/>
            </a:pPr>
            <a:r>
              <a:rPr b="0" lang="en-PH" sz="1800" spc="-1" strike="noStrike">
                <a:latin typeface="Lato"/>
                <a:ea typeface="€Î›âþ"/>
              </a:rPr>
              <a:t>	</a:t>
            </a:r>
            <a:r>
              <a:rPr b="0" lang="en-PH" sz="1800" spc="-1" strike="noStrike">
                <a:latin typeface="Lato"/>
                <a:ea typeface="€Î›âþ"/>
              </a:rPr>
              <a:t>Even if liquid does not boil, it may still evaporate. Sometimes, sunlight alone or wind alone or both help water evaporates without being noticed. Moisture rises up and then condenses as clouds.</a:t>
            </a:r>
            <a:endParaRPr b="0" lang="en-PH" sz="1800" spc="-1" strike="noStrike">
              <a:latin typeface="Arial"/>
            </a:endParaRPr>
          </a:p>
        </p:txBody>
      </p:sp>
      <p:pic>
        <p:nvPicPr>
          <p:cNvPr id="133" name="" descr=""/>
          <p:cNvPicPr/>
          <p:nvPr/>
        </p:nvPicPr>
        <p:blipFill>
          <a:blip r:embed="rId1"/>
          <a:stretch/>
        </p:blipFill>
        <p:spPr>
          <a:xfrm>
            <a:off x="7696440" y="1078920"/>
            <a:ext cx="4003200" cy="4543200"/>
          </a:xfrm>
          <a:prstGeom prst="rect">
            <a:avLst/>
          </a:prstGeom>
          <a:ln w="0">
            <a:noFill/>
          </a:ln>
        </p:spPr>
      </p:pic>
      <p:sp>
        <p:nvSpPr>
          <p:cNvPr id="134" name=""/>
          <p:cNvSpPr/>
          <p:nvPr/>
        </p:nvSpPr>
        <p:spPr>
          <a:xfrm>
            <a:off x="7560000" y="5688000"/>
            <a:ext cx="4322880" cy="428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Steam coming out of a kettle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900000" y="1080000"/>
            <a:ext cx="5579640" cy="449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spcBef>
                <a:spcPts val="850"/>
              </a:spcBef>
              <a:spcAft>
                <a:spcPts val="850"/>
              </a:spcAft>
              <a:buNone/>
            </a:pPr>
            <a:r>
              <a:rPr b="0" lang="en-PH" sz="1800" spc="-1" strike="noStrike">
                <a:latin typeface="Lato"/>
              </a:rPr>
              <a:t>B. When you put some cold water in a drinking glass, droplets of water are formed outside the glass. Why?</a:t>
            </a:r>
            <a:endParaRPr b="0" lang="en-PH" sz="1800" spc="-1" strike="noStrike">
              <a:latin typeface="Arial"/>
            </a:endParaRPr>
          </a:p>
          <a:p>
            <a:pPr algn="just">
              <a:lnSpc>
                <a:spcPct val="200000"/>
              </a:lnSpc>
              <a:spcBef>
                <a:spcPts val="850"/>
              </a:spcBef>
              <a:spcAft>
                <a:spcPts val="850"/>
              </a:spcAft>
              <a:buNone/>
            </a:pPr>
            <a:r>
              <a:rPr b="0" lang="en-PH" sz="1800" spc="-1" strike="noStrike">
                <a:latin typeface="Lato"/>
              </a:rPr>
              <a:t>	</a:t>
            </a:r>
            <a:r>
              <a:rPr b="0" lang="en-PH" sz="1800" spc="-1" strike="noStrike">
                <a:latin typeface="Lato"/>
              </a:rPr>
              <a:t>When water vapor in the air touches a cooler surface, it turns into liquid. This process of changing </a:t>
            </a:r>
            <a:r>
              <a:rPr b="0" lang="en-PH" sz="1800" spc="-1" strike="noStrike">
                <a:latin typeface="Lato"/>
                <a:ea typeface="€Î›âþ"/>
              </a:rPr>
              <a:t>gas to </a:t>
            </a:r>
            <a:r>
              <a:rPr b="0" i="1" lang="en-PH" sz="1800" spc="-1" strike="noStrike">
                <a:latin typeface="Lato"/>
                <a:ea typeface="€Î›âþ"/>
              </a:rPr>
              <a:t>liquid</a:t>
            </a:r>
            <a:r>
              <a:rPr b="0" lang="en-PH" sz="1800" spc="-1" strike="noStrike">
                <a:latin typeface="Lato"/>
                <a:ea typeface="€Î›âþ"/>
              </a:rPr>
              <a:t> is called </a:t>
            </a:r>
            <a:r>
              <a:rPr b="1" lang="en-PH" sz="1800" spc="-1" strike="noStrike">
                <a:latin typeface="Lato"/>
                <a:ea typeface="€Î›âþ"/>
              </a:rPr>
              <a:t>condensation</a:t>
            </a:r>
            <a:r>
              <a:rPr b="0" lang="en-PH" sz="1800" spc="-1" strike="noStrike">
                <a:latin typeface="Lato"/>
                <a:ea typeface="€Î›âþ"/>
              </a:rPr>
              <a:t>.</a:t>
            </a:r>
            <a:endParaRPr b="0" lang="en-PH" sz="1800" spc="-1" strike="noStrike">
              <a:latin typeface="Arial"/>
            </a:endParaRPr>
          </a:p>
        </p:txBody>
      </p:sp>
      <p:pic>
        <p:nvPicPr>
          <p:cNvPr id="136" name="" descr=""/>
          <p:cNvPicPr/>
          <p:nvPr/>
        </p:nvPicPr>
        <p:blipFill>
          <a:blip r:embed="rId1"/>
          <a:stretch/>
        </p:blipFill>
        <p:spPr>
          <a:xfrm>
            <a:off x="6608880" y="1008000"/>
            <a:ext cx="5450760" cy="4751640"/>
          </a:xfrm>
          <a:prstGeom prst="rect">
            <a:avLst/>
          </a:prstGeom>
          <a:ln w="0">
            <a:noFill/>
          </a:ln>
        </p:spPr>
      </p:pic>
      <p:sp>
        <p:nvSpPr>
          <p:cNvPr id="137" name=""/>
          <p:cNvSpPr/>
          <p:nvPr/>
        </p:nvSpPr>
        <p:spPr>
          <a:xfrm>
            <a:off x="7408800" y="5760000"/>
            <a:ext cx="4110840" cy="63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Droplets of water outside of the glass.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
          <p:cNvSpPr/>
          <p:nvPr/>
        </p:nvSpPr>
        <p:spPr>
          <a:xfrm>
            <a:off x="900000" y="1080000"/>
            <a:ext cx="4950000" cy="3959640"/>
          </a:xfrm>
          <a:prstGeom prst="rect">
            <a:avLst/>
          </a:prstGeom>
          <a:noFill/>
          <a:ln w="0">
            <a:noFill/>
          </a:ln>
        </p:spPr>
        <p:style>
          <a:lnRef idx="0"/>
          <a:fillRef idx="0"/>
          <a:effectRef idx="0"/>
          <a:fontRef idx="minor"/>
        </p:style>
        <p:txBody>
          <a:bodyPr lIns="90000" rIns="90000" tIns="45000" bIns="45000" anchor="ctr">
            <a:noAutofit/>
          </a:bodyPr>
          <a:p>
            <a:pPr algn="just">
              <a:lnSpc>
                <a:spcPct val="200000"/>
              </a:lnSpc>
              <a:buNone/>
            </a:pPr>
            <a:r>
              <a:rPr b="0" lang="en-PH" sz="1800" spc="-1" strike="noStrike">
                <a:latin typeface="Lato"/>
              </a:rPr>
              <a:t>C. Ice water melts and becomes liquid when they are heated. This process of changing </a:t>
            </a:r>
            <a:r>
              <a:rPr b="0" i="1" lang="en-PH" sz="1800" spc="-1" strike="noStrike">
                <a:latin typeface="Lato"/>
                <a:ea typeface="€Î›âþ"/>
              </a:rPr>
              <a:t>solid</a:t>
            </a:r>
            <a:r>
              <a:rPr b="0" lang="en-PH" sz="1800" spc="-1" strike="noStrike">
                <a:latin typeface="Lato"/>
                <a:ea typeface="€Î›âþ"/>
              </a:rPr>
              <a:t> to </a:t>
            </a:r>
            <a:r>
              <a:rPr b="0" i="1" lang="en-PH" sz="1800" spc="-1" strike="noStrike">
                <a:latin typeface="Lato"/>
                <a:ea typeface="€Î›âþ"/>
              </a:rPr>
              <a:t>liquid</a:t>
            </a:r>
            <a:r>
              <a:rPr b="0" lang="en-PH" sz="1800" spc="-1" strike="noStrike">
                <a:latin typeface="Lato"/>
                <a:ea typeface="€Î›âþ"/>
              </a:rPr>
              <a:t> is called melting. </a:t>
            </a:r>
            <a:r>
              <a:rPr b="1" lang="en-PH" sz="1800" spc="-1" strike="noStrike">
                <a:latin typeface="Lato"/>
                <a:ea typeface="€Î›âþ"/>
              </a:rPr>
              <a:t>Melting</a:t>
            </a:r>
            <a:r>
              <a:rPr b="0" lang="en-PH" sz="1800" spc="-1" strike="noStrike">
                <a:latin typeface="Lato"/>
                <a:ea typeface="€Î›âþ"/>
              </a:rPr>
              <a:t> is a change in phase, from solid to liquid, that happens at constant temperature.</a:t>
            </a:r>
            <a:endParaRPr b="0" lang="en-PH" sz="1800" spc="-1" strike="noStrike">
              <a:latin typeface="Arial"/>
            </a:endParaRPr>
          </a:p>
        </p:txBody>
      </p:sp>
      <p:pic>
        <p:nvPicPr>
          <p:cNvPr id="139" name="" descr=""/>
          <p:cNvPicPr/>
          <p:nvPr/>
        </p:nvPicPr>
        <p:blipFill>
          <a:blip r:embed="rId1"/>
          <a:stretch/>
        </p:blipFill>
        <p:spPr>
          <a:xfrm>
            <a:off x="6120000" y="1080000"/>
            <a:ext cx="4679640" cy="4064040"/>
          </a:xfrm>
          <a:prstGeom prst="rect">
            <a:avLst/>
          </a:prstGeom>
          <a:ln w="0">
            <a:noFill/>
          </a:ln>
        </p:spPr>
      </p:pic>
      <p:sp>
        <p:nvSpPr>
          <p:cNvPr id="140" name=""/>
          <p:cNvSpPr/>
          <p:nvPr/>
        </p:nvSpPr>
        <p:spPr>
          <a:xfrm>
            <a:off x="6228000" y="5320080"/>
            <a:ext cx="449964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Ice cubes melting.</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
          <p:cNvSpPr/>
          <p:nvPr/>
        </p:nvSpPr>
        <p:spPr>
          <a:xfrm>
            <a:off x="1046520" y="933840"/>
            <a:ext cx="4893120" cy="500580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buNone/>
            </a:pPr>
            <a:r>
              <a:rPr b="0" lang="en-PH" sz="1800" spc="-1" strike="noStrike">
                <a:latin typeface="Lato"/>
              </a:rPr>
              <a:t>D. When water is placed inside a freezer, it becomes ice. This process is called </a:t>
            </a:r>
            <a:r>
              <a:rPr b="1" lang="en-PH" sz="1800" spc="-1" strike="noStrike">
                <a:latin typeface="Lato"/>
                <a:ea typeface="€Î›âþ"/>
              </a:rPr>
              <a:t>freezing</a:t>
            </a:r>
            <a:r>
              <a:rPr b="0" lang="en-PH" sz="1800" spc="-1" strike="noStrike">
                <a:latin typeface="Lato"/>
                <a:ea typeface="€Î›âþ"/>
              </a:rPr>
              <a:t>.</a:t>
            </a:r>
            <a:endParaRPr b="0" lang="en-PH" sz="1800" spc="-1" strike="noStrike">
              <a:latin typeface="Arial"/>
            </a:endParaRPr>
          </a:p>
          <a:p>
            <a:pPr algn="just">
              <a:lnSpc>
                <a:spcPct val="150000"/>
              </a:lnSpc>
              <a:buNone/>
            </a:pPr>
            <a:r>
              <a:rPr b="0" lang="en-PH" sz="1800" spc="-1" strike="noStrike">
                <a:latin typeface="Lato"/>
                <a:ea typeface="€Î›âþ"/>
              </a:rPr>
              <a:t>	</a:t>
            </a:r>
            <a:r>
              <a:rPr b="0" lang="en-PH" sz="1800" spc="-1" strike="noStrike">
                <a:latin typeface="Lato"/>
                <a:ea typeface="€Î›âþ"/>
              </a:rPr>
              <a:t>Some liquids like oil and melted butter become hard and turn to solid when cooled.</a:t>
            </a:r>
            <a:endParaRPr b="0" lang="en-PH" sz="1800" spc="-1" strike="noStrike">
              <a:latin typeface="Arial"/>
            </a:endParaRPr>
          </a:p>
          <a:p>
            <a:pPr algn="just">
              <a:lnSpc>
                <a:spcPct val="150000"/>
              </a:lnSpc>
              <a:buNone/>
            </a:pPr>
            <a:r>
              <a:rPr b="0" lang="en-PH" sz="1800" spc="-1" strike="noStrike">
                <a:latin typeface="Lato"/>
                <a:ea typeface="€Î›âþ"/>
              </a:rPr>
              <a:t>	</a:t>
            </a:r>
            <a:r>
              <a:rPr b="0" lang="en-PH" sz="1800" spc="-1" strike="noStrike">
                <a:latin typeface="Lato"/>
                <a:ea typeface="€Î›âþ"/>
              </a:rPr>
              <a:t>Freezing and cooling can change </a:t>
            </a:r>
            <a:r>
              <a:rPr b="0" i="1" lang="en-PH" sz="1800" spc="-1" strike="noStrike">
                <a:latin typeface="Lato"/>
                <a:ea typeface="€Î›âþ"/>
              </a:rPr>
              <a:t>liquid</a:t>
            </a:r>
            <a:r>
              <a:rPr b="0" lang="en-PH" sz="1800" spc="-1" strike="noStrike">
                <a:latin typeface="Lato"/>
                <a:ea typeface="€Î›âþ"/>
              </a:rPr>
              <a:t> to </a:t>
            </a:r>
            <a:r>
              <a:rPr b="0" i="1" lang="en-PH" sz="1800" spc="-1" strike="noStrike">
                <a:latin typeface="Lato"/>
                <a:ea typeface="€Î›âþ"/>
              </a:rPr>
              <a:t>solid</a:t>
            </a:r>
            <a:r>
              <a:rPr b="0" lang="en-PH" sz="1800" spc="-1" strike="noStrike">
                <a:latin typeface="Lato"/>
                <a:ea typeface="€Î›âþ"/>
              </a:rPr>
              <a:t>. Freezing is a change from liquid to solid at a constant temperature.</a:t>
            </a:r>
            <a:endParaRPr b="0" lang="en-PH" sz="1800" spc="-1" strike="noStrike">
              <a:latin typeface="Arial"/>
            </a:endParaRPr>
          </a:p>
        </p:txBody>
      </p:sp>
      <p:pic>
        <p:nvPicPr>
          <p:cNvPr id="142" name="" descr=""/>
          <p:cNvPicPr/>
          <p:nvPr/>
        </p:nvPicPr>
        <p:blipFill>
          <a:blip r:embed="rId1"/>
          <a:stretch/>
        </p:blipFill>
        <p:spPr>
          <a:xfrm>
            <a:off x="6118560" y="893880"/>
            <a:ext cx="4681080" cy="4325760"/>
          </a:xfrm>
          <a:prstGeom prst="rect">
            <a:avLst/>
          </a:prstGeom>
          <a:ln w="0">
            <a:noFill/>
          </a:ln>
        </p:spPr>
      </p:pic>
      <p:sp>
        <p:nvSpPr>
          <p:cNvPr id="143" name=""/>
          <p:cNvSpPr/>
          <p:nvPr/>
        </p:nvSpPr>
        <p:spPr>
          <a:xfrm>
            <a:off x="6624000" y="5248080"/>
            <a:ext cx="377964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Ice cubes in a tray.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
          <p:cNvSpPr/>
          <p:nvPr/>
        </p:nvSpPr>
        <p:spPr>
          <a:xfrm>
            <a:off x="900000" y="720000"/>
            <a:ext cx="6299640" cy="431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1800" spc="-1" strike="noStrike">
                <a:latin typeface="Lato"/>
              </a:rPr>
              <a:t>E. “Dry ice,” a solid material which is a frozen carbon dioxide, sublimates or turns into gas at a certain temperature. The fog is a mixture of cold carbon dioxide gas and cold humid air created as the dry ice sublimates. Sublimation is the process of </a:t>
            </a:r>
            <a:r>
              <a:rPr b="0" lang="en-PH" sz="1800" spc="-1" strike="noStrike">
                <a:latin typeface="Lato"/>
                <a:ea typeface="€Î›âþ"/>
              </a:rPr>
              <a:t>changing matter from </a:t>
            </a:r>
            <a:r>
              <a:rPr b="0" i="1" lang="en-PH" sz="1800" spc="-1" strike="noStrike">
                <a:latin typeface="Lato"/>
                <a:ea typeface="€Î›âþ"/>
              </a:rPr>
              <a:t>solid</a:t>
            </a:r>
            <a:r>
              <a:rPr b="0" lang="en-PH" sz="1800" spc="-1" strike="noStrike">
                <a:latin typeface="Lato"/>
                <a:ea typeface="€Î›âþ"/>
              </a:rPr>
              <a:t> to gas without passing the liquid state.</a:t>
            </a:r>
            <a:endParaRPr b="0" lang="en-PH" sz="1800" spc="-1" strike="noStrike">
              <a:latin typeface="Arial"/>
            </a:endParaRPr>
          </a:p>
        </p:txBody>
      </p:sp>
      <p:pic>
        <p:nvPicPr>
          <p:cNvPr id="145" name="" descr=""/>
          <p:cNvPicPr/>
          <p:nvPr/>
        </p:nvPicPr>
        <p:blipFill>
          <a:blip r:embed="rId1"/>
          <a:stretch/>
        </p:blipFill>
        <p:spPr>
          <a:xfrm>
            <a:off x="7245000" y="1080000"/>
            <a:ext cx="4094640" cy="4319640"/>
          </a:xfrm>
          <a:prstGeom prst="rect">
            <a:avLst/>
          </a:prstGeom>
          <a:ln w="0">
            <a:noFill/>
          </a:ln>
        </p:spPr>
      </p:pic>
      <p:sp>
        <p:nvSpPr>
          <p:cNvPr id="146" name=""/>
          <p:cNvSpPr/>
          <p:nvPr/>
        </p:nvSpPr>
        <p:spPr>
          <a:xfrm>
            <a:off x="8546040" y="5472000"/>
            <a:ext cx="1749600" cy="364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latin typeface="Lato"/>
              </a:rPr>
              <a:t>Dry ice.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
          <p:cNvSpPr/>
          <p:nvPr/>
        </p:nvSpPr>
        <p:spPr>
          <a:xfrm>
            <a:off x="1080000" y="900000"/>
            <a:ext cx="10259640" cy="44996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1" lang="en-PH" sz="1800" spc="-1" strike="noStrike">
                <a:latin typeface="Lato"/>
                <a:ea typeface="€Î›âþ"/>
              </a:rPr>
              <a:t>	</a:t>
            </a:r>
            <a:r>
              <a:rPr b="1" lang="en-PH" sz="1800" spc="-1" strike="noStrike">
                <a:latin typeface="Lato"/>
                <a:ea typeface="€Î›âþ"/>
              </a:rPr>
              <a:t>	</a:t>
            </a:r>
            <a:r>
              <a:rPr b="1" lang="en-PH" sz="1800" spc="-1" strike="noStrike">
                <a:latin typeface="Lato"/>
                <a:ea typeface="€Î›âþ"/>
              </a:rPr>
              <a:t>Evaporation</a:t>
            </a:r>
            <a:r>
              <a:rPr b="0" lang="en-PH" sz="1800" spc="-1" strike="noStrike">
                <a:latin typeface="Lato"/>
                <a:ea typeface="€Î›âþ"/>
              </a:rPr>
              <a:t> and </a:t>
            </a:r>
            <a:r>
              <a:rPr b="1" lang="en-PH" sz="1800" spc="-1" strike="noStrike">
                <a:latin typeface="Lato"/>
                <a:ea typeface="€Î›âþ"/>
              </a:rPr>
              <a:t>melting</a:t>
            </a:r>
            <a:r>
              <a:rPr b="0" lang="en-PH" sz="1800" spc="-1" strike="noStrike">
                <a:latin typeface="Lato"/>
                <a:ea typeface="€Î›âþ"/>
              </a:rPr>
              <a:t> require an increase in temperature of the material for phase change to occur.</a:t>
            </a:r>
            <a:endParaRPr b="0" lang="en-PH" sz="1800" spc="-1" strike="noStrike">
              <a:latin typeface="Arial"/>
            </a:endParaRPr>
          </a:p>
          <a:p>
            <a:pPr algn="just">
              <a:lnSpc>
                <a:spcPct val="200000"/>
              </a:lnSpc>
              <a:buNone/>
            </a:pPr>
            <a:r>
              <a:rPr b="0" lang="en-PH" sz="1800" spc="-1" strike="noStrike">
                <a:latin typeface="Lato"/>
                <a:ea typeface="€Î›âþ"/>
              </a:rPr>
              <a:t>	</a:t>
            </a:r>
            <a:r>
              <a:rPr b="0" lang="en-PH" sz="1800" spc="-1" strike="noStrike">
                <a:latin typeface="Lato"/>
                <a:ea typeface="€Î›âþ"/>
              </a:rPr>
              <a:t>	</a:t>
            </a:r>
            <a:r>
              <a:rPr b="1" lang="en-PH" sz="1800" spc="-1" strike="noStrike">
                <a:latin typeface="Lato"/>
                <a:ea typeface="€Î›âþ"/>
              </a:rPr>
              <a:t>Condensation</a:t>
            </a:r>
            <a:r>
              <a:rPr b="0" lang="en-PH" sz="1800" spc="-1" strike="noStrike">
                <a:latin typeface="Lato"/>
                <a:ea typeface="€Î›âþ"/>
              </a:rPr>
              <a:t> and </a:t>
            </a:r>
            <a:r>
              <a:rPr b="1" lang="en-PH" sz="1800" spc="-1" strike="noStrike">
                <a:latin typeface="Lato"/>
                <a:ea typeface="€Î›âþ"/>
              </a:rPr>
              <a:t>freezing</a:t>
            </a:r>
            <a:r>
              <a:rPr b="0" lang="en-PH" sz="1800" spc="-1" strike="noStrike">
                <a:latin typeface="Lato"/>
                <a:ea typeface="€Î›âþ"/>
              </a:rPr>
              <a:t> require a decrease in temperature of the material for phase change to occur.</a:t>
            </a:r>
            <a:endParaRPr b="0" lang="en-PH" sz="1800" spc="-1" strike="noStrike">
              <a:latin typeface="Arial"/>
            </a:endParaRPr>
          </a:p>
          <a:p>
            <a:pPr algn="just">
              <a:lnSpc>
                <a:spcPct val="200000"/>
              </a:lnSpc>
              <a:buNone/>
            </a:pPr>
            <a:r>
              <a:rPr b="0" lang="en-PH" sz="1800" spc="-1" strike="noStrike">
                <a:latin typeface="Lato"/>
                <a:ea typeface="€Î›âþ"/>
              </a:rPr>
              <a:t>	</a:t>
            </a:r>
            <a:r>
              <a:rPr b="0" lang="en-PH" sz="1800" spc="-1" strike="noStrike">
                <a:latin typeface="Lato"/>
                <a:ea typeface="€Î›âþ"/>
              </a:rPr>
              <a:t>	</a:t>
            </a:r>
            <a:r>
              <a:rPr b="0" lang="en-PH" sz="1800" spc="-1" strike="noStrike">
                <a:latin typeface="Lato"/>
                <a:ea typeface="€Î›âþ"/>
              </a:rPr>
              <a:t>All liquids become solids at a very low temperature. Some liquids solidify even if they are not placed in a freezer. But they do not freeze at the same temperature. Different liquids freeze at different temperatures. For example, gelatin may freeze at 10</a:t>
            </a:r>
            <a:r>
              <a:rPr b="0" lang="en-PH" sz="1800" spc="-1" strike="noStrike" baseline="33000">
                <a:latin typeface="Lato"/>
                <a:ea typeface="€Î›âþ"/>
              </a:rPr>
              <a:t>0</a:t>
            </a:r>
            <a:r>
              <a:rPr b="0" lang="en-PH" sz="1800" spc="-1" strike="noStrike">
                <a:latin typeface="Lato"/>
                <a:ea typeface="€Î›âþ"/>
              </a:rPr>
              <a:t>C, but water will solidify only at 0</a:t>
            </a:r>
            <a:r>
              <a:rPr b="0" lang="en-PH" sz="1800" spc="-1" strike="noStrike" baseline="33000">
                <a:latin typeface="Lato"/>
                <a:ea typeface="€Î›âþ"/>
              </a:rPr>
              <a:t>o</a:t>
            </a:r>
            <a:r>
              <a:rPr b="0" lang="en-PH" sz="1800" spc="-1" strike="noStrike">
                <a:latin typeface="Lato"/>
                <a:ea typeface="€Î›âþ"/>
              </a:rPr>
              <a:t>C or lower.</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758</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2023-08-05T09:30:32Z</dcterms:modified>
  <cp:revision>106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