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5F0"/>
    <a:srgbClr val="0072BA"/>
    <a:srgbClr val="EE2F55"/>
    <a:srgbClr val="FFB914"/>
    <a:srgbClr val="FDD2B0"/>
    <a:srgbClr val="B8E4F9"/>
    <a:srgbClr val="005AAB"/>
    <a:srgbClr val="49AD42"/>
    <a:srgbClr val="77C466"/>
    <a:srgbClr val="9E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2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Understanding Capacity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F74EEE-52A6-D841-823B-404FD53F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/>
          <a:lstStyle/>
          <a:p>
            <a:pPr marL="0" indent="0">
              <a:buNone/>
            </a:pPr>
            <a:r>
              <a:rPr lang="en-PH" b="1" dirty="0"/>
              <a:t>Measuring capacity</a:t>
            </a:r>
          </a:p>
          <a:p>
            <a:pPr marL="0" indent="0">
              <a:buNone/>
            </a:pPr>
            <a:r>
              <a:rPr lang="en-PH" sz="2200" dirty="0"/>
              <a:t>Find the capacities of containers A, B and C.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b="1" dirty="0"/>
              <a:t>Capacity</a:t>
            </a:r>
            <a:r>
              <a:rPr lang="en-PH" sz="2200" dirty="0"/>
              <a:t> is the total amount of liquid a container can hold.</a:t>
            </a:r>
          </a:p>
          <a:p>
            <a:pPr marL="0" indent="0">
              <a:buNone/>
            </a:pPr>
            <a:r>
              <a:rPr lang="en-PH" sz="2200" dirty="0"/>
              <a:t>The level of colored water in each container is the same.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We pour the colored water in each container</a:t>
            </a:r>
          </a:p>
          <a:p>
            <a:pPr marL="0" indent="0">
              <a:buNone/>
            </a:pPr>
            <a:r>
              <a:rPr lang="en-PH" sz="2200" dirty="0"/>
              <a:t>into </a:t>
            </a:r>
            <a:r>
              <a:rPr lang="en-PH" sz="2200" b="1" dirty="0"/>
              <a:t>similar</a:t>
            </a:r>
            <a:r>
              <a:rPr lang="en-PH" sz="2200" dirty="0"/>
              <a:t> glasses to measure capacity.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19F1B-3010-B24D-9CA5-E1E1B797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37" y="1361472"/>
            <a:ext cx="6330903" cy="2123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F0AD0-0E17-3E40-8659-79CE6A18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0" y="3889693"/>
            <a:ext cx="1663064" cy="228727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653D105E-2C06-8446-9AC3-90D42FD32584}"/>
              </a:ext>
            </a:extLst>
          </p:cNvPr>
          <p:cNvSpPr/>
          <p:nvPr/>
        </p:nvSpPr>
        <p:spPr>
          <a:xfrm>
            <a:off x="8442960" y="2423176"/>
            <a:ext cx="3144520" cy="1320799"/>
          </a:xfrm>
          <a:prstGeom prst="wedgeEllipseCallout">
            <a:avLst>
              <a:gd name="adj1" fmla="val 29929"/>
              <a:gd name="adj2" fmla="val 6225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But the containers are of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05FE-ADC3-374E-94A6-E4B74BE6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352"/>
            <a:ext cx="10515600" cy="328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H" sz="2200" dirty="0"/>
              <a:t>The colored water in container A can fill 3 glasses.</a:t>
            </a:r>
          </a:p>
          <a:p>
            <a:pPr marL="0" indent="0">
              <a:buNone/>
            </a:pPr>
            <a:r>
              <a:rPr lang="en-PH" sz="2200" dirty="0"/>
              <a:t>We say the capacity of container A is 3 glasses full.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colored water in container B can fill 1 glass.</a:t>
            </a:r>
          </a:p>
          <a:p>
            <a:pPr marL="0" indent="0">
              <a:buNone/>
            </a:pPr>
            <a:r>
              <a:rPr lang="en-PH" sz="2200" dirty="0"/>
              <a:t>We say the capacity of container B is 1 glass full.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colored water in container C can fill 2 glasses.</a:t>
            </a:r>
          </a:p>
          <a:p>
            <a:pPr marL="0" indent="0">
              <a:buNone/>
            </a:pPr>
            <a:r>
              <a:rPr lang="en-PH" sz="2200" dirty="0"/>
              <a:t>We say the capacity of container C is 2 glasses full.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AB613-69F1-6B4B-B2F3-F74C0F5C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915" y="249382"/>
            <a:ext cx="4429760" cy="24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3DB99-168A-EB46-B955-81DF932D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</a:t>
            </a:r>
            <a:r>
              <a:rPr lang="en-PH" sz="2200" b="1" dirty="0"/>
              <a:t>capacities</a:t>
            </a:r>
            <a:r>
              <a:rPr lang="en-PH" sz="2200" dirty="0"/>
              <a:t> of three </a:t>
            </a:r>
            <a:r>
              <a:rPr lang="en-PH" sz="2200" b="1" dirty="0"/>
              <a:t>identical</a:t>
            </a:r>
            <a:r>
              <a:rPr lang="en-PH" sz="2200" dirty="0"/>
              <a:t> containers are the same.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36025-BABC-9A47-ADC0-12AAA9AC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641820"/>
            <a:ext cx="5435600" cy="29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FA48-990F-254E-850C-384D37DF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5267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Comparing capacities</a:t>
            </a:r>
          </a:p>
          <a:p>
            <a:pPr marL="514350" indent="-514350">
              <a:buFont typeface="+mj-lt"/>
              <a:buAutoNum type="arabicPeriod"/>
            </a:pPr>
            <a:r>
              <a:rPr lang="en-PH" sz="2200" dirty="0"/>
              <a:t>Mother fills 2 different pitchers to the brim with green apple juice.</a:t>
            </a:r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Compare the capacities of the two pitchers.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F201A-44BA-F14D-B074-E982FE57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72" y="2228985"/>
            <a:ext cx="4659888" cy="27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076B-822E-3844-902A-2C256582D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Pour the green apple juice in each pitcher into two containers of equal size, A and B.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400" dirty="0"/>
              <a:t>The level of the apple juice in container A is higher than that in container B.</a:t>
            </a:r>
          </a:p>
          <a:p>
            <a:pPr marL="0" indent="0">
              <a:buNone/>
            </a:pPr>
            <a:r>
              <a:rPr lang="en-PH" sz="2400" dirty="0"/>
              <a:t>There is more apple juice in container A than in container B.</a:t>
            </a:r>
          </a:p>
          <a:p>
            <a:pPr marL="0" indent="0">
              <a:buNone/>
            </a:pPr>
            <a:r>
              <a:rPr lang="en-PH" sz="2400" dirty="0"/>
              <a:t>Pitcher A has a </a:t>
            </a:r>
            <a:r>
              <a:rPr lang="en-PH" sz="2400" b="1" dirty="0"/>
              <a:t>greater</a:t>
            </a:r>
            <a:r>
              <a:rPr lang="en-PH" sz="2400" dirty="0"/>
              <a:t> capacity than pitcher B.</a:t>
            </a:r>
          </a:p>
          <a:p>
            <a:pPr marL="0" indent="0">
              <a:buNone/>
            </a:pPr>
            <a:endParaRPr lang="en-PH" sz="2200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1B75A-7581-E842-A71D-4E3F85AD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80" y="1483617"/>
            <a:ext cx="5806440" cy="2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3294-C46C-8648-82FF-F9631316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63848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PH" sz="2200" dirty="0"/>
              <a:t>The pictures below show the capacities of three different containers.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C30F3-D9E7-8D4D-9FAF-FDEE8E4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207579"/>
            <a:ext cx="694690" cy="138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0BF4E-D72C-9E43-A66C-ED36E51E5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1" y="1746250"/>
            <a:ext cx="412750" cy="845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C866A1-C1AA-BA47-9432-92C13142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1" y="1746250"/>
            <a:ext cx="412750" cy="845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3BE0B-917A-EB49-B5F5-500BD3EA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2" y="1746250"/>
            <a:ext cx="412750" cy="845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0EC48-1BC8-9748-8A42-3DAE4607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62" y="1746250"/>
            <a:ext cx="412750" cy="845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D3E89-A593-5E46-BCC1-188537FF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73" y="1746250"/>
            <a:ext cx="412750" cy="845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EFB11-4A51-AD43-BCCF-B3139DA7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23" y="1746250"/>
            <a:ext cx="412750" cy="845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05E72-09BF-044C-B509-8DD61C118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96" y="2973410"/>
            <a:ext cx="1591838" cy="1361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9ED4E5-5A1F-8345-AA3B-68DE3199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11" y="3351497"/>
            <a:ext cx="412750" cy="845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F98D7-DACA-EF4B-88A2-B95FB74D2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1" y="3351497"/>
            <a:ext cx="412750" cy="8454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10E704-262E-0B49-A8AF-B55B7406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72" y="3351497"/>
            <a:ext cx="412750" cy="8454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0E0C5-F347-7344-9C42-4FA2BFB4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22" y="3351497"/>
            <a:ext cx="412750" cy="845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CA6FA5-D3DE-C347-8655-49E372B0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3" y="3351497"/>
            <a:ext cx="412750" cy="8454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BDFEDF-549C-2145-9D2F-E538F1E4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83" y="3351497"/>
            <a:ext cx="412750" cy="8454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333F91-5AAC-DA42-B0D4-639D670C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94" y="3370097"/>
            <a:ext cx="412750" cy="845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F73855-DE42-3D4D-BC78-92FAAE3B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744" y="3370097"/>
            <a:ext cx="412750" cy="8454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F3AAFA-4480-4D49-BBF1-79269AAA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79" y="4487594"/>
            <a:ext cx="1102872" cy="1536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084EE1-BF17-EA4D-A3F8-FAF3E525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1" y="4866433"/>
            <a:ext cx="412750" cy="8454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FCCB42-18A9-BE4E-9D60-573990D1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1" y="4866433"/>
            <a:ext cx="412750" cy="8454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E06891-74BE-1F46-BF2A-5DA452C7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2" y="4866433"/>
            <a:ext cx="412750" cy="8454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A50C8A-8102-3647-B473-2D808F46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62" y="4866433"/>
            <a:ext cx="412750" cy="8454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52DB1C-5ABA-1F4B-9460-161DC5CA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73" y="4866433"/>
            <a:ext cx="412750" cy="8454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FEEE7E-BD1E-1C4D-B013-25003672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23" y="4866433"/>
            <a:ext cx="412750" cy="8454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4EF28-877F-7B4C-BA87-F06D5D62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34" y="4885033"/>
            <a:ext cx="412750" cy="8454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2F5594-EA95-4143-B8DB-076E198E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84" y="4885033"/>
            <a:ext cx="412750" cy="8454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6445AA5-1084-EA43-9F59-87C4E3CB8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34" y="4885033"/>
            <a:ext cx="412750" cy="8454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A800407-D6D0-824C-830E-FD49E6309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4" y="4885033"/>
            <a:ext cx="412750" cy="8454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51763F-F0DF-3E48-BE6D-1A9DBA024339}"/>
              </a:ext>
            </a:extLst>
          </p:cNvPr>
          <p:cNvSpPr txBox="1"/>
          <p:nvPr/>
        </p:nvSpPr>
        <p:spPr>
          <a:xfrm>
            <a:off x="986933" y="18220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Packet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40305D-6900-CE40-B524-F259E9C99FE6}"/>
              </a:ext>
            </a:extLst>
          </p:cNvPr>
          <p:cNvSpPr txBox="1"/>
          <p:nvPr/>
        </p:nvSpPr>
        <p:spPr>
          <a:xfrm>
            <a:off x="986933" y="347491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Jug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DC72E1-75C8-7144-AD31-2FA2D67BAC3F}"/>
              </a:ext>
            </a:extLst>
          </p:cNvPr>
          <p:cNvSpPr txBox="1"/>
          <p:nvPr/>
        </p:nvSpPr>
        <p:spPr>
          <a:xfrm>
            <a:off x="988209" y="525590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Pail</a:t>
            </a:r>
          </a:p>
        </p:txBody>
      </p:sp>
    </p:spTree>
    <p:extLst>
      <p:ext uri="{BB962C8B-B14F-4D97-AF65-F5344CB8AC3E}">
        <p14:creationId xmlns:p14="http://schemas.microsoft.com/office/powerpoint/2010/main" val="28410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901E7-AE2E-384B-9BDB-6A267607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pail has the </a:t>
            </a:r>
            <a:r>
              <a:rPr lang="en-PH" sz="2200" b="1" dirty="0"/>
              <a:t>greatest</a:t>
            </a:r>
            <a:r>
              <a:rPr lang="en-PH" sz="2200" dirty="0"/>
              <a:t> capacity.</a:t>
            </a:r>
          </a:p>
          <a:p>
            <a:pPr marL="0" indent="0">
              <a:buNone/>
            </a:pPr>
            <a:r>
              <a:rPr lang="en-PH" sz="2200" dirty="0"/>
              <a:t>The packet has the </a:t>
            </a:r>
            <a:r>
              <a:rPr lang="en-PH" sz="2200" b="1" dirty="0"/>
              <a:t>least</a:t>
            </a:r>
            <a:r>
              <a:rPr lang="en-PH" sz="2200" dirty="0"/>
              <a:t> capacity.</a:t>
            </a:r>
          </a:p>
          <a:p>
            <a:pPr marL="0" indent="0">
              <a:buNone/>
            </a:pPr>
            <a:r>
              <a:rPr lang="en-PH" sz="2200" dirty="0"/>
              <a:t>The jug holds 2 more bottles of milk than the packet.</a:t>
            </a:r>
          </a:p>
          <a:p>
            <a:pPr marL="0" indent="0">
              <a:buNone/>
            </a:pPr>
            <a:r>
              <a:rPr lang="en-PH" sz="2200" dirty="0"/>
              <a:t>The packet holds 4 less bottles of milk than the pail.</a:t>
            </a:r>
          </a:p>
          <a:p>
            <a:pPr marL="0" indent="0">
              <a:buNone/>
            </a:pPr>
            <a:r>
              <a:rPr lang="en-PH" sz="2200" dirty="0"/>
              <a:t>Arrange the containers in order, from the greatest to the least.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F1DF5-FC04-7249-AB69-1C16AE06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870" y="3172521"/>
            <a:ext cx="694690" cy="1384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65E43-69E7-CB4A-AA24-539328E2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01" y="3238759"/>
            <a:ext cx="1591838" cy="136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6915D-ADFE-1B4B-8B56-A94FE61C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99" y="3043468"/>
            <a:ext cx="1102872" cy="1536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E8F3B1-ABCF-6D42-A848-913C43E83FFB}"/>
              </a:ext>
            </a:extLst>
          </p:cNvPr>
          <p:cNvSpPr txBox="1"/>
          <p:nvPr/>
        </p:nvSpPr>
        <p:spPr>
          <a:xfrm>
            <a:off x="8611870" y="46069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Packet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7BF59-95C4-8C4A-961D-FD2EBB6E9290}"/>
              </a:ext>
            </a:extLst>
          </p:cNvPr>
          <p:cNvSpPr txBox="1"/>
          <p:nvPr/>
        </p:nvSpPr>
        <p:spPr>
          <a:xfrm>
            <a:off x="5657300" y="460695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Jug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5E5E2-151A-7947-B586-C19C48E2DCB1}"/>
              </a:ext>
            </a:extLst>
          </p:cNvPr>
          <p:cNvSpPr txBox="1"/>
          <p:nvPr/>
        </p:nvSpPr>
        <p:spPr>
          <a:xfrm>
            <a:off x="2247249" y="460695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Pail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C6F1B-28DE-914D-B760-8E2FB798419B}"/>
              </a:ext>
            </a:extLst>
          </p:cNvPr>
          <p:cNvSpPr txBox="1"/>
          <p:nvPr/>
        </p:nvSpPr>
        <p:spPr>
          <a:xfrm>
            <a:off x="1637649" y="539196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greatest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25BA1-4414-B840-BF5F-24CFA58F368C}"/>
              </a:ext>
            </a:extLst>
          </p:cNvPr>
          <p:cNvSpPr txBox="1"/>
          <p:nvPr/>
        </p:nvSpPr>
        <p:spPr>
          <a:xfrm>
            <a:off x="9050451" y="539196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least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8164C-9B51-7945-8BD1-674C2370595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2663892" y="5576626"/>
            <a:ext cx="63865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6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11592</TotalTime>
  <Words>298</Words>
  <Application>Microsoft Macintosh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1169</cp:revision>
  <cp:lastPrinted>2023-03-16T06:30:06Z</cp:lastPrinted>
  <dcterms:created xsi:type="dcterms:W3CDTF">2019-04-16T02:10:14Z</dcterms:created>
  <dcterms:modified xsi:type="dcterms:W3CDTF">2023-09-08T06:31:56Z</dcterms:modified>
</cp:coreProperties>
</file>