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44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Articulating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936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Giving out information and answering information-based questions are just few of the details articulated everyday. Giving out information needs accuracy through active listening. Aspects in literary pieces are often encountered in schools. Some of these information-based questions are based on purpose in context.</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The following are few of the aspects that will get across when listening narratives and other literary genres.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Who, What, Where, When, and Why questions are the basic information-based questions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is an underlying meaning of the selection.</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Note details and sequence of events.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Note verbal and nonverbal cues used by the characters.</a:t>
            </a:r>
            <a:endParaRPr b="0" lang="en-PH" sz="1800" spc="-1" strike="noStrike">
              <a:latin typeface="Arial"/>
            </a:endParaRPr>
          </a:p>
        </p:txBody>
      </p:sp>
      <p:sp>
        <p:nvSpPr>
          <p:cNvPr id="126" name="TextBox 1"/>
          <p:cNvSpPr/>
          <p:nvPr/>
        </p:nvSpPr>
        <p:spPr>
          <a:xfrm>
            <a:off x="411840" y="181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Articulating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260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Verbal cues </a:t>
            </a:r>
            <a:r>
              <a:rPr b="0" lang="en-PH" sz="1800" spc="-1" strike="noStrike">
                <a:solidFill>
                  <a:srgbClr val="000000"/>
                </a:solidFill>
                <a:latin typeface="Lato"/>
                <a:ea typeface="DejaVu Sans"/>
              </a:rPr>
              <a:t>involve the choice of words in the conversation which can express various forms of meanings and emotions. </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Yes! A word that shows affirmation.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 A word that may express negation of an idea.</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Are you in favor of being vaccinated? No.</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Explanation: This single word means you are not agreeing on what is asked. </a:t>
            </a:r>
            <a:endParaRPr b="0" lang="en-PH" sz="1800" spc="-1" strike="noStrike">
              <a:latin typeface="Arial"/>
            </a:endParaRPr>
          </a:p>
        </p:txBody>
      </p:sp>
      <p:sp>
        <p:nvSpPr>
          <p:cNvPr id="128" name="TextBox 3"/>
          <p:cNvSpPr/>
          <p:nvPr/>
        </p:nvSpPr>
        <p:spPr>
          <a:xfrm>
            <a:off x="411840" y="181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Articulating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224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Nonverbal cues </a:t>
            </a:r>
            <a:r>
              <a:rPr b="0" lang="en-PH" sz="1800" spc="-1" strike="noStrike">
                <a:solidFill>
                  <a:srgbClr val="000000"/>
                </a:solidFill>
                <a:latin typeface="Lato"/>
                <a:ea typeface="DejaVu Sans"/>
              </a:rPr>
              <a:t>make use of facial expressions, gestures, and body language to</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convey emotions and express meaningful conversations.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a:t>
            </a:r>
            <a:endParaRPr b="0" lang="en-PH" sz="1800" spc="-1" strike="noStrike">
              <a:latin typeface="Arial"/>
            </a:endParaRPr>
          </a:p>
          <a:p>
            <a:pPr>
              <a:lnSpc>
                <a:spcPct val="200000"/>
              </a:lnSpc>
              <a:buNone/>
            </a:pPr>
            <a:r>
              <a:rPr b="0" lang="en-PH" sz="1000" spc="-1" strike="noStrike">
                <a:solidFill>
                  <a:srgbClr val="000000"/>
                </a:solidFill>
                <a:latin typeface="€Þbáþ"/>
                <a:ea typeface="€Þbáþ"/>
              </a:rPr>
              <a:t>	</a:t>
            </a:r>
            <a:r>
              <a:rPr b="0" lang="en-PH" sz="1000" spc="-1" strike="noStrike">
                <a:solidFill>
                  <a:srgbClr val="000000"/>
                </a:solidFill>
                <a:latin typeface="€Þbáþ"/>
                <a:ea typeface="€Þbáþ"/>
              </a:rPr>
              <a:t>	</a:t>
            </a:r>
            <a:r>
              <a:rPr b="0" lang="en-PH" sz="1000" spc="-1" strike="noStrike">
                <a:solidFill>
                  <a:srgbClr val="000000"/>
                </a:solidFill>
                <a:latin typeface="€Þbáþ"/>
                <a:ea typeface="€Þbáþ"/>
              </a:rPr>
              <a:t>	</a:t>
            </a:r>
            <a:r>
              <a:rPr b="0" lang="en-PH" sz="1800" spc="-1" strike="noStrike">
                <a:solidFill>
                  <a:srgbClr val="000000"/>
                </a:solidFill>
                <a:latin typeface="lato"/>
                <a:ea typeface="€Þbáþ"/>
              </a:rPr>
              <a:t>nodding of head when agreeing on an idea</a:t>
            </a:r>
            <a:endParaRPr b="0" lang="en-PH" sz="1800" spc="-1" strike="noStrike">
              <a:latin typeface="Arial"/>
            </a:endParaRPr>
          </a:p>
          <a:p>
            <a:pPr>
              <a:lnSpc>
                <a:spcPct val="2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showing closed-fist in speech delivery</a:t>
            </a:r>
            <a:endParaRPr b="0" lang="en-PH" sz="1800" spc="-1" strike="noStrike">
              <a:latin typeface="Arial"/>
            </a:endParaRPr>
          </a:p>
          <a:p>
            <a:pPr>
              <a:lnSpc>
                <a:spcPct val="2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shows emphasis of an idea</a:t>
            </a:r>
            <a:endParaRPr b="0" lang="en-PH" sz="1800" spc="-1" strike="noStrike">
              <a:latin typeface="Arial"/>
            </a:endParaRPr>
          </a:p>
          <a:p>
            <a:pPr>
              <a:lnSpc>
                <a:spcPct val="200000"/>
              </a:lnSpc>
              <a:buNone/>
            </a:pP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	</a:t>
            </a:r>
            <a:r>
              <a:rPr b="0" lang="en-PH" sz="1800" spc="-1" strike="noStrike">
                <a:solidFill>
                  <a:srgbClr val="000000"/>
                </a:solidFill>
                <a:latin typeface="lato"/>
                <a:ea typeface="€Þbáþ"/>
              </a:rPr>
              <a:t>Looking at the eyes of someone in a conversation means that you are attentively listening.</a:t>
            </a:r>
            <a:endParaRPr b="0" lang="en-PH" sz="1800" spc="-1" strike="noStrike">
              <a:latin typeface="Arial"/>
            </a:endParaRPr>
          </a:p>
        </p:txBody>
      </p:sp>
      <p:sp>
        <p:nvSpPr>
          <p:cNvPr id="130" name="TextBox 2"/>
          <p:cNvSpPr/>
          <p:nvPr/>
        </p:nvSpPr>
        <p:spPr>
          <a:xfrm>
            <a:off x="411840" y="181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Articulating Details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792000"/>
            <a:ext cx="10978920" cy="446328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850"/>
              </a:spcBef>
              <a:spcAft>
                <a:spcPts val="850"/>
              </a:spcAft>
              <a:buNone/>
            </a:pPr>
            <a:r>
              <a:rPr b="1" lang="en-PH" sz="1800" spc="-1" strike="noStrike">
                <a:solidFill>
                  <a:srgbClr val="000000"/>
                </a:solidFill>
                <a:latin typeface="Lato"/>
                <a:ea typeface="DejaVu Sans"/>
              </a:rPr>
              <a:t>ACTIVITY:</a:t>
            </a:r>
            <a:r>
              <a:rPr b="0" lang="en-PH" sz="1800" spc="-1" strike="noStrike">
                <a:solidFill>
                  <a:srgbClr val="000000"/>
                </a:solidFill>
                <a:latin typeface="Lato"/>
                <a:ea typeface="DejaVu Sans"/>
              </a:rPr>
              <a:t> Analyze the given paragraph from the selection , “Footnote to Youth.” Give what is asked below.</a:t>
            </a:r>
            <a:endParaRPr b="0" lang="en-PH" sz="1800" spc="-1" strike="noStrike">
              <a:latin typeface="Arial"/>
              <a:ea typeface="PingFang SC"/>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Dodong started homeward, thinking how he would break his news to his father. He wanted to marry, Dodong did. He was seventeen, he had pimples on his face, the down on his upper lip already was dark—these meant he was no longer a boy. He was growing into a man—he was a man. Dodong felt insolent and big at the thought of it although he was , by nature, low in stature. Thinking of himself a man grown Dodong felt he could do anything.</a:t>
            </a:r>
            <a:endParaRPr b="0" lang="en-PH" sz="1800" spc="-1" strike="noStrike">
              <a:latin typeface="Arial"/>
              <a:ea typeface="PingFang SC"/>
            </a:endParaRPr>
          </a:p>
          <a:p>
            <a:pPr>
              <a:lnSpc>
                <a:spcPct val="115000"/>
              </a:lnSpc>
              <a:spcBef>
                <a:spcPts val="567"/>
              </a:spcBef>
              <a:spcAft>
                <a:spcPts val="567"/>
              </a:spcAft>
              <a:buNone/>
            </a:pP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DejaVu Sans"/>
              </a:rPr>
              <a:t>1. Who thought that he was growing into a man?</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DejaVu Sans"/>
              </a:rPr>
              <a:t>2. Where was he at that moment?</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DejaVu Sans"/>
              </a:rPr>
              <a:t>3. What was he thinking along the way?</a:t>
            </a:r>
            <a:endParaRPr b="0" lang="en-PH" sz="1800" spc="-1" strike="noStrike">
              <a:latin typeface="Arial"/>
              <a:ea typeface="PingFang SC"/>
            </a:endParaRPr>
          </a:p>
          <a:p>
            <a:pPr>
              <a:lnSpc>
                <a:spcPct val="115000"/>
              </a:lnSpc>
              <a:spcBef>
                <a:spcPts val="567"/>
              </a:spcBef>
              <a:spcAft>
                <a:spcPts val="567"/>
              </a:spcAft>
              <a:buNone/>
            </a:pPr>
            <a:r>
              <a:rPr b="0" lang="en-PH" sz="1800" spc="-1" strike="noStrike">
                <a:solidFill>
                  <a:srgbClr val="000000"/>
                </a:solidFill>
                <a:latin typeface="Lato"/>
                <a:ea typeface="DejaVu Sans"/>
              </a:rPr>
              <a:t>4. How will you describe Dodong?</a:t>
            </a:r>
            <a:endParaRPr b="0" lang="en-PH" sz="1800" spc="-1" strike="noStrike">
              <a:latin typeface="Arial"/>
              <a:ea typeface="PingFang SC"/>
            </a:endParaRPr>
          </a:p>
        </p:txBody>
      </p:sp>
      <p:sp>
        <p:nvSpPr>
          <p:cNvPr id="132" name="TextBox 4"/>
          <p:cNvSpPr/>
          <p:nvPr/>
        </p:nvSpPr>
        <p:spPr>
          <a:xfrm>
            <a:off x="411840" y="181080"/>
            <a:ext cx="1042344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Articulating Details</a:t>
            </a:r>
            <a:endParaRPr b="0" lang="en-PH" sz="3600" spc="-1" strike="noStrike">
              <a:latin typeface="Arial"/>
            </a:endParaRPr>
          </a:p>
        </p:txBody>
      </p:sp>
      <p:sp>
        <p:nvSpPr>
          <p:cNvPr id="133" name=""/>
          <p:cNvSpPr/>
          <p:nvPr/>
        </p:nvSpPr>
        <p:spPr>
          <a:xfrm>
            <a:off x="720000" y="1800000"/>
            <a:ext cx="10978920" cy="2361240"/>
          </a:xfrm>
          <a:prstGeom prst="rect">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2023-07-10T13:59:44Z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